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5" r:id="rId19"/>
    <p:sldId id="27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637" autoAdjust="0"/>
    <p:restoredTop sz="94667" autoAdjust="0"/>
  </p:normalViewPr>
  <p:slideViewPr>
    <p:cSldViewPr>
      <p:cViewPr>
        <p:scale>
          <a:sx n="68" d="100"/>
          <a:sy n="68" d="100"/>
        </p:scale>
        <p:origin x="-606" y="-14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6DF6E47-5342-4F31-A168-F484D73C4BBC}" type="datetimeFigureOut">
              <a:rPr lang="en-US" smtClean="0"/>
              <a:pPr/>
              <a:t>9/16/2010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EADDF6-3D4F-425C-B759-1B3F1C87118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5EADDF6-3D4F-425C-B759-1B3F1C871185}"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9BD263D-CF5E-4D85-BAEB-CA5BD8534C58}" type="datetimeFigureOut">
              <a:rPr lang="en-US" smtClean="0"/>
              <a:pPr/>
              <a:t>9/16/2010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C4870E-0E80-475A-BB5E-5A1B72ADB0A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BD263D-CF5E-4D85-BAEB-CA5BD8534C58}" type="datetimeFigureOut">
              <a:rPr lang="en-US" smtClean="0"/>
              <a:pPr/>
              <a:t>9/16/2010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C4870E-0E80-475A-BB5E-5A1B72ADB0A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BD263D-CF5E-4D85-BAEB-CA5BD8534C58}" type="datetimeFigureOut">
              <a:rPr lang="en-US" smtClean="0"/>
              <a:pPr/>
              <a:t>9/16/2010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C4870E-0E80-475A-BB5E-5A1B72ADB0A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BD263D-CF5E-4D85-BAEB-CA5BD8534C58}" type="datetimeFigureOut">
              <a:rPr lang="en-US" smtClean="0"/>
              <a:pPr/>
              <a:t>9/16/2010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C4870E-0E80-475A-BB5E-5A1B72ADB0A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BD263D-CF5E-4D85-BAEB-CA5BD8534C58}" type="datetimeFigureOut">
              <a:rPr lang="en-US" smtClean="0"/>
              <a:pPr/>
              <a:t>9/16/2010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C4870E-0E80-475A-BB5E-5A1B72ADB0A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BD263D-CF5E-4D85-BAEB-CA5BD8534C58}" type="datetimeFigureOut">
              <a:rPr lang="en-US" smtClean="0"/>
              <a:pPr/>
              <a:t>9/16/2010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C4870E-0E80-475A-BB5E-5A1B72ADB0A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BD263D-CF5E-4D85-BAEB-CA5BD8534C58}" type="datetimeFigureOut">
              <a:rPr lang="en-US" smtClean="0"/>
              <a:pPr/>
              <a:t>9/16/2010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C4870E-0E80-475A-BB5E-5A1B72ADB0A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BD263D-CF5E-4D85-BAEB-CA5BD8534C58}" type="datetimeFigureOut">
              <a:rPr lang="en-US" smtClean="0"/>
              <a:pPr/>
              <a:t>9/16/2010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C4870E-0E80-475A-BB5E-5A1B72ADB0A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BD263D-CF5E-4D85-BAEB-CA5BD8534C58}" type="datetimeFigureOut">
              <a:rPr lang="en-US" smtClean="0"/>
              <a:pPr/>
              <a:t>9/16/2010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C4870E-0E80-475A-BB5E-5A1B72ADB0A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BD263D-CF5E-4D85-BAEB-CA5BD8534C58}" type="datetimeFigureOut">
              <a:rPr lang="en-US" smtClean="0"/>
              <a:pPr/>
              <a:t>9/16/2010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C4870E-0E80-475A-BB5E-5A1B72ADB0A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BD263D-CF5E-4D85-BAEB-CA5BD8534C58}" type="datetimeFigureOut">
              <a:rPr lang="en-US" smtClean="0"/>
              <a:pPr/>
              <a:t>9/16/2010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C4870E-0E80-475A-BB5E-5A1B72ADB0A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FF"/>
            </a:gs>
            <a:gs pos="7001">
              <a:srgbClr val="E6E6E6"/>
            </a:gs>
            <a:gs pos="32001">
              <a:srgbClr val="7D8496"/>
            </a:gs>
            <a:gs pos="47000">
              <a:srgbClr val="E6E6E6"/>
            </a:gs>
            <a:gs pos="85001">
              <a:srgbClr val="7D8496"/>
            </a:gs>
            <a:gs pos="100000">
              <a:srgbClr val="E6E6E6"/>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BD263D-CF5E-4D85-BAEB-CA5BD8534C58}" type="datetimeFigureOut">
              <a:rPr lang="en-US" smtClean="0"/>
              <a:pPr/>
              <a:t>9/16/2010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C4870E-0E80-475A-BB5E-5A1B72ADB0A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google.com/imgres?imgurl=http://www.playazball.com/hitler.jpg&amp;imgrefurl=http://www.playazball.com/archives/003119.html&amp;usg=__ubBO5onyKgvnY2GM1doLjUdGOUE=&amp;h=450&amp;w=341&amp;sz=32&amp;hl=en&amp;start=12&amp;zoom=1&amp;itbs=1&amp;tbnid=oBCoVoco3ZxT8M:&amp;tbnh=127&amp;tbnw=96&amp;prev=/images?q=ww2+hitler&amp;hl=en&amp;sa=X&amp;gbv=2&amp;tbs=isch:1" TargetMode="Externa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 Id="rId4" Type="http://schemas.openxmlformats.org/officeDocument/2006/relationships/hyperlink" Target="http://www.imdb.com/title/tt0028096/"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7.xml"/><Relationship Id="rId4" Type="http://schemas.openxmlformats.org/officeDocument/2006/relationships/image" Target="../media/image16.jpeg"/></Relationships>
</file>

<file path=ppt/slides/_rels/slide1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7.xml"/><Relationship Id="rId4" Type="http://schemas.openxmlformats.org/officeDocument/2006/relationships/image" Target="../media/image21.jpeg"/></Relationships>
</file>

<file path=ppt/slides/_rels/slide15.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7.xml"/><Relationship Id="rId4" Type="http://schemas.openxmlformats.org/officeDocument/2006/relationships/image" Target="../media/image24.jpeg"/></Relationships>
</file>

<file path=ppt/slides/_rels/slide16.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8" Type="http://schemas.openxmlformats.org/officeDocument/2006/relationships/hyperlink" Target="http://www.google.com/images?um=1&amp;hl=en&amp;rls=com.microsoft:en-us&amp;tbs=isch:1&amp;sa=1&amp;q=final+destruction+for+Imperial+Japanese+Navy&amp;aq=f&amp;aqi=&amp;aql=&amp;oq=&amp;gs_rfai" TargetMode="External"/><Relationship Id="rId13" Type="http://schemas.openxmlformats.org/officeDocument/2006/relationships/hyperlink" Target="http://www.courses.vcu.edu/ENG-jkh/PW/biography.htm" TargetMode="External"/><Relationship Id="rId18" Type="http://schemas.openxmlformats.org/officeDocument/2006/relationships/hyperlink" Target="http://www.bing.com/search?q=joseph%20stalin&amp;form=HPNTLB" TargetMode="External"/><Relationship Id="rId3" Type="http://schemas.openxmlformats.org/officeDocument/2006/relationships/hyperlink" Target="http://www.google.com/images?um=1&amp;hl=en&amp;safe=active&amp;rls=com.microsoft:en-us&amp;biw=1420&amp;bih=717&amp;tbs=isch:1&amp;sa=1&amp;q=hitler&amp;aq=f&amp;aqi=&amp;aql=&amp;oq=&amp;gs_rfai" TargetMode="External"/><Relationship Id="rId21" Type="http://schemas.openxmlformats.org/officeDocument/2006/relationships/hyperlink" Target="http://www.bing.com/search?q=adolf+hitler&amp;form=QBRE&amp;qs=n&amp;sk=&amp;sc=8-9" TargetMode="External"/><Relationship Id="rId7" Type="http://schemas.openxmlformats.org/officeDocument/2006/relationships/hyperlink" Target="http://www.google.com/images?q=battle+of+Iwo+jima&amp;rls=com.microsoft:en-us&amp;oe=UTF-8&amp;startIndex=&amp;startPage=1&amp;um=1&amp;ie=UTF-8&amp;source=og&amp;sa=N&amp;hl=en&amp;tab" TargetMode="External"/><Relationship Id="rId12" Type="http://schemas.openxmlformats.org/officeDocument/2006/relationships/hyperlink" Target="http://www.google.com/images?hl=en&amp;source=imghp&amp;q=we+can+do+it+song&amp;gbv=2&amp;aq=f&amp;aqi=g10&amp;aql=&amp;oq=&amp;gs_rfai" TargetMode="External"/><Relationship Id="rId17" Type="http://schemas.openxmlformats.org/officeDocument/2006/relationships/hyperlink" Target="http://mens-fashion.lovetoknow.com/Mens_Fashion_in_the_1940's" TargetMode="External"/><Relationship Id="rId2" Type="http://schemas.openxmlformats.org/officeDocument/2006/relationships/hyperlink" Target="http://www.google.com/images?um=1&amp;hl=en&amp;safe=active&amp;rls=com.microsoft:en-us&amp;biw=1420&amp;bih=717&amp;tbs=isch:1&amp;sa=1&amp;q=ww2+planes&amp;aq=f&amp;aqi=g10&amp;aql=&amp;oq=&amp;gs_rfai" TargetMode="External"/><Relationship Id="rId16" Type="http://schemas.openxmlformats.org/officeDocument/2006/relationships/hyperlink" Target="http://www.wwwk.co.uk/culture/inventions/40s/digital-computer.htm" TargetMode="External"/><Relationship Id="rId20" Type="http://schemas.openxmlformats.org/officeDocument/2006/relationships/hyperlink" Target="http://www.bing.com/images/search?q=winston+churchill&amp;form=QBIR&amp;qs=AS&amp;sk=&amp;pq=winston+church&amp;sp=1&amp;sc=8-14" TargetMode="External"/><Relationship Id="rId1" Type="http://schemas.openxmlformats.org/officeDocument/2006/relationships/slideLayout" Target="../slideLayouts/slideLayout7.xml"/><Relationship Id="rId6" Type="http://schemas.openxmlformats.org/officeDocument/2006/relationships/hyperlink" Target="http://www.google.com/images?q=battle+of+Iwo+jima&amp;rls=com.microsoft:en-us&amp;oe=UTF-8&amp;startIndex=&amp;startPage=1&amp;um=1&amp;ie=UTF-8&amp;source=og&amp;sa=N&amp;hl=en&amp;tab=wi" TargetMode="External"/><Relationship Id="rId11" Type="http://schemas.openxmlformats.org/officeDocument/2006/relationships/hyperlink" Target="http://www.bing.com/images/search?q=american+propoganda+during+ww2&amp;FORM=BIFD" TargetMode="External"/><Relationship Id="rId24" Type="http://schemas.openxmlformats.org/officeDocument/2006/relationships/hyperlink" Target="http://www.bing.com/images/search?q=draft+ww2+registration+cards&amp;form=QBIR&amp;qs=n&amp;sk=" TargetMode="External"/><Relationship Id="rId5" Type="http://schemas.openxmlformats.org/officeDocument/2006/relationships/hyperlink" Target="http://www.historylearningsite.co.uk/battle_of_the_river_plate.htm" TargetMode="External"/><Relationship Id="rId15" Type="http://schemas.openxmlformats.org/officeDocument/2006/relationships/hyperlink" Target="http://www.imdb.com/name/nm0000069/" TargetMode="External"/><Relationship Id="rId23" Type="http://schemas.openxmlformats.org/officeDocument/2006/relationships/hyperlink" Target="http://www.bing.com/images/search?q=hideki+tojo&amp;form=QBIR&amp;qs=n&amp;sk=&amp;sc=8-11" TargetMode="External"/><Relationship Id="rId10" Type="http://schemas.openxmlformats.org/officeDocument/2006/relationships/hyperlink" Target="http://en.wikipedia.org/wiki/Rosie_the_Riveter" TargetMode="External"/><Relationship Id="rId19" Type="http://schemas.openxmlformats.org/officeDocument/2006/relationships/hyperlink" Target="http://www.bing.com/images/search?q=franklin+d+roosevelt&amp;form=QBIR&amp;qs=AS&amp;sk=&amp;pq=franklin+d+ro&amp;sp=1&amp;sc=8-13" TargetMode="External"/><Relationship Id="rId4" Type="http://schemas.openxmlformats.org/officeDocument/2006/relationships/hyperlink" Target="http://en.wikipedia.org/wiki/Rosie_the_Riveterus&amp;biw=1420&amp;bih=717&amp;tbs=isch:1&amp;sa=1&amp;q=ww2+we+can+do+it&amp;aq=f&amp;aqi=&amp;aql=&amp;oq=&amp;gs_rfai" TargetMode="External"/><Relationship Id="rId9" Type="http://schemas.openxmlformats.org/officeDocument/2006/relationships/hyperlink" Target="http://www.historylearningsite.co.uk/battle_for_berlin.htm" TargetMode="External"/><Relationship Id="rId14" Type="http://schemas.openxmlformats.org/officeDocument/2006/relationships/hyperlink" Target="http://www.courses.vcu.edu/ENG-jkh/" TargetMode="External"/><Relationship Id="rId22" Type="http://schemas.openxmlformats.org/officeDocument/2006/relationships/hyperlink" Target="http://www.bing.com/images/search?q=benito+mussolini&amp;FORM=BIFD"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www.courses.vcu.edu/ENG-jkh/" TargetMode="External"/><Relationship Id="rId13" Type="http://schemas.openxmlformats.org/officeDocument/2006/relationships/hyperlink" Target="http://www.2worldwar2.com/leaders.htm" TargetMode="External"/><Relationship Id="rId3" Type="http://schemas.openxmlformats.org/officeDocument/2006/relationships/hyperlink" Target="http://www.historylearningsite.co.uk/battle_of_iwo_jima.htm" TargetMode="External"/><Relationship Id="rId7" Type="http://schemas.openxmlformats.org/officeDocument/2006/relationships/hyperlink" Target="http://en.wikipedia.org/wiki/American_propaganda_during_World_War_II" TargetMode="External"/><Relationship Id="rId12" Type="http://schemas.openxmlformats.org/officeDocument/2006/relationships/hyperlink" Target="http://mens-fashion.lovetoknow.com/Mens_Fashion_in_the_1940's" TargetMode="External"/><Relationship Id="rId2" Type="http://schemas.openxmlformats.org/officeDocument/2006/relationships/hyperlink" Target="http://www.historylearningsite.co.uk/battle_of_the_river_plate.htm" TargetMode="External"/><Relationship Id="rId1" Type="http://schemas.openxmlformats.org/officeDocument/2006/relationships/slideLayout" Target="../slideLayouts/slideLayout7.xml"/><Relationship Id="rId6" Type="http://schemas.openxmlformats.org/officeDocument/2006/relationships/hyperlink" Target="http://en.wikipedia.org/wiki/Rosie_the_Riveter" TargetMode="External"/><Relationship Id="rId11" Type="http://schemas.openxmlformats.org/officeDocument/2006/relationships/hyperlink" Target="http://www.wwwk.co.uk/culture/inventions/40s/digital-computer.htm" TargetMode="External"/><Relationship Id="rId5" Type="http://schemas.openxmlformats.org/officeDocument/2006/relationships/hyperlink" Target="http://www.historylearningsite.co.uk/battle_for_berlin.htm" TargetMode="External"/><Relationship Id="rId15" Type="http://schemas.openxmlformats.org/officeDocument/2006/relationships/hyperlink" Target="http://genealogy.about.com/od/records/p/wwii_draft.htm" TargetMode="External"/><Relationship Id="rId10" Type="http://schemas.openxmlformats.org/officeDocument/2006/relationships/hyperlink" Target="http://www.imdb.com/name/nm0000069/bio" TargetMode="External"/><Relationship Id="rId4" Type="http://schemas.openxmlformats.org/officeDocument/2006/relationships/hyperlink" Target="http://www.google.com/images?q=battle+of+Iwo+jima&amp;rls=com.microsoft:en-us&amp;oe=UTF-8&amp;startIndex=&amp;startPage=1&amp;um=1&amp;ie=UTF-8&amp;source=og&amp;sa=N&amp;hl=en&amp;tab=wi" TargetMode="External"/><Relationship Id="rId9" Type="http://schemas.openxmlformats.org/officeDocument/2006/relationships/hyperlink" Target="http://www.imdb.com/name/nm0000007/bio" TargetMode="External"/><Relationship Id="rId14" Type="http://schemas.openxmlformats.org/officeDocument/2006/relationships/hyperlink" Target="http://www.nndb.com/event/807/000140387/"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www.google.com/imgres?imgurl=http://funnytogo.com/stories/Battle%20for%20Berlin/russeninberlinkl9ax.jpg&amp;imgrefurl=http://funnytogo.com/stories/Battle-of-Berlin.htm&amp;usg=__GyAjYOc7_ID1HjHPWz5CLPv68bQ=&amp;h=598&amp;w=448&amp;sz=71&amp;hl=en&amp;start=2&amp;zoom=1&amp;um=1&amp;itbs=1&amp;tbnid=xReyA2jOamN0uM:&amp;tbnh=135&amp;tbnw=101&amp;prev=/images?q=battle+of+berlin&amp;um=1&amp;hl=en&amp;sa=N&amp;rls=com.microsoft:en-us&amp;tbs=isch:1"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http://www.google.com/imgres?imgurl=http://community.imaginefx.com/fxpose/johnny_shumates_portfolio/images/92360/425x391.aspx&amp;imgrefurl=http://community.imaginefx.com/fxpose/johnny_shumates_portfolio/picture92360.aspx&amp;usg=__suCrTlEZbO8v6RBTmUYtE6CabLQ=&amp;h=391&amp;w=425&amp;sz=30&amp;hl=en&amp;start=1&amp;zoom=1&amp;um=1&amp;itbs=1&amp;tbnid=tjJGTGm2vaclbM:&amp;tbnh=116&amp;tbnw=126&amp;prev=/images?q=battle+of+berlin&amp;um=1&amp;hl=en&amp;sa=N&amp;rls=com.microsoft:en-us&amp;tbs=isch:1"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20011205">
            <a:off x="-165875" y="1531468"/>
            <a:ext cx="7086600" cy="923330"/>
          </a:xfrm>
          <a:prstGeom prst="rect">
            <a:avLst/>
          </a:prstGeom>
          <a:noFill/>
        </p:spPr>
        <p:txBody>
          <a:bodyPr wrap="square" rtlCol="0">
            <a:spAutoFit/>
          </a:bodyPr>
          <a:lstStyle/>
          <a:p>
            <a:r>
              <a:rPr lang="en-US" sz="54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The Era of World War 2 </a:t>
            </a:r>
            <a:endParaRPr lang="en-US" sz="54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p:txBody>
      </p:sp>
      <p:sp>
        <p:nvSpPr>
          <p:cNvPr id="5" name="TextBox 4"/>
          <p:cNvSpPr txBox="1"/>
          <p:nvPr/>
        </p:nvSpPr>
        <p:spPr>
          <a:xfrm>
            <a:off x="4876800" y="5638800"/>
            <a:ext cx="4267200" cy="923330"/>
          </a:xfrm>
          <a:prstGeom prst="rect">
            <a:avLst/>
          </a:prstGeom>
          <a:noFill/>
        </p:spPr>
        <p:txBody>
          <a:bodyPr wrap="square" rtlCol="0">
            <a:spAutoFit/>
          </a:bodyPr>
          <a:lstStyle/>
          <a:p>
            <a:r>
              <a:rPr lang="en-US" dirty="0" smtClean="0"/>
              <a:t>Chandler Carroll</a:t>
            </a:r>
          </a:p>
          <a:p>
            <a:r>
              <a:rPr lang="en-US" dirty="0" smtClean="0"/>
              <a:t>Mrs. </a:t>
            </a:r>
            <a:r>
              <a:rPr lang="en-US" dirty="0" err="1" smtClean="0"/>
              <a:t>Paschall</a:t>
            </a:r>
            <a:r>
              <a:rPr lang="en-US" dirty="0" smtClean="0"/>
              <a:t> 3W</a:t>
            </a:r>
          </a:p>
          <a:p>
            <a:endParaRPr lang="en-US" dirty="0"/>
          </a:p>
        </p:txBody>
      </p:sp>
      <p:sp>
        <p:nvSpPr>
          <p:cNvPr id="11266" name="AutoShape 2" descr="data:image/jpg;base64,/9j/4AAQSkZJRgABAQAAAQABAAD/2wCEAAkGBhQSERUTExQVFBUUFR0aGBgXGRgcGhgZGRgYHBodGhscHCYfHhkkHBcYIS8gJCcpLCwsGB82NTAqNycrLCkBCQoKDAwNGQwNDSkYEhgpKSkpKSkpKSkpKSkpKSkpKSkpKSkpKSkpKSkpKSkpKSkpKSkpKSkpKSkpKSkpKSkpKf/AABEIAH8AYAMBIgACEQEDEQH/xAAcAAABBQEBAQAAAAAAAAAAAAAGAgMEBQcBCAD/xAA7EAACAAQEBAQEBAQFBQAAAAABAgADBBEFEiExBkFRYRMicYEHMpGxQqHh8FJiwdEUM4KishUjJEOS/8QAFQEBAQAAAAAAAAAAAAAAAAAAAAH/xAAUEQEAAAAAAAAAAAAAAAAAAAAA/9oADAMBAAIRAxEAPwDK8TOpipmKLxZV294rG3ij4iPpcksbAXJOgG5h+kpDMYIu567Due0F+AYTIRyrqZnIkMVvtpprv36QFNhvDGcjxJip6eb89r+l4IRwbSKDd5zEjS2UH6ZdvW0aTgnw/pZih1zr2Yg29DaCin4Fphpl3iDzjiPDIH+WWI6MNfew/pFLOomX5gR6x6gxH4ZyJg8pynlpGc8X/C6fKQkJnQC+Zdbe3SAyDw4WkiJE6Rlaxj4PFHKenvCjIteH6eO23iCNWTLmIJiTUvES8USZM0rtoTBJwrMs92P1/e5gbpULMAILMPlhXUDtofudff2MQbpwnVL4AHPn+/SLyXPsYA+FKcy5QcmxfUAcr9YvKevYTPMbL15QBdLnQ7ngeOPygLhiRzIUkD9O8P0uPS20Dq3S0Bkfxu4QWRNSqlLlSeSGUDRZg1uOzC5t1VusZVmj05x9hX+Pw6dLl+aYoEyX3ZNbDuVzD/UI8xPvFD8loWj7wxIaFGAZqDEVREuoWIltYAwwXhpRJWdOmvLEzMRkleJZENi7+dbLmuNMx0Om1yocOLLMspOlTUf/ANi6jY8tDYg/05xI+FeJiZS+GAGmSS6WbZlmAug+qzB7CHJGFS6ZKhXbNP8AFVhZSqKrgkBBta4baICfC5qoiSwSco3MO4xRMyghS4v/ABZVHdtzb0EDVFiJtfneCjCsdyjK2oPWAhDCq29jUylTKfLKTQaHKATckXIvezaaWhXCvCrLPM2ZbVbKdQCTz5G/K9td4KpNKrLe9l5qDofW3KIoxMOFcWCk+XXkDYflAAUpKqhnCfPV3lofMVc+QZlB01DEXuVIGg3jHat8zs1rXJNulzHqHi2mEyjqjcWelmX56iW0eX5w16QCaXeH13MN0qaw8p39Ioi1DaxE5xOqk1iKqwF3wfxEaSfmyCYkxcjofxC4KkHkysAQR0jR8U4yo6mXKlys/iHYEtZObXuSORA9YyWjT/uJb+IfeDPCMAXI0y3mTWICinUWHUxd0cnMLH2gOl11iNYKqGuBlgg6g/cQF0gmE+Hc5CPNY8una8Y5idbMMx1WbMEtGbKAxHpex6RrU53mKBKcJzZmF7drX1PbtFCOC5BLK85izDXKiAH63+8BS4fi81cMrvEeYzCUiKSfIqTXVCBzLkHc306a3zpjGmceU4pMMl0ylT4s+4IXKWRVzeYXOubKNNNIzEGKH6Qa+0OBdTeE041hwbnSIGalYh5YnVYhqipWmMEUXYnT9ewigw+F3CaVk6ZnfKUlkyt/nutiewF/r2g1fh56ZmR1tm+hHbr6iBLCaRqfJMkkq0s7je/X9I2HhfimTXS/DmqviAeZDserJzHoNREGU4phJFyoOh19ORiLRYuyXW0bHinBAbzSSBpbK+xHQMP6iADGeEWlN5kKX2vsfQjQ+0BzAeKUPlm7coLaaspHscqn3N/vGZVeEkHTTrpFHimOTKVzKQkTF0a4+XTax/F9vsFv8WsXV6pJMv5ZEv8A3TPMf9oT84BTDc2ezsXYlmY3JO5MKzRRIpzrrCnb96QzJmawqYYC6ouG51Tqi2Xm529uvtBfhXCqUyhluz82O57Dpf8AtBfV0THTxMq2+WUgX2uczf8AzliDUrYWF9PX7xBULTWsRqD0/L7wqmQq2dbqym4I3BjkqoyTvDb5ZhJQ9H3ZffVh3zDoIsElAHUQGg8LcSf4hMr2E1Rryzj+ID7j9i9dAwKsAwO4IuD7GMnkzDLZWQ5SpuCOsaNgWNrUJfQOPmH9R2P5QFHVYNSya2UvhsQ4uAWuiPey+Ui5BI0ubA206YH8QZDf9RqWP45zsD1BY2/fUGNf4kxKYK2oDggIqGUbE+UAAHT+cE+8CvG/CrVDM0qxdZswWJAzK0xmUA7X83O2+8Bk1o7eLCswibJa02W8vX8SkA+h2PsYhvLtrFHJZ1hRbWOBNYVk1gPQlZP1tFXUS7wmtxNZ0sTZZvffseYMMUGIrMUG++hHRhvEELHsPzyjlNmXzKeYYG4I9DDmF4iZspXsAx0YdGFww9L/AJERaTZFwfWA2ZUzKOdMyy2my5mtgbWbrc8iN/QQBbkiTQVjyHExTqPoRzB7fpAuJlRNF3PghioVJfzG5A8zkX2/hAgjffteAYauZ62dNa93K6EK3kBOUDMNAAeVr2POLiWA5Zb3JRST3AyHful4qzJBGb8S7enSGsEqyKt0JNigYfU3t73PvAXUpdCjAMOYIuCO42MUeMfDWlqQWl/+PM/kF0v3Tl/pI94JXlX16dITTvsRYg/QwGL8R8EVNEbzVBQmwmIbr2vsVJ6MBfvFBl19o3/GZYYy5bWaXNJRweaONbdxa/YgGMMxCgaVOeU3zIxU+qmx9tIo0rF6UBjVUvyN/mINmHUDkw/fSKjDaq0yaoOhKuD6/sRfzMFaQWaSSZRBvLJAZR1RtjbfW23OBVZgFQAQAWWxt8rDdWA5XvtyMQHeHzgwHWO1VGCCYosLryCL/X3giWoVl1gKHF5cxkzStHQgg6aEbQ5g/EgmsJU9PAnbAfgmG1vIev8ALv0vFvkXNto2hiLWy5diJqBkPUAwE5Je14qpSZMRTTyvJNumjL9s35xKlnw1W7FpZIALashJsoY7spJAB3HO41H1ROUTpN9wzD2Km/2H0gClm2hmbTrc2ABOptzPMw4jqRflp+cNYfME27Da/l9Bz9/7QETEKMuJbAm8qYG05ixuPchfYmM1+KlJkrA4FvGlKxtzYXRv+IPvGsz5mVWYb2JA6kC8Zj8TWvLp3OrAuG9whsO0B//Z">
            <a:hlinkClick r:id="rId2"/>
          </p:cNvPr>
          <p:cNvSpPr>
            <a:spLocks noChangeAspect="1" noChangeArrowheads="1"/>
          </p:cNvSpPr>
          <p:nvPr/>
        </p:nvSpPr>
        <p:spPr bwMode="auto">
          <a:xfrm>
            <a:off x="155575" y="-579438"/>
            <a:ext cx="914400" cy="12096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268" name="AutoShape 4" descr="data:image/jpg;base64,/9j/4AAQSkZJRgABAQAAAQABAAD/2wCEAAkGBhQSERUTExQVFBUUFR0aGBgXGRgcGhgZGRgYHBodGhscHCYfHhkkHBcYIS8gJCcpLCwsGB82NTAqNycrLCkBCQoKDAwNGQwNDSkYEhgpKSkpKSkpKSkpKSkpKSkpKSkpKSkpKSkpKSkpKSkpKSkpKSkpKSkpKSkpKSkpKSkpKf/AABEIAH8AYAMBIgACEQEDEQH/xAAcAAABBQEBAQAAAAAAAAAAAAAGAgMEBQcBCAD/xAA7EAACAAQEBAQEBAQFBQAAAAABAgADBBEFEiExBkFRYRMicYEHMpGxQqHh8FJiwdEUM4KishUjJEOS/8QAFQEBAQAAAAAAAAAAAAAAAAAAAAH/xAAUEQEAAAAAAAAAAAAAAAAAAAAA/9oADAMBAAIRAxEAPwDK8TOpipmKLxZV294rG3ij4iPpcksbAXJOgG5h+kpDMYIu567Due0F+AYTIRyrqZnIkMVvtpprv36QFNhvDGcjxJip6eb89r+l4IRwbSKDd5zEjS2UH6ZdvW0aTgnw/pZih1zr2Yg29DaCin4Fphpl3iDzjiPDIH+WWI6MNfew/pFLOomX5gR6x6gxH4ZyJg8pynlpGc8X/C6fKQkJnQC+Zdbe3SAyDw4WkiJE6Rlaxj4PFHKenvCjIteH6eO23iCNWTLmIJiTUvES8USZM0rtoTBJwrMs92P1/e5gbpULMAILMPlhXUDtofudff2MQbpwnVL4AHPn+/SLyXPsYA+FKcy5QcmxfUAcr9YvKevYTPMbL15QBdLnQ7ngeOPygLhiRzIUkD9O8P0uPS20Dq3S0Bkfxu4QWRNSqlLlSeSGUDRZg1uOzC5t1VusZVmj05x9hX+Pw6dLl+aYoEyX3ZNbDuVzD/UI8xPvFD8loWj7wxIaFGAZqDEVREuoWIltYAwwXhpRJWdOmvLEzMRkleJZENi7+dbLmuNMx0Om1yocOLLMspOlTUf/ANi6jY8tDYg/05xI+FeJiZS+GAGmSS6WbZlmAug+qzB7CHJGFS6ZKhXbNP8AFVhZSqKrgkBBta4baICfC5qoiSwSco3MO4xRMyghS4v/ABZVHdtzb0EDVFiJtfneCjCsdyjK2oPWAhDCq29jUylTKfLKTQaHKATckXIvezaaWhXCvCrLPM2ZbVbKdQCTz5G/K9td4KpNKrLe9l5qDofW3KIoxMOFcWCk+XXkDYflAAUpKqhnCfPV3lofMVc+QZlB01DEXuVIGg3jHat8zs1rXJNulzHqHi2mEyjqjcWelmX56iW0eX5w16QCaXeH13MN0qaw8p39Ioi1DaxE5xOqk1iKqwF3wfxEaSfmyCYkxcjofxC4KkHkysAQR0jR8U4yo6mXKlys/iHYEtZObXuSORA9YyWjT/uJb+IfeDPCMAXI0y3mTWICinUWHUxd0cnMLH2gOl11iNYKqGuBlgg6g/cQF0gmE+Hc5CPNY8una8Y5idbMMx1WbMEtGbKAxHpex6RrU53mKBKcJzZmF7drX1PbtFCOC5BLK85izDXKiAH63+8BS4fi81cMrvEeYzCUiKSfIqTXVCBzLkHc306a3zpjGmceU4pMMl0ylT4s+4IXKWRVzeYXOubKNNNIzEGKH6Qa+0OBdTeE041hwbnSIGalYh5YnVYhqipWmMEUXYnT9ewigw+F3CaVk6ZnfKUlkyt/nutiewF/r2g1fh56ZmR1tm+hHbr6iBLCaRqfJMkkq0s7je/X9I2HhfimTXS/DmqviAeZDserJzHoNREGU4phJFyoOh19ORiLRYuyXW0bHinBAbzSSBpbK+xHQMP6iADGeEWlN5kKX2vsfQjQ+0BzAeKUPlm7coLaaspHscqn3N/vGZVeEkHTTrpFHimOTKVzKQkTF0a4+XTax/F9vsFv8WsXV6pJMv5ZEv8A3TPMf9oT84BTDc2ezsXYlmY3JO5MKzRRIpzrrCnb96QzJmawqYYC6ouG51Tqi2Xm529uvtBfhXCqUyhluz82O57Dpf8AtBfV0THTxMq2+WUgX2uczf8AzliDUrYWF9PX7xBULTWsRqD0/L7wqmQq2dbqym4I3BjkqoyTvDb5ZhJQ9H3ZffVh3zDoIsElAHUQGg8LcSf4hMr2E1Rryzj+ID7j9i9dAwKsAwO4IuD7GMnkzDLZWQ5SpuCOsaNgWNrUJfQOPmH9R2P5QFHVYNSya2UvhsQ4uAWuiPey+Ui5BI0ubA206YH8QZDf9RqWP45zsD1BY2/fUGNf4kxKYK2oDggIqGUbE+UAAHT+cE+8CvG/CrVDM0qxdZswWJAzK0xmUA7X83O2+8Bk1o7eLCswibJa02W8vX8SkA+h2PsYhvLtrFHJZ1hRbWOBNYVk1gPQlZP1tFXUS7wmtxNZ0sTZZvffseYMMUGIrMUG++hHRhvEELHsPzyjlNmXzKeYYG4I9DDmF4iZspXsAx0YdGFww9L/AJERaTZFwfWA2ZUzKOdMyy2my5mtgbWbrc8iN/QQBbkiTQVjyHExTqPoRzB7fpAuJlRNF3PghioVJfzG5A8zkX2/hAgjffteAYauZ62dNa93K6EK3kBOUDMNAAeVr2POLiWA5Zb3JRST3AyHful4qzJBGb8S7enSGsEqyKt0JNigYfU3t73PvAXUpdCjAMOYIuCO42MUeMfDWlqQWl/+PM/kF0v3Tl/pI94JXlX16dITTvsRYg/QwGL8R8EVNEbzVBQmwmIbr2vsVJ6MBfvFBl19o3/GZYYy5bWaXNJRweaONbdxa/YgGMMxCgaVOeU3zIxU+qmx9tIo0rF6UBjVUvyN/mINmHUDkw/fSKjDaq0yaoOhKuD6/sRfzMFaQWaSSZRBvLJAZR1RtjbfW23OBVZgFQAQAWWxt8rDdWA5XvtyMQHeHzgwHWO1VGCCYosLryCL/X3giWoVl1gKHF5cxkzStHQgg6aEbQ5g/EgmsJU9PAnbAfgmG1vIev8ALv0vFvkXNto2hiLWy5diJqBkPUAwE5Je14qpSZMRTTyvJNumjL9s35xKlnw1W7FpZIALashJsoY7spJAB3HO41H1ROUTpN9wzD2Km/2H0gClm2hmbTrc2ABOptzPMw4jqRflp+cNYfME27Da/l9Bz9/7QETEKMuJbAm8qYG05ixuPchfYmM1+KlJkrA4FvGlKxtzYXRv+IPvGsz5mVWYb2JA6kC8Zj8TWvLp3OrAuG9whsO0B//Z">
            <a:hlinkClick r:id="rId2"/>
          </p:cNvPr>
          <p:cNvSpPr>
            <a:spLocks noChangeAspect="1" noChangeArrowheads="1"/>
          </p:cNvSpPr>
          <p:nvPr/>
        </p:nvSpPr>
        <p:spPr bwMode="auto">
          <a:xfrm>
            <a:off x="155575" y="-579438"/>
            <a:ext cx="914400" cy="12096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8" name="Picture 7" descr="hitler.bmp"/>
          <p:cNvPicPr>
            <a:picLocks noChangeAspect="1"/>
          </p:cNvPicPr>
          <p:nvPr/>
        </p:nvPicPr>
        <p:blipFill>
          <a:blip r:embed="rId3" cstate="print"/>
          <a:stretch>
            <a:fillRect/>
          </a:stretch>
        </p:blipFill>
        <p:spPr>
          <a:xfrm rot="1235824">
            <a:off x="3721700" y="2683948"/>
            <a:ext cx="1837737" cy="2431174"/>
          </a:xfrm>
          <a:prstGeom prst="rect">
            <a:avLst/>
          </a:prstGeom>
        </p:spPr>
      </p:pic>
      <p:pic>
        <p:nvPicPr>
          <p:cNvPr id="9" name="Picture 8" descr="airplane.bmp"/>
          <p:cNvPicPr>
            <a:picLocks noChangeAspect="1"/>
          </p:cNvPicPr>
          <p:nvPr/>
        </p:nvPicPr>
        <p:blipFill>
          <a:blip r:embed="rId4" cstate="print"/>
          <a:stretch>
            <a:fillRect/>
          </a:stretch>
        </p:blipFill>
        <p:spPr>
          <a:xfrm rot="20418875">
            <a:off x="1196126" y="3891717"/>
            <a:ext cx="2584357" cy="1668640"/>
          </a:xfrm>
          <a:prstGeom prst="rect">
            <a:avLst/>
          </a:prstGeom>
        </p:spPr>
      </p:pic>
      <p:sp>
        <p:nvSpPr>
          <p:cNvPr id="11270" name="AutoShape 6" descr="data:image/jpg;base64,/9j/4AAQSkZJRgABAQAAAQABAAD/2wCEAAkGBhQSERUTExQVFBUUFR0aGBgXGRgcGhgZGRgYHBodGhscHCYfHhkkHBcYIS8gJCcpLCwsGB82NTAqNycrLCkBCQoKDAwNGQwNDSkYEhgpKSkpKSkpKSkpKSkpKSkpKSkpKSkpKSkpKSkpKSkpKSkpKSkpKSkpKSkpKSkpKSkpKf/AABEIAH8AYAMBIgACEQEDEQH/xAAcAAABBQEBAQAAAAAAAAAAAAAGAgMEBQcBCAD/xAA7EAACAAQEBAQEBAQFBQAAAAABAgADBBEFEiExBkFRYRMicYEHMpGxQqHh8FJiwdEUM4KishUjJEOS/8QAFQEBAQAAAAAAAAAAAAAAAAAAAAH/xAAUEQEAAAAAAAAAAAAAAAAAAAAA/9oADAMBAAIRAxEAPwDK8TOpipmKLxZV294rG3ij4iPpcksbAXJOgG5h+kpDMYIu567Due0F+AYTIRyrqZnIkMVvtpprv36QFNhvDGcjxJip6eb89r+l4IRwbSKDd5zEjS2UH6ZdvW0aTgnw/pZih1zr2Yg29DaCin4Fphpl3iDzjiPDIH+WWI6MNfew/pFLOomX5gR6x6gxH4ZyJg8pynlpGc8X/C6fKQkJnQC+Zdbe3SAyDw4WkiJE6Rlaxj4PFHKenvCjIteH6eO23iCNWTLmIJiTUvES8USZM0rtoTBJwrMs92P1/e5gbpULMAILMPlhXUDtofudff2MQbpwnVL4AHPn+/SLyXPsYA+FKcy5QcmxfUAcr9YvKevYTPMbL15QBdLnQ7ngeOPygLhiRzIUkD9O8P0uPS20Dq3S0Bkfxu4QWRNSqlLlSeSGUDRZg1uOzC5t1VusZVmj05x9hX+Pw6dLl+aYoEyX3ZNbDuVzD/UI8xPvFD8loWj7wxIaFGAZqDEVREuoWIltYAwwXhpRJWdOmvLEzMRkleJZENi7+dbLmuNMx0Om1yocOLLMspOlTUf/ANi6jY8tDYg/05xI+FeJiZS+GAGmSS6WbZlmAug+qzB7CHJGFS6ZKhXbNP8AFVhZSqKrgkBBta4baICfC5qoiSwSco3MO4xRMyghS4v/ABZVHdtzb0EDVFiJtfneCjCsdyjK2oPWAhDCq29jUylTKfLKTQaHKATckXIvezaaWhXCvCrLPM2ZbVbKdQCTz5G/K9td4KpNKrLe9l5qDofW3KIoxMOFcWCk+XXkDYflAAUpKqhnCfPV3lofMVc+QZlB01DEXuVIGg3jHat8zs1rXJNulzHqHi2mEyjqjcWelmX56iW0eX5w16QCaXeH13MN0qaw8p39Ioi1DaxE5xOqk1iKqwF3wfxEaSfmyCYkxcjofxC4KkHkysAQR0jR8U4yo6mXKlys/iHYEtZObXuSORA9YyWjT/uJb+IfeDPCMAXI0y3mTWICinUWHUxd0cnMLH2gOl11iNYKqGuBlgg6g/cQF0gmE+Hc5CPNY8una8Y5idbMMx1WbMEtGbKAxHpex6RrU53mKBKcJzZmF7drX1PbtFCOC5BLK85izDXKiAH63+8BS4fi81cMrvEeYzCUiKSfIqTXVCBzLkHc306a3zpjGmceU4pMMl0ylT4s+4IXKWRVzeYXOubKNNNIzEGKH6Qa+0OBdTeE041hwbnSIGalYh5YnVYhqipWmMEUXYnT9ewigw+F3CaVk6ZnfKUlkyt/nutiewF/r2g1fh56ZmR1tm+hHbr6iBLCaRqfJMkkq0s7je/X9I2HhfimTXS/DmqviAeZDserJzHoNREGU4phJFyoOh19ORiLRYuyXW0bHinBAbzSSBpbK+xHQMP6iADGeEWlN5kKX2vsfQjQ+0BzAeKUPlm7coLaaspHscqn3N/vGZVeEkHTTrpFHimOTKVzKQkTF0a4+XTax/F9vsFv8WsXV6pJMv5ZEv8A3TPMf9oT84BTDc2ezsXYlmY3JO5MKzRRIpzrrCnb96QzJmawqYYC6ouG51Tqi2Xm529uvtBfhXCqUyhluz82O57Dpf8AtBfV0THTxMq2+WUgX2uczf8AzliDUrYWF9PX7xBULTWsRqD0/L7wqmQq2dbqym4I3BjkqoyTvDb5ZhJQ9H3ZffVh3zDoIsElAHUQGg8LcSf4hMr2E1Rryzj+ID7j9i9dAwKsAwO4IuD7GMnkzDLZWQ5SpuCOsaNgWNrUJfQOPmH9R2P5QFHVYNSya2UvhsQ4uAWuiPey+Ui5BI0ubA206YH8QZDf9RqWP45zsD1BY2/fUGNf4kxKYK2oDggIqGUbE+UAAHT+cE+8CvG/CrVDM0qxdZswWJAzK0xmUA7X83O2+8Bk1o7eLCswibJa02W8vX8SkA+h2PsYhvLtrFHJZ1hRbWOBNYVk1gPQlZP1tFXUS7wmtxNZ0sTZZvffseYMMUGIrMUG++hHRhvEELHsPzyjlNmXzKeYYG4I9DDmF4iZspXsAx0YdGFww9L/AJERaTZFwfWA2ZUzKOdMyy2my5mtgbWbrc8iN/QQBbkiTQVjyHExTqPoRzB7fpAuJlRNF3PghioVJfzG5A8zkX2/hAgjffteAYauZ62dNa93K6EK3kBOUDMNAAeVr2POLiWA5Zb3JRST3AyHful4qzJBGb8S7enSGsEqyKt0JNigYfU3t73PvAXUpdCjAMOYIuCO42MUeMfDWlqQWl/+PM/kF0v3Tl/pI94JXlX16dITTvsRYg/QwGL8R8EVNEbzVBQmwmIbr2vsVJ6MBfvFBl19o3/GZYYy5bWaXNJRweaONbdxa/YgGMMxCgaVOeU3zIxU+qmx9tIo0rF6UBjVUvyN/mINmHUDkw/fSKjDaq0yaoOhKuD6/sRfzMFaQWaSSZRBvLJAZR1RtjbfW23OBVZgFQAQAWWxt8rDdWA5XvtyMQHeHzgwHWO1VGCCYosLryCL/X3giWoVl1gKHF5cxkzStHQgg6aEbQ5g/EgmsJU9PAnbAfgmG1vIev8ALv0vFvkXNto2hiLWy5diJqBkPUAwE5Je14qpSZMRTTyvJNumjL9s35xKlnw1W7FpZIALashJsoY7spJAB3HO41H1ROUTpN9wzD2Km/2H0gClm2hmbTrc2ABOptzPMw4jqRflp+cNYfME27Da/l9Bz9/7QETEKMuJbAm8qYG05ixuPchfYmM1+KlJkrA4FvGlKxtzYXRv+IPvGsz5mVWYb2JA6kC8Zj8TWvLp3OrAuG9whsO0B//Z">
            <a:hlinkClick r:id="rId2"/>
          </p:cNvPr>
          <p:cNvSpPr>
            <a:spLocks noChangeAspect="1" noChangeArrowheads="1"/>
          </p:cNvSpPr>
          <p:nvPr/>
        </p:nvSpPr>
        <p:spPr bwMode="auto">
          <a:xfrm>
            <a:off x="155575" y="-579438"/>
            <a:ext cx="914400" cy="12096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1" name="Picture 10" descr="aaaa.bmp"/>
          <p:cNvPicPr>
            <a:picLocks noChangeAspect="1"/>
          </p:cNvPicPr>
          <p:nvPr/>
        </p:nvPicPr>
        <p:blipFill>
          <a:blip r:embed="rId5" cstate="print"/>
          <a:stretch>
            <a:fillRect/>
          </a:stretch>
        </p:blipFill>
        <p:spPr>
          <a:xfrm rot="20232621">
            <a:off x="5575644" y="2496263"/>
            <a:ext cx="1476375" cy="1938674"/>
          </a:xfrm>
          <a:prstGeom prst="rect">
            <a:avLst/>
          </a:prstGeom>
        </p:spPr>
      </p:pic>
      <p:sp>
        <p:nvSpPr>
          <p:cNvPr id="10" name="TextBox 9"/>
          <p:cNvSpPr txBox="1"/>
          <p:nvPr/>
        </p:nvSpPr>
        <p:spPr>
          <a:xfrm rot="20597191">
            <a:off x="3396251" y="4782341"/>
            <a:ext cx="457200" cy="369332"/>
          </a:xfrm>
          <a:prstGeom prst="rect">
            <a:avLst/>
          </a:prstGeom>
          <a:noFill/>
        </p:spPr>
        <p:txBody>
          <a:bodyPr wrap="square" rtlCol="0">
            <a:spAutoFit/>
          </a:bodyPr>
          <a:lstStyle/>
          <a:p>
            <a:r>
              <a:rPr lang="en-US" dirty="0" smtClean="0">
                <a:solidFill>
                  <a:schemeClr val="bg1"/>
                </a:solidFill>
              </a:rPr>
              <a:t>1.</a:t>
            </a:r>
            <a:endParaRPr lang="en-US" dirty="0">
              <a:solidFill>
                <a:schemeClr val="bg1"/>
              </a:solidFill>
            </a:endParaRPr>
          </a:p>
        </p:txBody>
      </p:sp>
      <p:sp>
        <p:nvSpPr>
          <p:cNvPr id="12" name="TextBox 11"/>
          <p:cNvSpPr txBox="1"/>
          <p:nvPr/>
        </p:nvSpPr>
        <p:spPr>
          <a:xfrm>
            <a:off x="4800600" y="4876800"/>
            <a:ext cx="381000" cy="369332"/>
          </a:xfrm>
          <a:prstGeom prst="rect">
            <a:avLst/>
          </a:prstGeom>
          <a:noFill/>
        </p:spPr>
        <p:txBody>
          <a:bodyPr wrap="square" rtlCol="0">
            <a:spAutoFit/>
          </a:bodyPr>
          <a:lstStyle/>
          <a:p>
            <a:r>
              <a:rPr lang="en-US" dirty="0" smtClean="0"/>
              <a:t>2.</a:t>
            </a:r>
            <a:endParaRPr lang="en-US" dirty="0"/>
          </a:p>
        </p:txBody>
      </p:sp>
      <p:sp>
        <p:nvSpPr>
          <p:cNvPr id="13" name="TextBox 12"/>
          <p:cNvSpPr txBox="1"/>
          <p:nvPr/>
        </p:nvSpPr>
        <p:spPr>
          <a:xfrm>
            <a:off x="6858000" y="3886200"/>
            <a:ext cx="457200" cy="369332"/>
          </a:xfrm>
          <a:prstGeom prst="rect">
            <a:avLst/>
          </a:prstGeom>
          <a:noFill/>
        </p:spPr>
        <p:txBody>
          <a:bodyPr wrap="square" rtlCol="0">
            <a:spAutoFit/>
          </a:bodyPr>
          <a:lstStyle/>
          <a:p>
            <a:r>
              <a:rPr lang="en-US" dirty="0" smtClean="0">
                <a:solidFill>
                  <a:schemeClr val="bg1"/>
                </a:solidFill>
              </a:rPr>
              <a:t>3.</a:t>
            </a:r>
            <a:endParaRPr lang="en-US" dirty="0">
              <a:solidFill>
                <a:schemeClr val="bg1"/>
              </a:solidFill>
            </a:endParaRPr>
          </a:p>
        </p:txBody>
      </p:sp>
      <p:sp>
        <p:nvSpPr>
          <p:cNvPr id="14" name="TextBox 13"/>
          <p:cNvSpPr txBox="1"/>
          <p:nvPr/>
        </p:nvSpPr>
        <p:spPr>
          <a:xfrm rot="20497031">
            <a:off x="1922408" y="5576901"/>
            <a:ext cx="1600200" cy="369332"/>
          </a:xfrm>
          <a:prstGeom prst="rect">
            <a:avLst/>
          </a:prstGeom>
          <a:noFill/>
        </p:spPr>
        <p:txBody>
          <a:bodyPr wrap="square" rtlCol="0">
            <a:spAutoFit/>
          </a:bodyPr>
          <a:lstStyle/>
          <a:p>
            <a:r>
              <a:rPr lang="en-US" dirty="0" smtClean="0"/>
              <a:t>Ww2 airplane</a:t>
            </a:r>
            <a:endParaRPr lang="en-US" dirty="0"/>
          </a:p>
        </p:txBody>
      </p:sp>
      <p:sp>
        <p:nvSpPr>
          <p:cNvPr id="15" name="TextBox 14"/>
          <p:cNvSpPr txBox="1"/>
          <p:nvPr/>
        </p:nvSpPr>
        <p:spPr>
          <a:xfrm>
            <a:off x="3962400" y="5105400"/>
            <a:ext cx="914400" cy="369332"/>
          </a:xfrm>
          <a:prstGeom prst="rect">
            <a:avLst/>
          </a:prstGeom>
          <a:noFill/>
        </p:spPr>
        <p:txBody>
          <a:bodyPr wrap="square" rtlCol="0">
            <a:spAutoFit/>
          </a:bodyPr>
          <a:lstStyle/>
          <a:p>
            <a:r>
              <a:rPr lang="en-US" dirty="0" smtClean="0"/>
              <a:t>Hitler</a:t>
            </a:r>
            <a:endParaRPr lang="en-US" dirty="0"/>
          </a:p>
        </p:txBody>
      </p:sp>
      <p:sp>
        <p:nvSpPr>
          <p:cNvPr id="16" name="TextBox 15"/>
          <p:cNvSpPr txBox="1"/>
          <p:nvPr/>
        </p:nvSpPr>
        <p:spPr>
          <a:xfrm rot="20236163">
            <a:off x="6034930" y="4303972"/>
            <a:ext cx="1447800" cy="369332"/>
          </a:xfrm>
          <a:prstGeom prst="rect">
            <a:avLst/>
          </a:prstGeom>
          <a:noFill/>
        </p:spPr>
        <p:txBody>
          <a:bodyPr wrap="square" rtlCol="0">
            <a:spAutoFit/>
          </a:bodyPr>
          <a:lstStyle/>
          <a:p>
            <a:r>
              <a:rPr lang="en-US" dirty="0" smtClean="0"/>
              <a:t>Propaganda</a:t>
            </a:r>
            <a:endParaRPr lang="en-US" dirty="0"/>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828800" y="685800"/>
            <a:ext cx="5368394" cy="923330"/>
          </a:xfrm>
          <a:prstGeom prst="rect">
            <a:avLst/>
          </a:prstGeom>
          <a:noFill/>
        </p:spPr>
        <p:txBody>
          <a:bodyPr wrap="none" lIns="91440" tIns="45720" rIns="91440" bIns="45720">
            <a:spAutoFit/>
          </a:bodyPr>
          <a:lstStyle/>
          <a:p>
            <a:pPr algn="ctr"/>
            <a:r>
              <a:rPr lang="en-US" sz="5400" b="1" cap="none"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Humphrey Bogart</a:t>
            </a:r>
            <a:endParaRPr lang="en-US" sz="5400" b="1" cap="none"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endParaRPr>
          </a:p>
        </p:txBody>
      </p:sp>
      <p:pic>
        <p:nvPicPr>
          <p:cNvPr id="4" name="Picture 3" descr="aaaa.jpg"/>
          <p:cNvPicPr>
            <a:picLocks noChangeAspect="1"/>
          </p:cNvPicPr>
          <p:nvPr/>
        </p:nvPicPr>
        <p:blipFill>
          <a:blip r:embed="rId2"/>
          <a:stretch>
            <a:fillRect/>
          </a:stretch>
        </p:blipFill>
        <p:spPr>
          <a:xfrm rot="20323787">
            <a:off x="327984" y="422025"/>
            <a:ext cx="1457325" cy="2081893"/>
          </a:xfrm>
          <a:prstGeom prst="rect">
            <a:avLst/>
          </a:prstGeom>
        </p:spPr>
      </p:pic>
      <p:pic>
        <p:nvPicPr>
          <p:cNvPr id="5" name="Picture 4" descr="aaa.jpg"/>
          <p:cNvPicPr>
            <a:picLocks noChangeAspect="1"/>
          </p:cNvPicPr>
          <p:nvPr/>
        </p:nvPicPr>
        <p:blipFill>
          <a:blip r:embed="rId3"/>
          <a:stretch>
            <a:fillRect/>
          </a:stretch>
        </p:blipFill>
        <p:spPr>
          <a:xfrm rot="1175007">
            <a:off x="7126680" y="702869"/>
            <a:ext cx="1771650" cy="1771650"/>
          </a:xfrm>
          <a:prstGeom prst="rect">
            <a:avLst/>
          </a:prstGeom>
        </p:spPr>
      </p:pic>
      <p:sp>
        <p:nvSpPr>
          <p:cNvPr id="6" name="TextBox 5"/>
          <p:cNvSpPr txBox="1"/>
          <p:nvPr/>
        </p:nvSpPr>
        <p:spPr>
          <a:xfrm>
            <a:off x="685800" y="2209800"/>
            <a:ext cx="762000" cy="369332"/>
          </a:xfrm>
          <a:prstGeom prst="rect">
            <a:avLst/>
          </a:prstGeom>
          <a:noFill/>
        </p:spPr>
        <p:txBody>
          <a:bodyPr wrap="square" rtlCol="0">
            <a:spAutoFit/>
          </a:bodyPr>
          <a:lstStyle/>
          <a:p>
            <a:r>
              <a:rPr lang="en-US" dirty="0" smtClean="0">
                <a:solidFill>
                  <a:schemeClr val="bg1"/>
                </a:solidFill>
              </a:rPr>
              <a:t>15.</a:t>
            </a:r>
            <a:endParaRPr lang="en-US" dirty="0">
              <a:solidFill>
                <a:schemeClr val="bg1"/>
              </a:solidFill>
            </a:endParaRPr>
          </a:p>
        </p:txBody>
      </p:sp>
      <p:sp>
        <p:nvSpPr>
          <p:cNvPr id="7" name="TextBox 6"/>
          <p:cNvSpPr txBox="1"/>
          <p:nvPr/>
        </p:nvSpPr>
        <p:spPr>
          <a:xfrm>
            <a:off x="6934200" y="1828800"/>
            <a:ext cx="609600" cy="369332"/>
          </a:xfrm>
          <a:prstGeom prst="rect">
            <a:avLst/>
          </a:prstGeom>
          <a:noFill/>
        </p:spPr>
        <p:txBody>
          <a:bodyPr wrap="square" rtlCol="0">
            <a:spAutoFit/>
          </a:bodyPr>
          <a:lstStyle/>
          <a:p>
            <a:r>
              <a:rPr lang="en-US" dirty="0" smtClean="0">
                <a:solidFill>
                  <a:schemeClr val="bg1"/>
                </a:solidFill>
              </a:rPr>
              <a:t>16.</a:t>
            </a:r>
            <a:endParaRPr lang="en-US" dirty="0">
              <a:solidFill>
                <a:schemeClr val="bg1"/>
              </a:solidFill>
            </a:endParaRPr>
          </a:p>
        </p:txBody>
      </p:sp>
      <p:sp>
        <p:nvSpPr>
          <p:cNvPr id="8" name="TextBox 7"/>
          <p:cNvSpPr txBox="1"/>
          <p:nvPr/>
        </p:nvSpPr>
        <p:spPr>
          <a:xfrm>
            <a:off x="1600200" y="2971800"/>
            <a:ext cx="6781800" cy="3170099"/>
          </a:xfrm>
          <a:prstGeom prst="rect">
            <a:avLst/>
          </a:prstGeom>
          <a:noFill/>
        </p:spPr>
        <p:txBody>
          <a:bodyPr wrap="square" rtlCol="0">
            <a:spAutoFit/>
          </a:bodyPr>
          <a:lstStyle/>
          <a:p>
            <a:pPr>
              <a:buFont typeface="Arial" pitchFamily="34" charset="0"/>
              <a:buChar char="•"/>
            </a:pPr>
            <a:r>
              <a:rPr lang="en-US" sz="2000" dirty="0" smtClean="0"/>
              <a:t>Humphrey DeForest Bogart was born on December 25</a:t>
            </a:r>
            <a:r>
              <a:rPr lang="en-US" sz="2000" baseline="30000" dirty="0" smtClean="0"/>
              <a:t>th</a:t>
            </a:r>
            <a:r>
              <a:rPr lang="en-US" sz="2000" dirty="0" smtClean="0"/>
              <a:t>, 1899 in New York City, New York.</a:t>
            </a:r>
          </a:p>
          <a:p>
            <a:pPr>
              <a:buFont typeface="Arial" pitchFamily="34" charset="0"/>
              <a:buChar char="•"/>
            </a:pPr>
            <a:r>
              <a:rPr lang="en-US" sz="2000" dirty="0" smtClean="0"/>
              <a:t>He was taught at Trinity School in New York City, sent to Phillips Academy in Andover, Massachusetts, in preparation for medical studies at Yale.</a:t>
            </a:r>
          </a:p>
          <a:p>
            <a:pPr>
              <a:buFont typeface="Arial" pitchFamily="34" charset="0"/>
              <a:buChar char="•"/>
            </a:pPr>
            <a:r>
              <a:rPr lang="en-US" sz="2000" dirty="0" smtClean="0"/>
              <a:t>He finally had his breakthrough role in </a:t>
            </a:r>
            <a:r>
              <a:rPr lang="en-US" sz="2000" dirty="0" smtClean="0">
                <a:hlinkClick r:id="rId4" action="ppaction://hlinkfile"/>
              </a:rPr>
              <a:t>The Petrified Forest</a:t>
            </a:r>
            <a:r>
              <a:rPr lang="en-US" sz="2000" dirty="0" smtClean="0"/>
              <a:t> (1936) from Warner Bros. </a:t>
            </a:r>
          </a:p>
          <a:p>
            <a:pPr>
              <a:buFont typeface="Arial" pitchFamily="34" charset="0"/>
              <a:buChar char="•"/>
            </a:pPr>
            <a:r>
              <a:rPr lang="en-US" sz="2000" dirty="0" smtClean="0"/>
              <a:t>Bogart emerged in 28 films, usually as a gangster, twice in Westerns and even a horror film, from 1936 to 1940.</a:t>
            </a:r>
          </a:p>
          <a:p>
            <a:pPr>
              <a:buFont typeface="Arial" pitchFamily="34" charset="0"/>
              <a:buChar char="•"/>
            </a:pPr>
            <a:r>
              <a:rPr lang="en-US" sz="2000" dirty="0" smtClean="0"/>
              <a:t>He died on January 14</a:t>
            </a:r>
            <a:r>
              <a:rPr lang="en-US" sz="2000" baseline="30000" dirty="0" smtClean="0"/>
              <a:t>th,</a:t>
            </a:r>
            <a:r>
              <a:rPr lang="en-US" sz="2000" dirty="0" smtClean="0"/>
              <a:t> 1957 after battling throat cancer.</a:t>
            </a:r>
            <a:endParaRPr lang="en-US" sz="2000" dirty="0"/>
          </a:p>
        </p:txBody>
      </p:sp>
      <p:sp>
        <p:nvSpPr>
          <p:cNvPr id="9" name="TextBox 8"/>
          <p:cNvSpPr txBox="1"/>
          <p:nvPr/>
        </p:nvSpPr>
        <p:spPr>
          <a:xfrm>
            <a:off x="0" y="6400800"/>
            <a:ext cx="609600" cy="369332"/>
          </a:xfrm>
          <a:prstGeom prst="rect">
            <a:avLst/>
          </a:prstGeom>
          <a:noFill/>
        </p:spPr>
        <p:txBody>
          <a:bodyPr wrap="square" rtlCol="0">
            <a:spAutoFit/>
          </a:bodyPr>
          <a:lstStyle/>
          <a:p>
            <a:r>
              <a:rPr lang="en-US" dirty="0" smtClean="0"/>
              <a:t>9.</a:t>
            </a:r>
            <a:endParaRPr lang="en-US" dirty="0"/>
          </a:p>
        </p:txBody>
      </p:sp>
      <p:sp>
        <p:nvSpPr>
          <p:cNvPr id="10" name="TextBox 9"/>
          <p:cNvSpPr txBox="1"/>
          <p:nvPr/>
        </p:nvSpPr>
        <p:spPr>
          <a:xfrm rot="20388200">
            <a:off x="914400" y="2376101"/>
            <a:ext cx="1752600" cy="646331"/>
          </a:xfrm>
          <a:prstGeom prst="rect">
            <a:avLst/>
          </a:prstGeom>
          <a:noFill/>
        </p:spPr>
        <p:txBody>
          <a:bodyPr wrap="square" rtlCol="0">
            <a:spAutoFit/>
          </a:bodyPr>
          <a:lstStyle/>
          <a:p>
            <a:r>
              <a:rPr lang="en-US" dirty="0" smtClean="0"/>
              <a:t>Humphrey Bogart</a:t>
            </a:r>
            <a:endParaRPr lang="en-US" dirty="0"/>
          </a:p>
        </p:txBody>
      </p:sp>
      <p:sp>
        <p:nvSpPr>
          <p:cNvPr id="11" name="TextBox 10"/>
          <p:cNvSpPr txBox="1"/>
          <p:nvPr/>
        </p:nvSpPr>
        <p:spPr>
          <a:xfrm rot="1117531">
            <a:off x="6532322" y="2408716"/>
            <a:ext cx="1828800" cy="646331"/>
          </a:xfrm>
          <a:prstGeom prst="rect">
            <a:avLst/>
          </a:prstGeom>
          <a:noFill/>
        </p:spPr>
        <p:txBody>
          <a:bodyPr wrap="square" rtlCol="0">
            <a:spAutoFit/>
          </a:bodyPr>
          <a:lstStyle/>
          <a:p>
            <a:r>
              <a:rPr lang="en-US" dirty="0" smtClean="0"/>
              <a:t>Humphrey Bogart</a:t>
            </a:r>
            <a:endParaRPr lang="en-US" dirty="0"/>
          </a:p>
        </p:txBody>
      </p:sp>
    </p:spTree>
  </p:cSld>
  <p:clrMapOvr>
    <a:masterClrMapping/>
  </p:clrMapOvr>
  <p:transition spd="slow">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90800" y="685800"/>
            <a:ext cx="3953391" cy="923330"/>
          </a:xfrm>
          <a:prstGeom prst="rect">
            <a:avLst/>
          </a:prstGeom>
          <a:noFill/>
        </p:spPr>
        <p:txBody>
          <a:bodyPr wrap="none" lIns="91440" tIns="45720" rIns="91440" bIns="45720">
            <a:spAutoFit/>
          </a:bodyPr>
          <a:lstStyle/>
          <a:p>
            <a:pPr algn="ct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Frank Sinatra</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4" name="Picture 3" descr="aaaaaa.jpg"/>
          <p:cNvPicPr>
            <a:picLocks noChangeAspect="1"/>
          </p:cNvPicPr>
          <p:nvPr/>
        </p:nvPicPr>
        <p:blipFill>
          <a:blip r:embed="rId2"/>
          <a:stretch>
            <a:fillRect/>
          </a:stretch>
        </p:blipFill>
        <p:spPr>
          <a:xfrm rot="828568">
            <a:off x="3778226" y="1873226"/>
            <a:ext cx="1876425" cy="1876425"/>
          </a:xfrm>
          <a:prstGeom prst="rect">
            <a:avLst/>
          </a:prstGeom>
        </p:spPr>
      </p:pic>
      <p:pic>
        <p:nvPicPr>
          <p:cNvPr id="5" name="Picture 4" descr="aaaaaaaaa.jpg"/>
          <p:cNvPicPr>
            <a:picLocks noChangeAspect="1"/>
          </p:cNvPicPr>
          <p:nvPr/>
        </p:nvPicPr>
        <p:blipFill>
          <a:blip r:embed="rId3"/>
          <a:stretch>
            <a:fillRect/>
          </a:stretch>
        </p:blipFill>
        <p:spPr>
          <a:xfrm rot="20366448">
            <a:off x="1870980" y="1928454"/>
            <a:ext cx="1753508" cy="1753508"/>
          </a:xfrm>
          <a:prstGeom prst="rect">
            <a:avLst/>
          </a:prstGeom>
        </p:spPr>
      </p:pic>
      <p:pic>
        <p:nvPicPr>
          <p:cNvPr id="6" name="Picture 5" descr="aaaaaaaaaa.jpg"/>
          <p:cNvPicPr>
            <a:picLocks noChangeAspect="1"/>
          </p:cNvPicPr>
          <p:nvPr/>
        </p:nvPicPr>
        <p:blipFill>
          <a:blip r:embed="rId4"/>
          <a:stretch>
            <a:fillRect/>
          </a:stretch>
        </p:blipFill>
        <p:spPr>
          <a:xfrm rot="20813481">
            <a:off x="5610965" y="1648565"/>
            <a:ext cx="2000250" cy="2000250"/>
          </a:xfrm>
          <a:prstGeom prst="rect">
            <a:avLst/>
          </a:prstGeom>
        </p:spPr>
      </p:pic>
      <p:sp>
        <p:nvSpPr>
          <p:cNvPr id="7" name="TextBox 6"/>
          <p:cNvSpPr txBox="1"/>
          <p:nvPr/>
        </p:nvSpPr>
        <p:spPr>
          <a:xfrm>
            <a:off x="2209800" y="3429000"/>
            <a:ext cx="533400" cy="381000"/>
          </a:xfrm>
          <a:prstGeom prst="rect">
            <a:avLst/>
          </a:prstGeom>
          <a:noFill/>
        </p:spPr>
        <p:txBody>
          <a:bodyPr wrap="square" rtlCol="0">
            <a:spAutoFit/>
          </a:bodyPr>
          <a:lstStyle/>
          <a:p>
            <a:r>
              <a:rPr lang="en-US" dirty="0" smtClean="0"/>
              <a:t>17.</a:t>
            </a:r>
            <a:endParaRPr lang="en-US" dirty="0"/>
          </a:p>
        </p:txBody>
      </p:sp>
      <p:sp>
        <p:nvSpPr>
          <p:cNvPr id="8" name="TextBox 7"/>
          <p:cNvSpPr txBox="1"/>
          <p:nvPr/>
        </p:nvSpPr>
        <p:spPr>
          <a:xfrm>
            <a:off x="5029200" y="3276600"/>
            <a:ext cx="533400" cy="369332"/>
          </a:xfrm>
          <a:prstGeom prst="rect">
            <a:avLst/>
          </a:prstGeom>
          <a:noFill/>
        </p:spPr>
        <p:txBody>
          <a:bodyPr wrap="square" rtlCol="0">
            <a:spAutoFit/>
          </a:bodyPr>
          <a:lstStyle/>
          <a:p>
            <a:r>
              <a:rPr lang="en-US" dirty="0" smtClean="0">
                <a:solidFill>
                  <a:schemeClr val="bg1"/>
                </a:solidFill>
              </a:rPr>
              <a:t>18.</a:t>
            </a:r>
            <a:endParaRPr lang="en-US" dirty="0">
              <a:solidFill>
                <a:schemeClr val="bg1"/>
              </a:solidFill>
            </a:endParaRPr>
          </a:p>
        </p:txBody>
      </p:sp>
      <p:sp>
        <p:nvSpPr>
          <p:cNvPr id="9" name="TextBox 8"/>
          <p:cNvSpPr txBox="1"/>
          <p:nvPr/>
        </p:nvSpPr>
        <p:spPr>
          <a:xfrm>
            <a:off x="5715000" y="2209800"/>
            <a:ext cx="533400" cy="369332"/>
          </a:xfrm>
          <a:prstGeom prst="rect">
            <a:avLst/>
          </a:prstGeom>
          <a:noFill/>
        </p:spPr>
        <p:txBody>
          <a:bodyPr wrap="square" rtlCol="0">
            <a:spAutoFit/>
          </a:bodyPr>
          <a:lstStyle/>
          <a:p>
            <a:r>
              <a:rPr lang="en-US" dirty="0" smtClean="0">
                <a:solidFill>
                  <a:schemeClr val="bg2"/>
                </a:solidFill>
              </a:rPr>
              <a:t>19.</a:t>
            </a:r>
            <a:endParaRPr lang="en-US" dirty="0">
              <a:solidFill>
                <a:schemeClr val="bg2"/>
              </a:solidFill>
            </a:endParaRPr>
          </a:p>
        </p:txBody>
      </p:sp>
      <p:sp>
        <p:nvSpPr>
          <p:cNvPr id="10" name="TextBox 9"/>
          <p:cNvSpPr txBox="1"/>
          <p:nvPr/>
        </p:nvSpPr>
        <p:spPr>
          <a:xfrm>
            <a:off x="152400" y="6248400"/>
            <a:ext cx="609600" cy="369332"/>
          </a:xfrm>
          <a:prstGeom prst="rect">
            <a:avLst/>
          </a:prstGeom>
          <a:noFill/>
        </p:spPr>
        <p:txBody>
          <a:bodyPr wrap="square" rtlCol="0">
            <a:spAutoFit/>
          </a:bodyPr>
          <a:lstStyle/>
          <a:p>
            <a:r>
              <a:rPr lang="en-US" dirty="0" smtClean="0"/>
              <a:t>10.</a:t>
            </a:r>
            <a:endParaRPr lang="en-US" dirty="0"/>
          </a:p>
        </p:txBody>
      </p:sp>
      <p:sp>
        <p:nvSpPr>
          <p:cNvPr id="12" name="TextBox 11"/>
          <p:cNvSpPr txBox="1"/>
          <p:nvPr/>
        </p:nvSpPr>
        <p:spPr>
          <a:xfrm>
            <a:off x="228600" y="4114800"/>
            <a:ext cx="9144000" cy="2308324"/>
          </a:xfrm>
          <a:prstGeom prst="rect">
            <a:avLst/>
          </a:prstGeom>
          <a:noFill/>
        </p:spPr>
        <p:txBody>
          <a:bodyPr wrap="square" rtlCol="0">
            <a:spAutoFit/>
          </a:bodyPr>
          <a:lstStyle/>
          <a:p>
            <a:pPr>
              <a:buFont typeface="Arial" pitchFamily="34" charset="0"/>
              <a:buChar char="•"/>
            </a:pPr>
            <a:r>
              <a:rPr lang="en-US" dirty="0" smtClean="0"/>
              <a:t>Francis Albert Sinatra was born on December 12</a:t>
            </a:r>
            <a:r>
              <a:rPr lang="en-US" baseline="30000" dirty="0" smtClean="0"/>
              <a:t>th,</a:t>
            </a:r>
            <a:r>
              <a:rPr lang="en-US" dirty="0" smtClean="0"/>
              <a:t> 1915 in Hoboken, New Jersey.</a:t>
            </a:r>
          </a:p>
          <a:p>
            <a:pPr>
              <a:buFont typeface="Arial" pitchFamily="34" charset="0"/>
              <a:buChar char="•"/>
            </a:pPr>
            <a:r>
              <a:rPr lang="en-US" dirty="0" smtClean="0"/>
              <a:t>He started his solo singing career in 1942 which he immediately found success as the king of the bobbysoxers (young women and girl fans) becoming the most famous singer of the era among adolescent music fans.</a:t>
            </a:r>
          </a:p>
          <a:p>
            <a:pPr>
              <a:buFont typeface="Arial" pitchFamily="34" charset="0"/>
              <a:buChar char="•"/>
            </a:pPr>
            <a:r>
              <a:rPr lang="en-US" dirty="0" smtClean="0"/>
              <a:t>Sinatra was also a popular actor who starred in many memorable films such as “The Man with the Golden Arm” (1955).</a:t>
            </a:r>
          </a:p>
          <a:p>
            <a:pPr>
              <a:buFont typeface="Arial" pitchFamily="34" charset="0"/>
              <a:buChar char="•"/>
            </a:pPr>
            <a:r>
              <a:rPr lang="en-US" dirty="0" smtClean="0"/>
              <a:t>He died on May 14</a:t>
            </a:r>
            <a:r>
              <a:rPr lang="en-US" baseline="30000" dirty="0" smtClean="0"/>
              <a:t>th</a:t>
            </a:r>
            <a:r>
              <a:rPr lang="en-US" dirty="0" smtClean="0"/>
              <a:t> in 1998 in Los Angeles, California</a:t>
            </a:r>
          </a:p>
          <a:p>
            <a:pPr>
              <a:buFont typeface="Arial" pitchFamily="34" charset="0"/>
              <a:buChar char="•"/>
            </a:pPr>
            <a:endParaRPr lang="en-US" dirty="0"/>
          </a:p>
        </p:txBody>
      </p:sp>
      <p:sp>
        <p:nvSpPr>
          <p:cNvPr id="13" name="TextBox 12"/>
          <p:cNvSpPr txBox="1"/>
          <p:nvPr/>
        </p:nvSpPr>
        <p:spPr>
          <a:xfrm>
            <a:off x="3505200" y="3733800"/>
            <a:ext cx="2743200" cy="369332"/>
          </a:xfrm>
          <a:prstGeom prst="rect">
            <a:avLst/>
          </a:prstGeom>
          <a:noFill/>
        </p:spPr>
        <p:txBody>
          <a:bodyPr wrap="square" rtlCol="0">
            <a:spAutoFit/>
          </a:bodyPr>
          <a:lstStyle/>
          <a:p>
            <a:r>
              <a:rPr lang="en-US" dirty="0" smtClean="0"/>
              <a:t>Frank Sinatra</a:t>
            </a:r>
            <a:endParaRPr lang="en-US" dirty="0"/>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3"/>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3"/>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057400" y="381000"/>
            <a:ext cx="5177251" cy="1754326"/>
          </a:xfrm>
          <a:prstGeom prst="rect">
            <a:avLst/>
          </a:prstGeom>
          <a:noFill/>
        </p:spPr>
        <p:txBody>
          <a:bodyPr wrap="none" lIns="91440" tIns="45720" rIns="91440" bIns="45720">
            <a:spAutoFit/>
          </a:bodyPr>
          <a:lstStyle/>
          <a:p>
            <a:pPr algn="ct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Electronic Digital </a:t>
            </a:r>
          </a:p>
          <a:p>
            <a:pPr algn="ctr"/>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Computer</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5" name="Picture 4" descr="aaaaaaaaaaa.jpg"/>
          <p:cNvPicPr>
            <a:picLocks noChangeAspect="1"/>
          </p:cNvPicPr>
          <p:nvPr/>
        </p:nvPicPr>
        <p:blipFill>
          <a:blip r:embed="rId2"/>
          <a:stretch>
            <a:fillRect/>
          </a:stretch>
        </p:blipFill>
        <p:spPr>
          <a:xfrm>
            <a:off x="3200400" y="2819400"/>
            <a:ext cx="3135663" cy="2362200"/>
          </a:xfrm>
          <a:prstGeom prst="rect">
            <a:avLst/>
          </a:prstGeom>
        </p:spPr>
      </p:pic>
      <p:sp>
        <p:nvSpPr>
          <p:cNvPr id="6" name="TextBox 5"/>
          <p:cNvSpPr txBox="1"/>
          <p:nvPr/>
        </p:nvSpPr>
        <p:spPr>
          <a:xfrm>
            <a:off x="381000" y="2667000"/>
            <a:ext cx="2590800" cy="3139321"/>
          </a:xfrm>
          <a:prstGeom prst="rect">
            <a:avLst/>
          </a:prstGeom>
          <a:noFill/>
        </p:spPr>
        <p:txBody>
          <a:bodyPr wrap="square" rtlCol="0">
            <a:spAutoFit/>
          </a:bodyPr>
          <a:lstStyle/>
          <a:p>
            <a:pPr>
              <a:buFont typeface="Arial" pitchFamily="34" charset="0"/>
              <a:buChar char="•"/>
            </a:pPr>
            <a:r>
              <a:rPr lang="en-US" sz="2000" dirty="0" smtClean="0"/>
              <a:t>The world’s first electronic digital computer was the Atanasoff-Berry Computer (ABC).</a:t>
            </a:r>
          </a:p>
          <a:p>
            <a:pPr>
              <a:buFont typeface="Arial" pitchFamily="34" charset="0"/>
              <a:buChar char="•"/>
            </a:pPr>
            <a:r>
              <a:rPr lang="en-US" sz="2000" dirty="0" smtClean="0"/>
              <a:t>It was invented by John Atanasoff and Clifford Berry at Iowa State in the year 1942.</a:t>
            </a:r>
          </a:p>
          <a:p>
            <a:pPr>
              <a:buFont typeface="Arial" pitchFamily="34" charset="0"/>
              <a:buChar char="•"/>
            </a:pPr>
            <a:endParaRPr lang="en-US" dirty="0"/>
          </a:p>
        </p:txBody>
      </p:sp>
      <p:sp>
        <p:nvSpPr>
          <p:cNvPr id="7" name="TextBox 6"/>
          <p:cNvSpPr txBox="1"/>
          <p:nvPr/>
        </p:nvSpPr>
        <p:spPr>
          <a:xfrm>
            <a:off x="6629400" y="2667000"/>
            <a:ext cx="2362200" cy="3785652"/>
          </a:xfrm>
          <a:prstGeom prst="rect">
            <a:avLst/>
          </a:prstGeom>
          <a:noFill/>
        </p:spPr>
        <p:txBody>
          <a:bodyPr wrap="square" rtlCol="0">
            <a:spAutoFit/>
          </a:bodyPr>
          <a:lstStyle/>
          <a:p>
            <a:pPr>
              <a:buFont typeface="Arial" pitchFamily="34" charset="0"/>
              <a:buChar char="•"/>
            </a:pPr>
            <a:r>
              <a:rPr lang="en-US" sz="2000" dirty="0" smtClean="0"/>
              <a:t>It contained many new computing functions such as the use of binary arithmetic, regenerative memory, parallel processing, and separation of memory and computing functions</a:t>
            </a:r>
            <a:r>
              <a:rPr lang="en-US" dirty="0" smtClean="0"/>
              <a:t>.</a:t>
            </a:r>
            <a:endParaRPr lang="en-US" dirty="0"/>
          </a:p>
        </p:txBody>
      </p:sp>
      <p:sp>
        <p:nvSpPr>
          <p:cNvPr id="8" name="TextBox 7"/>
          <p:cNvSpPr txBox="1"/>
          <p:nvPr/>
        </p:nvSpPr>
        <p:spPr>
          <a:xfrm>
            <a:off x="228600" y="6096000"/>
            <a:ext cx="533400" cy="369332"/>
          </a:xfrm>
          <a:prstGeom prst="rect">
            <a:avLst/>
          </a:prstGeom>
          <a:noFill/>
        </p:spPr>
        <p:txBody>
          <a:bodyPr wrap="square" rtlCol="0">
            <a:spAutoFit/>
          </a:bodyPr>
          <a:lstStyle/>
          <a:p>
            <a:r>
              <a:rPr lang="en-US" dirty="0" smtClean="0"/>
              <a:t>11.</a:t>
            </a:r>
            <a:endParaRPr lang="en-US" dirty="0"/>
          </a:p>
        </p:txBody>
      </p:sp>
      <p:sp>
        <p:nvSpPr>
          <p:cNvPr id="9" name="TextBox 8"/>
          <p:cNvSpPr txBox="1"/>
          <p:nvPr/>
        </p:nvSpPr>
        <p:spPr>
          <a:xfrm>
            <a:off x="3352800" y="4267200"/>
            <a:ext cx="609600" cy="369332"/>
          </a:xfrm>
          <a:prstGeom prst="rect">
            <a:avLst/>
          </a:prstGeom>
          <a:noFill/>
        </p:spPr>
        <p:txBody>
          <a:bodyPr wrap="square" rtlCol="0">
            <a:spAutoFit/>
          </a:bodyPr>
          <a:lstStyle/>
          <a:p>
            <a:r>
              <a:rPr lang="en-US" dirty="0" smtClean="0"/>
              <a:t>20.</a:t>
            </a:r>
            <a:endParaRPr lang="en-US" dirty="0"/>
          </a:p>
        </p:txBody>
      </p:sp>
      <p:sp>
        <p:nvSpPr>
          <p:cNvPr id="10" name="TextBox 9"/>
          <p:cNvSpPr txBox="1"/>
          <p:nvPr/>
        </p:nvSpPr>
        <p:spPr>
          <a:xfrm>
            <a:off x="3352800" y="5334000"/>
            <a:ext cx="2819400" cy="646331"/>
          </a:xfrm>
          <a:prstGeom prst="rect">
            <a:avLst/>
          </a:prstGeom>
          <a:noFill/>
        </p:spPr>
        <p:txBody>
          <a:bodyPr wrap="square" rtlCol="0">
            <a:spAutoFit/>
          </a:bodyPr>
          <a:lstStyle/>
          <a:p>
            <a:r>
              <a:rPr lang="en-US" dirty="0" smtClean="0"/>
              <a:t>First Electronic Digital Computer</a:t>
            </a:r>
            <a:endParaRPr lang="en-US" dirty="0"/>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600200" y="838200"/>
            <a:ext cx="6045759" cy="923330"/>
          </a:xfrm>
          <a:prstGeom prst="rect">
            <a:avLst/>
          </a:prstGeom>
          <a:noFill/>
        </p:spPr>
        <p:txBody>
          <a:bodyPr wrap="none" lIns="91440" tIns="45720" rIns="91440" bIns="45720">
            <a:spAutoFit/>
          </a:bodyPr>
          <a:lstStyle/>
          <a:p>
            <a:pPr algn="ctr"/>
            <a:r>
              <a:rPr lang="en-US" sz="5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Apparel of the 1940s</a:t>
            </a:r>
            <a:endParaRPr lang="en-US" sz="5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TextBox 3"/>
          <p:cNvSpPr txBox="1"/>
          <p:nvPr/>
        </p:nvSpPr>
        <p:spPr>
          <a:xfrm>
            <a:off x="533400" y="2895600"/>
            <a:ext cx="5105400" cy="2246769"/>
          </a:xfrm>
          <a:prstGeom prst="rect">
            <a:avLst/>
          </a:prstGeom>
          <a:noFill/>
        </p:spPr>
        <p:txBody>
          <a:bodyPr wrap="square" rtlCol="0">
            <a:spAutoFit/>
          </a:bodyPr>
          <a:lstStyle/>
          <a:p>
            <a:pPr>
              <a:buFont typeface="Arial" pitchFamily="34" charset="0"/>
              <a:buChar char="•"/>
            </a:pPr>
            <a:r>
              <a:rPr lang="en-US" sz="2000" dirty="0" smtClean="0"/>
              <a:t>Knickers were beginning to become less and less popular.</a:t>
            </a:r>
          </a:p>
          <a:p>
            <a:pPr>
              <a:buFont typeface="Arial" pitchFamily="34" charset="0"/>
              <a:buChar char="•"/>
            </a:pPr>
            <a:r>
              <a:rPr lang="en-US" sz="2000" dirty="0" smtClean="0"/>
              <a:t>Young men began to wear zoot suits.</a:t>
            </a:r>
          </a:p>
          <a:p>
            <a:pPr>
              <a:buFont typeface="Arial" pitchFamily="34" charset="0"/>
              <a:buChar char="•"/>
            </a:pPr>
            <a:r>
              <a:rPr lang="en-US" sz="2000" dirty="0" smtClean="0"/>
              <a:t>They also wore high-cut trousers with short, wide ties.</a:t>
            </a:r>
          </a:p>
          <a:p>
            <a:pPr>
              <a:buFont typeface="Arial" pitchFamily="34" charset="0"/>
              <a:buChar char="•"/>
            </a:pPr>
            <a:r>
              <a:rPr lang="en-US" sz="2000" dirty="0" smtClean="0"/>
              <a:t>Fedora hats were also very prevalent for young men in the 1940s.</a:t>
            </a:r>
            <a:endParaRPr lang="en-US" sz="2000" dirty="0"/>
          </a:p>
        </p:txBody>
      </p:sp>
      <p:pic>
        <p:nvPicPr>
          <p:cNvPr id="5" name="Picture 4" descr="b.jpg"/>
          <p:cNvPicPr>
            <a:picLocks noChangeAspect="1"/>
          </p:cNvPicPr>
          <p:nvPr/>
        </p:nvPicPr>
        <p:blipFill>
          <a:blip r:embed="rId2"/>
          <a:stretch>
            <a:fillRect/>
          </a:stretch>
        </p:blipFill>
        <p:spPr>
          <a:xfrm>
            <a:off x="6172200" y="2133600"/>
            <a:ext cx="2514600" cy="3759327"/>
          </a:xfrm>
          <a:prstGeom prst="rect">
            <a:avLst/>
          </a:prstGeom>
        </p:spPr>
      </p:pic>
      <p:sp>
        <p:nvSpPr>
          <p:cNvPr id="6" name="TextBox 5"/>
          <p:cNvSpPr txBox="1"/>
          <p:nvPr/>
        </p:nvSpPr>
        <p:spPr>
          <a:xfrm>
            <a:off x="457200" y="6248400"/>
            <a:ext cx="685800" cy="369332"/>
          </a:xfrm>
          <a:prstGeom prst="rect">
            <a:avLst/>
          </a:prstGeom>
          <a:noFill/>
        </p:spPr>
        <p:txBody>
          <a:bodyPr wrap="square" rtlCol="0">
            <a:spAutoFit/>
          </a:bodyPr>
          <a:lstStyle/>
          <a:p>
            <a:r>
              <a:rPr lang="en-US" dirty="0" smtClean="0"/>
              <a:t>12.</a:t>
            </a:r>
            <a:endParaRPr lang="en-US" dirty="0"/>
          </a:p>
        </p:txBody>
      </p:sp>
      <p:sp>
        <p:nvSpPr>
          <p:cNvPr id="7" name="TextBox 6"/>
          <p:cNvSpPr txBox="1"/>
          <p:nvPr/>
        </p:nvSpPr>
        <p:spPr>
          <a:xfrm>
            <a:off x="6324600" y="5334000"/>
            <a:ext cx="533400" cy="381000"/>
          </a:xfrm>
          <a:prstGeom prst="rect">
            <a:avLst/>
          </a:prstGeom>
          <a:noFill/>
        </p:spPr>
        <p:txBody>
          <a:bodyPr wrap="square" rtlCol="0">
            <a:spAutoFit/>
          </a:bodyPr>
          <a:lstStyle/>
          <a:p>
            <a:r>
              <a:rPr lang="en-US" dirty="0" smtClean="0">
                <a:solidFill>
                  <a:schemeClr val="bg2"/>
                </a:solidFill>
              </a:rPr>
              <a:t>21.</a:t>
            </a:r>
            <a:endParaRPr lang="en-US" dirty="0">
              <a:solidFill>
                <a:schemeClr val="bg2"/>
              </a:solidFill>
            </a:endParaRPr>
          </a:p>
        </p:txBody>
      </p:sp>
      <p:sp>
        <p:nvSpPr>
          <p:cNvPr id="8" name="TextBox 7"/>
          <p:cNvSpPr txBox="1"/>
          <p:nvPr/>
        </p:nvSpPr>
        <p:spPr>
          <a:xfrm>
            <a:off x="6248400" y="6019800"/>
            <a:ext cx="2590800" cy="646331"/>
          </a:xfrm>
          <a:prstGeom prst="rect">
            <a:avLst/>
          </a:prstGeom>
          <a:noFill/>
        </p:spPr>
        <p:txBody>
          <a:bodyPr wrap="square" rtlCol="0">
            <a:spAutoFit/>
          </a:bodyPr>
          <a:lstStyle/>
          <a:p>
            <a:r>
              <a:rPr lang="en-US" dirty="0" smtClean="0"/>
              <a:t>Young man wearing a fedora and a zoot suit.</a:t>
            </a:r>
            <a:endParaRPr lang="en-US" dirty="0"/>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10" dur="1000" fill="hold"/>
                                        <p:tgtEl>
                                          <p:spTgt spid="3"/>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62000" y="228600"/>
            <a:ext cx="7605929" cy="1754326"/>
          </a:xfrm>
          <a:prstGeom prst="rect">
            <a:avLst/>
          </a:prstGeom>
          <a:noFill/>
        </p:spPr>
        <p:txBody>
          <a:bodyPr wrap="none" lIns="91440" tIns="45720" rIns="91440" bIns="45720">
            <a:spAutoFit/>
          </a:bodyPr>
          <a:lstStyle/>
          <a:p>
            <a:pPr algn="ctr"/>
            <a:r>
              <a:rPr lang="en-US" sz="54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“The Big Three”</a:t>
            </a:r>
          </a:p>
          <a:p>
            <a:pPr algn="ctr"/>
            <a:r>
              <a:rPr lang="en-US" sz="5400" b="1" cap="none"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Primary Leaders of Allies</a:t>
            </a:r>
            <a:endParaRPr lang="en-US" sz="5400" b="1" cap="none"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pic>
        <p:nvPicPr>
          <p:cNvPr id="4" name="Picture 3" descr="bb.jpg"/>
          <p:cNvPicPr>
            <a:picLocks noChangeAspect="1"/>
          </p:cNvPicPr>
          <p:nvPr/>
        </p:nvPicPr>
        <p:blipFill>
          <a:blip r:embed="rId2"/>
          <a:stretch>
            <a:fillRect/>
          </a:stretch>
        </p:blipFill>
        <p:spPr>
          <a:xfrm>
            <a:off x="3810000" y="2286000"/>
            <a:ext cx="1352550" cy="1967345"/>
          </a:xfrm>
          <a:prstGeom prst="rect">
            <a:avLst/>
          </a:prstGeom>
        </p:spPr>
      </p:pic>
      <p:pic>
        <p:nvPicPr>
          <p:cNvPr id="5" name="Picture 4" descr="bbb.jpg"/>
          <p:cNvPicPr>
            <a:picLocks noChangeAspect="1"/>
          </p:cNvPicPr>
          <p:nvPr/>
        </p:nvPicPr>
        <p:blipFill>
          <a:blip r:embed="rId3"/>
          <a:stretch>
            <a:fillRect/>
          </a:stretch>
        </p:blipFill>
        <p:spPr>
          <a:xfrm>
            <a:off x="6477000" y="2209800"/>
            <a:ext cx="1684020" cy="1981200"/>
          </a:xfrm>
          <a:prstGeom prst="rect">
            <a:avLst/>
          </a:prstGeom>
        </p:spPr>
      </p:pic>
      <p:pic>
        <p:nvPicPr>
          <p:cNvPr id="6" name="Picture 5" descr="bbbb.jpg"/>
          <p:cNvPicPr>
            <a:picLocks noChangeAspect="1"/>
          </p:cNvPicPr>
          <p:nvPr/>
        </p:nvPicPr>
        <p:blipFill>
          <a:blip r:embed="rId4"/>
          <a:stretch>
            <a:fillRect/>
          </a:stretch>
        </p:blipFill>
        <p:spPr>
          <a:xfrm>
            <a:off x="685800" y="2176047"/>
            <a:ext cx="1876425" cy="2014953"/>
          </a:xfrm>
          <a:prstGeom prst="rect">
            <a:avLst/>
          </a:prstGeom>
        </p:spPr>
      </p:pic>
      <p:cxnSp>
        <p:nvCxnSpPr>
          <p:cNvPr id="8" name="Straight Arrow Connector 7"/>
          <p:cNvCxnSpPr>
            <a:stCxn id="6" idx="2"/>
          </p:cNvCxnSpPr>
          <p:nvPr/>
        </p:nvCxnSpPr>
        <p:spPr>
          <a:xfrm rot="5400000">
            <a:off x="1383506" y="4407695"/>
            <a:ext cx="457202" cy="238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533400" y="4648200"/>
            <a:ext cx="2362200" cy="1754326"/>
          </a:xfrm>
          <a:prstGeom prst="rect">
            <a:avLst/>
          </a:prstGeom>
          <a:noFill/>
        </p:spPr>
        <p:txBody>
          <a:bodyPr wrap="square" rtlCol="0">
            <a:spAutoFit/>
          </a:bodyPr>
          <a:lstStyle/>
          <a:p>
            <a:pPr>
              <a:buFont typeface="Arial" pitchFamily="34" charset="0"/>
              <a:buChar char="•"/>
            </a:pPr>
            <a:r>
              <a:rPr lang="en-US" dirty="0" smtClean="0"/>
              <a:t>Winston Churchill was the prime minister of Great Britain and major leader of the Allies during World War II.</a:t>
            </a:r>
            <a:endParaRPr lang="en-US" dirty="0"/>
          </a:p>
        </p:txBody>
      </p:sp>
      <p:cxnSp>
        <p:nvCxnSpPr>
          <p:cNvPr id="16" name="Straight Arrow Connector 15"/>
          <p:cNvCxnSpPr>
            <a:stCxn id="4" idx="2"/>
          </p:cNvCxnSpPr>
          <p:nvPr/>
        </p:nvCxnSpPr>
        <p:spPr>
          <a:xfrm rot="16200000" flipH="1">
            <a:off x="4255510" y="4484109"/>
            <a:ext cx="471055" cy="95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3810000" y="4724400"/>
            <a:ext cx="1600200" cy="1754326"/>
          </a:xfrm>
          <a:prstGeom prst="rect">
            <a:avLst/>
          </a:prstGeom>
          <a:noFill/>
        </p:spPr>
        <p:txBody>
          <a:bodyPr wrap="square" rtlCol="0">
            <a:spAutoFit/>
          </a:bodyPr>
          <a:lstStyle/>
          <a:p>
            <a:pPr>
              <a:buFont typeface="Arial" pitchFamily="34" charset="0"/>
              <a:buChar char="•"/>
            </a:pPr>
            <a:r>
              <a:rPr lang="en-US" dirty="0" smtClean="0"/>
              <a:t>Joseph Stalin was the brutal Communist dictator of Russia during the war.</a:t>
            </a:r>
            <a:endParaRPr lang="en-US" dirty="0"/>
          </a:p>
        </p:txBody>
      </p:sp>
      <p:cxnSp>
        <p:nvCxnSpPr>
          <p:cNvPr id="20" name="Straight Arrow Connector 19"/>
          <p:cNvCxnSpPr>
            <a:stCxn id="5" idx="2"/>
          </p:cNvCxnSpPr>
          <p:nvPr/>
        </p:nvCxnSpPr>
        <p:spPr>
          <a:xfrm rot="5400000">
            <a:off x="7050405" y="4455795"/>
            <a:ext cx="533400" cy="381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6477000" y="4724400"/>
            <a:ext cx="1905000" cy="1477328"/>
          </a:xfrm>
          <a:prstGeom prst="rect">
            <a:avLst/>
          </a:prstGeom>
          <a:noFill/>
        </p:spPr>
        <p:txBody>
          <a:bodyPr wrap="square" rtlCol="0">
            <a:spAutoFit/>
          </a:bodyPr>
          <a:lstStyle/>
          <a:p>
            <a:pPr>
              <a:buFont typeface="Arial" pitchFamily="34" charset="0"/>
              <a:buChar char="•"/>
            </a:pPr>
            <a:r>
              <a:rPr lang="en-US" dirty="0" smtClean="0"/>
              <a:t>Franklin Delano Roosevelt was the president of the United States during the war.</a:t>
            </a:r>
            <a:endParaRPr lang="en-US" dirty="0"/>
          </a:p>
        </p:txBody>
      </p:sp>
      <p:sp>
        <p:nvSpPr>
          <p:cNvPr id="23" name="TextBox 22"/>
          <p:cNvSpPr txBox="1"/>
          <p:nvPr/>
        </p:nvSpPr>
        <p:spPr>
          <a:xfrm>
            <a:off x="228600" y="6477000"/>
            <a:ext cx="609600" cy="369332"/>
          </a:xfrm>
          <a:prstGeom prst="rect">
            <a:avLst/>
          </a:prstGeom>
          <a:noFill/>
        </p:spPr>
        <p:txBody>
          <a:bodyPr wrap="square" rtlCol="0">
            <a:spAutoFit/>
          </a:bodyPr>
          <a:lstStyle/>
          <a:p>
            <a:r>
              <a:rPr lang="en-US" dirty="0" smtClean="0"/>
              <a:t>13.</a:t>
            </a:r>
            <a:endParaRPr lang="en-US" dirty="0"/>
          </a:p>
        </p:txBody>
      </p:sp>
      <p:sp>
        <p:nvSpPr>
          <p:cNvPr id="26" name="TextBox 25"/>
          <p:cNvSpPr txBox="1"/>
          <p:nvPr/>
        </p:nvSpPr>
        <p:spPr>
          <a:xfrm>
            <a:off x="3886200" y="3886200"/>
            <a:ext cx="533400" cy="381000"/>
          </a:xfrm>
          <a:prstGeom prst="rect">
            <a:avLst/>
          </a:prstGeom>
          <a:noFill/>
        </p:spPr>
        <p:txBody>
          <a:bodyPr wrap="square" rtlCol="0">
            <a:spAutoFit/>
          </a:bodyPr>
          <a:lstStyle/>
          <a:p>
            <a:r>
              <a:rPr lang="en-US" dirty="0" smtClean="0">
                <a:solidFill>
                  <a:schemeClr val="bg2"/>
                </a:solidFill>
              </a:rPr>
              <a:t>22.</a:t>
            </a:r>
            <a:endParaRPr lang="en-US" dirty="0">
              <a:solidFill>
                <a:schemeClr val="bg2"/>
              </a:solidFill>
            </a:endParaRPr>
          </a:p>
        </p:txBody>
      </p:sp>
      <p:sp>
        <p:nvSpPr>
          <p:cNvPr id="27" name="TextBox 26"/>
          <p:cNvSpPr txBox="1"/>
          <p:nvPr/>
        </p:nvSpPr>
        <p:spPr>
          <a:xfrm>
            <a:off x="6477000" y="3733800"/>
            <a:ext cx="533400" cy="369332"/>
          </a:xfrm>
          <a:prstGeom prst="rect">
            <a:avLst/>
          </a:prstGeom>
          <a:noFill/>
        </p:spPr>
        <p:txBody>
          <a:bodyPr wrap="square" rtlCol="0">
            <a:spAutoFit/>
          </a:bodyPr>
          <a:lstStyle/>
          <a:p>
            <a:r>
              <a:rPr lang="en-US" dirty="0" smtClean="0">
                <a:solidFill>
                  <a:schemeClr val="bg2"/>
                </a:solidFill>
              </a:rPr>
              <a:t>23.</a:t>
            </a:r>
            <a:endParaRPr lang="en-US" dirty="0">
              <a:solidFill>
                <a:schemeClr val="bg2"/>
              </a:solidFill>
            </a:endParaRPr>
          </a:p>
        </p:txBody>
      </p:sp>
      <p:sp>
        <p:nvSpPr>
          <p:cNvPr id="28" name="TextBox 27"/>
          <p:cNvSpPr txBox="1"/>
          <p:nvPr/>
        </p:nvSpPr>
        <p:spPr>
          <a:xfrm>
            <a:off x="1828800" y="3810000"/>
            <a:ext cx="762000" cy="369332"/>
          </a:xfrm>
          <a:prstGeom prst="rect">
            <a:avLst/>
          </a:prstGeom>
          <a:noFill/>
        </p:spPr>
        <p:txBody>
          <a:bodyPr wrap="square" rtlCol="0">
            <a:spAutoFit/>
          </a:bodyPr>
          <a:lstStyle/>
          <a:p>
            <a:r>
              <a:rPr lang="en-US" dirty="0" smtClean="0">
                <a:solidFill>
                  <a:schemeClr val="bg2"/>
                </a:solidFill>
              </a:rPr>
              <a:t>24.</a:t>
            </a:r>
            <a:endParaRPr lang="en-US" dirty="0">
              <a:solidFill>
                <a:schemeClr val="bg2"/>
              </a:solidFill>
            </a:endParaRPr>
          </a:p>
        </p:txBody>
      </p:sp>
      <p:sp>
        <p:nvSpPr>
          <p:cNvPr id="29" name="TextBox 28"/>
          <p:cNvSpPr txBox="1"/>
          <p:nvPr/>
        </p:nvSpPr>
        <p:spPr>
          <a:xfrm>
            <a:off x="685800" y="1828800"/>
            <a:ext cx="1905000" cy="369332"/>
          </a:xfrm>
          <a:prstGeom prst="rect">
            <a:avLst/>
          </a:prstGeom>
          <a:noFill/>
        </p:spPr>
        <p:txBody>
          <a:bodyPr wrap="square" rtlCol="0">
            <a:spAutoFit/>
          </a:bodyPr>
          <a:lstStyle/>
          <a:p>
            <a:r>
              <a:rPr lang="en-US" dirty="0" smtClean="0"/>
              <a:t>Winston Churchill</a:t>
            </a:r>
            <a:endParaRPr lang="en-US" dirty="0"/>
          </a:p>
        </p:txBody>
      </p:sp>
      <p:sp>
        <p:nvSpPr>
          <p:cNvPr id="30" name="TextBox 29"/>
          <p:cNvSpPr txBox="1"/>
          <p:nvPr/>
        </p:nvSpPr>
        <p:spPr>
          <a:xfrm>
            <a:off x="3810000" y="1905000"/>
            <a:ext cx="1676400" cy="381000"/>
          </a:xfrm>
          <a:prstGeom prst="rect">
            <a:avLst/>
          </a:prstGeom>
          <a:noFill/>
        </p:spPr>
        <p:txBody>
          <a:bodyPr wrap="square" rtlCol="0">
            <a:spAutoFit/>
          </a:bodyPr>
          <a:lstStyle/>
          <a:p>
            <a:r>
              <a:rPr lang="en-US" dirty="0" smtClean="0"/>
              <a:t>Joseph Stalin</a:t>
            </a:r>
            <a:endParaRPr lang="en-US" dirty="0"/>
          </a:p>
        </p:txBody>
      </p:sp>
      <p:sp>
        <p:nvSpPr>
          <p:cNvPr id="31" name="TextBox 30"/>
          <p:cNvSpPr txBox="1"/>
          <p:nvPr/>
        </p:nvSpPr>
        <p:spPr>
          <a:xfrm>
            <a:off x="6248400" y="1828800"/>
            <a:ext cx="2590800" cy="369332"/>
          </a:xfrm>
          <a:prstGeom prst="rect">
            <a:avLst/>
          </a:prstGeom>
          <a:noFill/>
        </p:spPr>
        <p:txBody>
          <a:bodyPr wrap="square" rtlCol="0">
            <a:spAutoFit/>
          </a:bodyPr>
          <a:lstStyle/>
          <a:p>
            <a:r>
              <a:rPr lang="en-US" dirty="0" smtClean="0"/>
              <a:t>Franklin D. Roosevelt</a:t>
            </a:r>
            <a:endParaRPr lang="en-US" dirty="0"/>
          </a:p>
        </p:txBody>
      </p:sp>
    </p:spTree>
  </p:cSld>
  <p:clrMapOvr>
    <a:masterClrMapping/>
  </p:clrMapOvr>
  <p:transition spd="slow">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
                                        <p:tgtEl>
                                          <p:spTgt spid="3"/>
                                        </p:tgtEl>
                                      </p:cBhvr>
                                    </p:animEffect>
                                    <p:anim calcmode="lin" valueType="num">
                                      <p:cBhvr>
                                        <p:cTn id="8" dur="400" fill="hold"/>
                                        <p:tgtEl>
                                          <p:spTgt spid="3"/>
                                        </p:tgtEl>
                                        <p:attrNameLst>
                                          <p:attrName>ppt_x</p:attrName>
                                        </p:attrNameLst>
                                      </p:cBhvr>
                                      <p:tavLst>
                                        <p:tav tm="0">
                                          <p:val>
                                            <p:strVal val="#ppt_x"/>
                                          </p:val>
                                        </p:tav>
                                        <p:tav tm="100000">
                                          <p:val>
                                            <p:strVal val="#ppt_x"/>
                                          </p:val>
                                        </p:tav>
                                      </p:tavLst>
                                    </p:anim>
                                    <p:anim calcmode="lin" valueType="num">
                                      <p:cBhvr>
                                        <p:cTn id="9" dur="400" fill="hold"/>
                                        <p:tgtEl>
                                          <p:spTgt spid="3"/>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3"/>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3"/>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667000" y="304800"/>
            <a:ext cx="3649717" cy="923330"/>
          </a:xfrm>
          <a:prstGeom prst="rect">
            <a:avLst/>
          </a:prstGeom>
          <a:noFill/>
        </p:spPr>
        <p:txBody>
          <a:bodyPr wrap="none" lIns="91440" tIns="45720" rIns="91440" bIns="45720">
            <a:spAutoFit/>
          </a:bodyPr>
          <a:lstStyle/>
          <a:p>
            <a:pPr algn="ctr"/>
            <a:r>
              <a:rPr lang="en-US" sz="5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Axis Leaders</a:t>
            </a:r>
            <a:endParaRPr lang="en-US" sz="5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4" name="Picture 3" descr="bbbbbb.jpg"/>
          <p:cNvPicPr>
            <a:picLocks noChangeAspect="1"/>
          </p:cNvPicPr>
          <p:nvPr/>
        </p:nvPicPr>
        <p:blipFill>
          <a:blip r:embed="rId2"/>
          <a:stretch>
            <a:fillRect/>
          </a:stretch>
        </p:blipFill>
        <p:spPr>
          <a:xfrm>
            <a:off x="3657600" y="1371600"/>
            <a:ext cx="1762125" cy="2473158"/>
          </a:xfrm>
          <a:prstGeom prst="rect">
            <a:avLst/>
          </a:prstGeom>
        </p:spPr>
      </p:pic>
      <p:pic>
        <p:nvPicPr>
          <p:cNvPr id="5" name="Picture 4" descr="bbbbb.jpg"/>
          <p:cNvPicPr>
            <a:picLocks noChangeAspect="1"/>
          </p:cNvPicPr>
          <p:nvPr/>
        </p:nvPicPr>
        <p:blipFill>
          <a:blip r:embed="rId3"/>
          <a:stretch>
            <a:fillRect/>
          </a:stretch>
        </p:blipFill>
        <p:spPr>
          <a:xfrm>
            <a:off x="6248400" y="1447800"/>
            <a:ext cx="1943100" cy="1981200"/>
          </a:xfrm>
          <a:prstGeom prst="rect">
            <a:avLst/>
          </a:prstGeom>
        </p:spPr>
      </p:pic>
      <p:pic>
        <p:nvPicPr>
          <p:cNvPr id="6" name="Picture 5" descr="bbbbbbb.jpg"/>
          <p:cNvPicPr>
            <a:picLocks noChangeAspect="1"/>
          </p:cNvPicPr>
          <p:nvPr/>
        </p:nvPicPr>
        <p:blipFill>
          <a:blip r:embed="rId4"/>
          <a:stretch>
            <a:fillRect/>
          </a:stretch>
        </p:blipFill>
        <p:spPr>
          <a:xfrm>
            <a:off x="685800" y="1371600"/>
            <a:ext cx="1819275" cy="2446084"/>
          </a:xfrm>
          <a:prstGeom prst="rect">
            <a:avLst/>
          </a:prstGeom>
        </p:spPr>
      </p:pic>
      <p:cxnSp>
        <p:nvCxnSpPr>
          <p:cNvPr id="8" name="Straight Arrow Connector 7"/>
          <p:cNvCxnSpPr>
            <a:stCxn id="6" idx="2"/>
          </p:cNvCxnSpPr>
          <p:nvPr/>
        </p:nvCxnSpPr>
        <p:spPr>
          <a:xfrm rot="16200000" flipH="1">
            <a:off x="1411161" y="4001961"/>
            <a:ext cx="373316" cy="47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4" idx="2"/>
          </p:cNvCxnSpPr>
          <p:nvPr/>
        </p:nvCxnSpPr>
        <p:spPr>
          <a:xfrm rot="16200000" flipH="1">
            <a:off x="4382210" y="4001210"/>
            <a:ext cx="346242" cy="333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5" idx="2"/>
          </p:cNvCxnSpPr>
          <p:nvPr/>
        </p:nvCxnSpPr>
        <p:spPr>
          <a:xfrm rot="16200000" flipH="1">
            <a:off x="6962775" y="3686175"/>
            <a:ext cx="533400" cy="190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533400" y="4495800"/>
            <a:ext cx="2590800" cy="1477328"/>
          </a:xfrm>
          <a:prstGeom prst="rect">
            <a:avLst/>
          </a:prstGeom>
          <a:noFill/>
        </p:spPr>
        <p:txBody>
          <a:bodyPr wrap="square" rtlCol="0">
            <a:spAutoFit/>
          </a:bodyPr>
          <a:lstStyle/>
          <a:p>
            <a:pPr>
              <a:buFont typeface="Arial" pitchFamily="34" charset="0"/>
              <a:buChar char="•"/>
            </a:pPr>
            <a:r>
              <a:rPr lang="en-US" dirty="0" smtClean="0"/>
              <a:t>General Hideki Tojo was the prime minister of Japan and controlled Japan until the end of World War II.</a:t>
            </a:r>
            <a:endParaRPr lang="en-US" dirty="0"/>
          </a:p>
        </p:txBody>
      </p:sp>
      <p:sp>
        <p:nvSpPr>
          <p:cNvPr id="18" name="TextBox 17"/>
          <p:cNvSpPr txBox="1"/>
          <p:nvPr/>
        </p:nvSpPr>
        <p:spPr>
          <a:xfrm>
            <a:off x="3581400" y="4419600"/>
            <a:ext cx="2057400" cy="1754326"/>
          </a:xfrm>
          <a:prstGeom prst="rect">
            <a:avLst/>
          </a:prstGeom>
          <a:noFill/>
        </p:spPr>
        <p:txBody>
          <a:bodyPr wrap="square" rtlCol="0">
            <a:spAutoFit/>
          </a:bodyPr>
          <a:lstStyle/>
          <a:p>
            <a:pPr>
              <a:buFont typeface="Arial" pitchFamily="34" charset="0"/>
              <a:buChar char="•"/>
            </a:pPr>
            <a:r>
              <a:rPr lang="en-US" dirty="0" smtClean="0"/>
              <a:t>Benito Mussolini was the prime minister of Italy and a friend of Germany’s leader, Adolf Hitler.</a:t>
            </a:r>
            <a:endParaRPr lang="en-US" dirty="0"/>
          </a:p>
        </p:txBody>
      </p:sp>
      <p:sp>
        <p:nvSpPr>
          <p:cNvPr id="19" name="TextBox 18"/>
          <p:cNvSpPr txBox="1"/>
          <p:nvPr/>
        </p:nvSpPr>
        <p:spPr>
          <a:xfrm>
            <a:off x="6477000" y="4419600"/>
            <a:ext cx="1905000" cy="1754326"/>
          </a:xfrm>
          <a:prstGeom prst="rect">
            <a:avLst/>
          </a:prstGeom>
          <a:noFill/>
        </p:spPr>
        <p:txBody>
          <a:bodyPr wrap="square" rtlCol="0">
            <a:spAutoFit/>
          </a:bodyPr>
          <a:lstStyle/>
          <a:p>
            <a:pPr>
              <a:buFont typeface="Arial" pitchFamily="34" charset="0"/>
              <a:buChar char="•"/>
            </a:pPr>
            <a:r>
              <a:rPr lang="en-US" dirty="0" smtClean="0"/>
              <a:t>Adolf Hitler was the Nazi dictator of Germany who planned and started World War II.</a:t>
            </a:r>
            <a:endParaRPr lang="en-US" dirty="0"/>
          </a:p>
        </p:txBody>
      </p:sp>
      <p:sp>
        <p:nvSpPr>
          <p:cNvPr id="20" name="TextBox 19"/>
          <p:cNvSpPr txBox="1"/>
          <p:nvPr/>
        </p:nvSpPr>
        <p:spPr>
          <a:xfrm>
            <a:off x="228600" y="6400800"/>
            <a:ext cx="609600" cy="369332"/>
          </a:xfrm>
          <a:prstGeom prst="rect">
            <a:avLst/>
          </a:prstGeom>
          <a:noFill/>
        </p:spPr>
        <p:txBody>
          <a:bodyPr wrap="square" rtlCol="0">
            <a:spAutoFit/>
          </a:bodyPr>
          <a:lstStyle/>
          <a:p>
            <a:r>
              <a:rPr lang="en-US" dirty="0" smtClean="0"/>
              <a:t>14.</a:t>
            </a:r>
            <a:endParaRPr lang="en-US" dirty="0"/>
          </a:p>
        </p:txBody>
      </p:sp>
      <p:sp>
        <p:nvSpPr>
          <p:cNvPr id="21" name="TextBox 20"/>
          <p:cNvSpPr txBox="1"/>
          <p:nvPr/>
        </p:nvSpPr>
        <p:spPr>
          <a:xfrm>
            <a:off x="6172200" y="2667000"/>
            <a:ext cx="762000" cy="369332"/>
          </a:xfrm>
          <a:prstGeom prst="rect">
            <a:avLst/>
          </a:prstGeom>
          <a:noFill/>
        </p:spPr>
        <p:txBody>
          <a:bodyPr wrap="square" rtlCol="0">
            <a:spAutoFit/>
          </a:bodyPr>
          <a:lstStyle/>
          <a:p>
            <a:r>
              <a:rPr lang="en-US" dirty="0" smtClean="0">
                <a:solidFill>
                  <a:schemeClr val="bg2"/>
                </a:solidFill>
              </a:rPr>
              <a:t>25.</a:t>
            </a:r>
            <a:endParaRPr lang="en-US" dirty="0">
              <a:solidFill>
                <a:schemeClr val="bg2"/>
              </a:solidFill>
            </a:endParaRPr>
          </a:p>
        </p:txBody>
      </p:sp>
      <p:sp>
        <p:nvSpPr>
          <p:cNvPr id="22" name="TextBox 21"/>
          <p:cNvSpPr txBox="1"/>
          <p:nvPr/>
        </p:nvSpPr>
        <p:spPr>
          <a:xfrm>
            <a:off x="3733800" y="3352800"/>
            <a:ext cx="685800" cy="381000"/>
          </a:xfrm>
          <a:prstGeom prst="rect">
            <a:avLst/>
          </a:prstGeom>
          <a:noFill/>
        </p:spPr>
        <p:txBody>
          <a:bodyPr wrap="square" rtlCol="0">
            <a:spAutoFit/>
          </a:bodyPr>
          <a:lstStyle/>
          <a:p>
            <a:r>
              <a:rPr lang="en-US" dirty="0" smtClean="0">
                <a:solidFill>
                  <a:schemeClr val="bg2"/>
                </a:solidFill>
              </a:rPr>
              <a:t>26.</a:t>
            </a:r>
            <a:endParaRPr lang="en-US" dirty="0">
              <a:solidFill>
                <a:schemeClr val="bg2"/>
              </a:solidFill>
            </a:endParaRPr>
          </a:p>
        </p:txBody>
      </p:sp>
      <p:sp>
        <p:nvSpPr>
          <p:cNvPr id="23" name="TextBox 22"/>
          <p:cNvSpPr txBox="1"/>
          <p:nvPr/>
        </p:nvSpPr>
        <p:spPr>
          <a:xfrm>
            <a:off x="838200" y="3352800"/>
            <a:ext cx="762000" cy="369332"/>
          </a:xfrm>
          <a:prstGeom prst="rect">
            <a:avLst/>
          </a:prstGeom>
          <a:noFill/>
        </p:spPr>
        <p:txBody>
          <a:bodyPr wrap="square" rtlCol="0">
            <a:spAutoFit/>
          </a:bodyPr>
          <a:lstStyle/>
          <a:p>
            <a:r>
              <a:rPr lang="en-US" dirty="0" smtClean="0">
                <a:solidFill>
                  <a:schemeClr val="bg2"/>
                </a:solidFill>
              </a:rPr>
              <a:t>27.</a:t>
            </a:r>
            <a:endParaRPr lang="en-US" dirty="0">
              <a:solidFill>
                <a:schemeClr val="bg2"/>
              </a:solidFill>
            </a:endParaRPr>
          </a:p>
        </p:txBody>
      </p:sp>
      <p:sp>
        <p:nvSpPr>
          <p:cNvPr id="24" name="TextBox 23"/>
          <p:cNvSpPr txBox="1"/>
          <p:nvPr/>
        </p:nvSpPr>
        <p:spPr>
          <a:xfrm>
            <a:off x="533400" y="990600"/>
            <a:ext cx="2438400" cy="369332"/>
          </a:xfrm>
          <a:prstGeom prst="rect">
            <a:avLst/>
          </a:prstGeom>
          <a:noFill/>
        </p:spPr>
        <p:txBody>
          <a:bodyPr wrap="square" rtlCol="0">
            <a:spAutoFit/>
          </a:bodyPr>
          <a:lstStyle/>
          <a:p>
            <a:r>
              <a:rPr lang="en-US" dirty="0" smtClean="0"/>
              <a:t>General Hideki Tojo</a:t>
            </a:r>
            <a:endParaRPr lang="en-US" dirty="0"/>
          </a:p>
        </p:txBody>
      </p:sp>
      <p:sp>
        <p:nvSpPr>
          <p:cNvPr id="25" name="TextBox 24"/>
          <p:cNvSpPr txBox="1"/>
          <p:nvPr/>
        </p:nvSpPr>
        <p:spPr>
          <a:xfrm>
            <a:off x="3657600" y="990600"/>
            <a:ext cx="2133600" cy="369332"/>
          </a:xfrm>
          <a:prstGeom prst="rect">
            <a:avLst/>
          </a:prstGeom>
          <a:noFill/>
        </p:spPr>
        <p:txBody>
          <a:bodyPr wrap="square" rtlCol="0">
            <a:spAutoFit/>
          </a:bodyPr>
          <a:lstStyle/>
          <a:p>
            <a:r>
              <a:rPr lang="en-US" dirty="0" smtClean="0"/>
              <a:t>Benito Mussolini</a:t>
            </a:r>
            <a:endParaRPr lang="en-US" dirty="0"/>
          </a:p>
        </p:txBody>
      </p:sp>
      <p:sp>
        <p:nvSpPr>
          <p:cNvPr id="26" name="TextBox 25"/>
          <p:cNvSpPr txBox="1"/>
          <p:nvPr/>
        </p:nvSpPr>
        <p:spPr>
          <a:xfrm>
            <a:off x="6629400" y="1066800"/>
            <a:ext cx="1905000" cy="369332"/>
          </a:xfrm>
          <a:prstGeom prst="rect">
            <a:avLst/>
          </a:prstGeom>
          <a:noFill/>
        </p:spPr>
        <p:txBody>
          <a:bodyPr wrap="square" rtlCol="0">
            <a:spAutoFit/>
          </a:bodyPr>
          <a:lstStyle/>
          <a:p>
            <a:r>
              <a:rPr lang="en-US" dirty="0" smtClean="0"/>
              <a:t>Adolf Hitler</a:t>
            </a:r>
            <a:endParaRPr lang="en-US" dirty="0"/>
          </a:p>
        </p:txBody>
      </p:sp>
    </p:spTree>
  </p:cSld>
  <p:clrMapOvr>
    <a:masterClrMapping/>
  </p:clrMapOvr>
  <p:transition spd="slow">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8" presetClass="entr" presetSubtype="0" accel="5000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3"/>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3"/>
                                        </p:tgtEl>
                                        <p:attrNameLst>
                                          <p:attrName>ppt_y</p:attrName>
                                        </p:attrNameLst>
                                      </p:cBhvr>
                                      <p:tavLst>
                                        <p:tav tm="0">
                                          <p:val>
                                            <p:strVal val="#ppt_y"/>
                                          </p:val>
                                        </p:tav>
                                        <p:tav tm="100000">
                                          <p:val>
                                            <p:strVal val="#ppt_y"/>
                                          </p:val>
                                        </p:tav>
                                      </p:tavLst>
                                    </p:anim>
                                    <p:animEffect transition="in" filter="fade">
                                      <p:cBhvr>
                                        <p:cTn id="10"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14600" y="304800"/>
            <a:ext cx="4162486" cy="2154436"/>
          </a:xfrm>
          <a:prstGeom prst="rect">
            <a:avLst/>
          </a:prstGeom>
          <a:noFill/>
        </p:spPr>
        <p:txBody>
          <a:bodyPr wrap="non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8000" b="1" dirty="0" smtClean="0">
                <a:ln w="50800"/>
                <a:solidFill>
                  <a:schemeClr val="bg1">
                    <a:shade val="50000"/>
                  </a:schemeClr>
                </a:solidFill>
              </a:rPr>
              <a:t>The Draft</a:t>
            </a:r>
          </a:p>
          <a:p>
            <a:pPr algn="ctr"/>
            <a:endParaRPr lang="en-US" sz="5400" b="1" cap="none" spc="0" dirty="0">
              <a:ln w="50800"/>
              <a:solidFill>
                <a:schemeClr val="bg1">
                  <a:shade val="50000"/>
                </a:schemeClr>
              </a:solidFill>
              <a:effectLst/>
            </a:endParaRPr>
          </a:p>
        </p:txBody>
      </p:sp>
      <p:sp>
        <p:nvSpPr>
          <p:cNvPr id="6" name="TextBox 5"/>
          <p:cNvSpPr txBox="1"/>
          <p:nvPr/>
        </p:nvSpPr>
        <p:spPr>
          <a:xfrm>
            <a:off x="457200" y="2895600"/>
            <a:ext cx="5105400" cy="2954655"/>
          </a:xfrm>
          <a:prstGeom prst="rect">
            <a:avLst/>
          </a:prstGeom>
          <a:noFill/>
        </p:spPr>
        <p:txBody>
          <a:bodyPr wrap="square" rtlCol="0">
            <a:spAutoFit/>
          </a:bodyPr>
          <a:lstStyle/>
          <a:p>
            <a:pPr>
              <a:buFont typeface="Arial" pitchFamily="34" charset="0"/>
              <a:buChar char="•"/>
            </a:pPr>
            <a:r>
              <a:rPr lang="en-US" sz="2400" dirty="0" smtClean="0"/>
              <a:t>The draft during World War </a:t>
            </a:r>
            <a:r>
              <a:rPr lang="en-US" sz="2400" smtClean="0"/>
              <a:t>II selected </a:t>
            </a:r>
            <a:r>
              <a:rPr lang="en-US" sz="2400" dirty="0" smtClean="0"/>
              <a:t>a variety of people to help fight for the United States.</a:t>
            </a:r>
          </a:p>
          <a:p>
            <a:pPr>
              <a:buFont typeface="Arial" pitchFamily="34" charset="0"/>
              <a:buChar char="•"/>
            </a:pPr>
            <a:r>
              <a:rPr lang="en-US" sz="2400" dirty="0" smtClean="0"/>
              <a:t>A total of 10,110,104 men were drafted between November 1940 and October 1946, drawing from the pool of men born on or before 1927.</a:t>
            </a:r>
          </a:p>
          <a:p>
            <a:pPr>
              <a:buFont typeface="Arial" pitchFamily="34" charset="0"/>
              <a:buChar char="•"/>
            </a:pPr>
            <a:endParaRPr lang="en-US" dirty="0" smtClean="0"/>
          </a:p>
        </p:txBody>
      </p:sp>
      <p:sp>
        <p:nvSpPr>
          <p:cNvPr id="7" name="TextBox 6"/>
          <p:cNvSpPr txBox="1"/>
          <p:nvPr/>
        </p:nvSpPr>
        <p:spPr>
          <a:xfrm>
            <a:off x="0" y="6488668"/>
            <a:ext cx="685800" cy="369332"/>
          </a:xfrm>
          <a:prstGeom prst="rect">
            <a:avLst/>
          </a:prstGeom>
          <a:noFill/>
        </p:spPr>
        <p:txBody>
          <a:bodyPr wrap="square" rtlCol="0">
            <a:spAutoFit/>
          </a:bodyPr>
          <a:lstStyle/>
          <a:p>
            <a:r>
              <a:rPr lang="en-US" dirty="0" smtClean="0"/>
              <a:t>15.</a:t>
            </a:r>
            <a:endParaRPr lang="en-US" dirty="0"/>
          </a:p>
        </p:txBody>
      </p:sp>
      <p:pic>
        <p:nvPicPr>
          <p:cNvPr id="8" name="Picture 7" descr="bbbbbbbb.jpg"/>
          <p:cNvPicPr>
            <a:picLocks noChangeAspect="1"/>
          </p:cNvPicPr>
          <p:nvPr/>
        </p:nvPicPr>
        <p:blipFill>
          <a:blip r:embed="rId2"/>
          <a:stretch>
            <a:fillRect/>
          </a:stretch>
        </p:blipFill>
        <p:spPr>
          <a:xfrm>
            <a:off x="6019800" y="2262554"/>
            <a:ext cx="2390775" cy="4203560"/>
          </a:xfrm>
          <a:prstGeom prst="rect">
            <a:avLst/>
          </a:prstGeom>
        </p:spPr>
      </p:pic>
      <p:sp>
        <p:nvSpPr>
          <p:cNvPr id="9" name="TextBox 8"/>
          <p:cNvSpPr txBox="1"/>
          <p:nvPr/>
        </p:nvSpPr>
        <p:spPr>
          <a:xfrm>
            <a:off x="6019800" y="6019800"/>
            <a:ext cx="685800" cy="369332"/>
          </a:xfrm>
          <a:prstGeom prst="rect">
            <a:avLst/>
          </a:prstGeom>
          <a:noFill/>
        </p:spPr>
        <p:txBody>
          <a:bodyPr wrap="square" rtlCol="0">
            <a:spAutoFit/>
          </a:bodyPr>
          <a:lstStyle/>
          <a:p>
            <a:r>
              <a:rPr lang="en-US" dirty="0" smtClean="0">
                <a:solidFill>
                  <a:schemeClr val="bg2"/>
                </a:solidFill>
              </a:rPr>
              <a:t>28.</a:t>
            </a:r>
            <a:endParaRPr lang="en-US" dirty="0">
              <a:solidFill>
                <a:schemeClr val="bg2"/>
              </a:solidFill>
            </a:endParaRPr>
          </a:p>
        </p:txBody>
      </p:sp>
      <p:sp>
        <p:nvSpPr>
          <p:cNvPr id="10" name="TextBox 9"/>
          <p:cNvSpPr txBox="1"/>
          <p:nvPr/>
        </p:nvSpPr>
        <p:spPr>
          <a:xfrm>
            <a:off x="6172200" y="1905000"/>
            <a:ext cx="2133600" cy="369332"/>
          </a:xfrm>
          <a:prstGeom prst="rect">
            <a:avLst/>
          </a:prstGeom>
          <a:noFill/>
        </p:spPr>
        <p:txBody>
          <a:bodyPr wrap="square" rtlCol="0">
            <a:spAutoFit/>
          </a:bodyPr>
          <a:lstStyle/>
          <a:p>
            <a:r>
              <a:rPr lang="en-US" dirty="0" smtClean="0"/>
              <a:t>Registration card</a:t>
            </a:r>
            <a:endParaRPr lang="en-US" dirty="0"/>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10" dur="1000" fill="hold"/>
                                        <p:tgtEl>
                                          <p:spTgt spid="3"/>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71600" y="1752600"/>
            <a:ext cx="6096000" cy="3693319"/>
          </a:xfrm>
          <a:prstGeom prst="rect">
            <a:avLst/>
          </a:prstGeom>
          <a:noFill/>
        </p:spPr>
        <p:txBody>
          <a:bodyPr wrap="square" rtlCol="0">
            <a:spAutoFit/>
          </a:bodyPr>
          <a:lstStyle/>
          <a:p>
            <a:r>
              <a:rPr lang="en-US" dirty="0" smtClean="0"/>
              <a:t>During World War II, there were seven draft registrations:</a:t>
            </a:r>
          </a:p>
          <a:p>
            <a:pPr marL="342900" indent="-342900">
              <a:buFont typeface="+mj-lt"/>
              <a:buAutoNum type="arabicPeriod"/>
            </a:pPr>
            <a:r>
              <a:rPr lang="en-US" dirty="0" smtClean="0"/>
              <a:t>October 16, 1940- all men 21-31 years residing in the U.S.-whether native born, naturalized, or alien.</a:t>
            </a:r>
          </a:p>
          <a:p>
            <a:pPr marL="342900" indent="-342900">
              <a:buFont typeface="+mj-lt"/>
              <a:buAutoNum type="arabicPeriod"/>
            </a:pPr>
            <a:r>
              <a:rPr lang="en-US" dirty="0" smtClean="0"/>
              <a:t>July 1, 1991- men who reached age 21 since the first registration.</a:t>
            </a:r>
          </a:p>
          <a:p>
            <a:pPr marL="342900" indent="-342900">
              <a:buFont typeface="+mj-lt"/>
              <a:buAutoNum type="arabicPeriod"/>
            </a:pPr>
            <a:r>
              <a:rPr lang="en-US" dirty="0" smtClean="0"/>
              <a:t>February 16, 1942- men 20-21 and 35-44 years of age.</a:t>
            </a:r>
          </a:p>
          <a:p>
            <a:pPr marL="342900" indent="-342900">
              <a:buFont typeface="+mj-lt"/>
              <a:buAutoNum type="arabicPeriod"/>
            </a:pPr>
            <a:r>
              <a:rPr lang="en-US" dirty="0" smtClean="0"/>
              <a:t>April 27, 1942- Men 45- 64 years of age. Not liable for military service.</a:t>
            </a:r>
          </a:p>
          <a:p>
            <a:pPr marL="342900" indent="-342900">
              <a:buFont typeface="+mj-lt"/>
              <a:buAutoNum type="arabicPeriod"/>
            </a:pPr>
            <a:r>
              <a:rPr lang="en-US" dirty="0" smtClean="0"/>
              <a:t>June 30, 1942- Men 18- 20 years of age.</a:t>
            </a:r>
          </a:p>
          <a:p>
            <a:pPr marL="342900" indent="-342900">
              <a:buFont typeface="+mj-lt"/>
              <a:buAutoNum type="arabicPeriod"/>
            </a:pPr>
            <a:r>
              <a:rPr lang="en-US" dirty="0" smtClean="0"/>
              <a:t>December 10- 21, 1942- Men who reached the age of 18 since the previous registration.</a:t>
            </a:r>
          </a:p>
          <a:p>
            <a:pPr marL="342900" indent="-342900">
              <a:buFont typeface="+mj-lt"/>
              <a:buAutoNum type="arabicPeriod"/>
            </a:pPr>
            <a:r>
              <a:rPr lang="en-US" dirty="0" smtClean="0"/>
              <a:t>November 16- December 31, 1943- American men living abroad, aged 18-44.</a:t>
            </a:r>
            <a:endParaRPr lang="en-US" dirty="0"/>
          </a:p>
        </p:txBody>
      </p:sp>
      <p:sp>
        <p:nvSpPr>
          <p:cNvPr id="3" name="Rectangle 2"/>
          <p:cNvSpPr/>
          <p:nvPr/>
        </p:nvSpPr>
        <p:spPr>
          <a:xfrm>
            <a:off x="2895600" y="609600"/>
            <a:ext cx="2814617" cy="923330"/>
          </a:xfrm>
          <a:prstGeom prst="rect">
            <a:avLst/>
          </a:prstGeom>
          <a:noFill/>
        </p:spPr>
        <p:txBody>
          <a:bodyPr wrap="none" lIns="91440" tIns="45720" rIns="91440" bIns="45720">
            <a:spAutoFit/>
          </a:bodyPr>
          <a:lstStyle/>
          <a:p>
            <a:pPr algn="ctr"/>
            <a:r>
              <a:rPr lang="en-US" sz="5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The Draft</a:t>
            </a:r>
            <a:endParaRPr lang="en-US" sz="5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TextBox 3"/>
          <p:cNvSpPr txBox="1"/>
          <p:nvPr/>
        </p:nvSpPr>
        <p:spPr>
          <a:xfrm>
            <a:off x="228600" y="6324600"/>
            <a:ext cx="838200" cy="369332"/>
          </a:xfrm>
          <a:prstGeom prst="rect">
            <a:avLst/>
          </a:prstGeom>
          <a:noFill/>
        </p:spPr>
        <p:txBody>
          <a:bodyPr wrap="square" rtlCol="0">
            <a:spAutoFit/>
          </a:bodyPr>
          <a:lstStyle/>
          <a:p>
            <a:r>
              <a:rPr lang="en-US" dirty="0" smtClean="0"/>
              <a:t>16.</a:t>
            </a:r>
            <a:endParaRPr lang="en-US"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09600"/>
            <a:ext cx="9144000" cy="8725466"/>
          </a:xfrm>
          <a:prstGeom prst="rect">
            <a:avLst/>
          </a:prstGeom>
        </p:spPr>
        <p:txBody>
          <a:bodyPr wrap="square">
            <a:spAutoFit/>
          </a:bodyPr>
          <a:lstStyle/>
          <a:p>
            <a:pPr marL="228600" indent="-228600">
              <a:buFont typeface="+mj-lt"/>
              <a:buAutoNum type="arabicPeriod"/>
            </a:pPr>
            <a:r>
              <a:rPr lang="en-US" sz="1100" dirty="0" smtClean="0">
                <a:hlinkClick r:id="rId2"/>
              </a:rPr>
              <a:t>http://www.google.com/images?um=1&amp;hl=en&amp;safe=active&amp;rls=com.microsoft%3Aen-us&amp;biw=1420&amp;bih=717&amp;tbs=isch%3A1&amp;sa=1&amp;q=ww2+planes&amp;aq=f&amp;aqi=g10&amp;aql=&amp;oq=&amp;gs_rfai</a:t>
            </a:r>
            <a:r>
              <a:rPr lang="en-US" sz="1100" dirty="0" smtClean="0"/>
              <a:t>=</a:t>
            </a:r>
          </a:p>
          <a:p>
            <a:pPr marL="228600" indent="-228600">
              <a:buFont typeface="+mj-lt"/>
              <a:buAutoNum type="arabicPeriod"/>
            </a:pPr>
            <a:r>
              <a:rPr lang="en-US" sz="1100" dirty="0" smtClean="0">
                <a:hlinkClick r:id="rId3"/>
              </a:rPr>
              <a:t>http://www.google.com/images?um=1&amp;hl=en&amp;safe=active&amp;rls=com.microsoft%3Aen-us&amp;biw=1420&amp;bih=717&amp;tbs=isch%3A1&amp;sa=1&amp;q=hitler&amp;aq=f&amp;aqi=&amp;aql=&amp;oq=&amp;gs_rfai</a:t>
            </a:r>
            <a:r>
              <a:rPr lang="en-US" sz="1100" dirty="0" smtClean="0"/>
              <a:t>=</a:t>
            </a:r>
          </a:p>
          <a:p>
            <a:pPr marL="228600" indent="-228600">
              <a:buFont typeface="+mj-lt"/>
              <a:buAutoNum type="arabicPeriod"/>
            </a:pPr>
            <a:r>
              <a:rPr lang="en-US" sz="1100" dirty="0" smtClean="0">
                <a:hlinkClick r:id="rId4"/>
              </a:rPr>
              <a:t>http://en.wikipedia.org/wiki/Rosie_the_Riveterus&amp;biw=1420&amp;bih=717&amp;tbs=isch%3A1&amp;sa=1&amp;q=ww2+we+can+do+it&amp;aq=f&amp;aqi=&amp;aql=&amp;oq=&amp;gs_rfai</a:t>
            </a:r>
            <a:r>
              <a:rPr lang="en-US" sz="1100" dirty="0" smtClean="0"/>
              <a:t>=</a:t>
            </a:r>
          </a:p>
          <a:p>
            <a:pPr marL="228600" indent="-228600">
              <a:buFont typeface="+mj-lt"/>
              <a:buAutoNum type="arabicPeriod"/>
            </a:pPr>
            <a:r>
              <a:rPr lang="en-US" sz="1100" dirty="0" smtClean="0">
                <a:hlinkClick r:id="rId5"/>
              </a:rPr>
              <a:t>http://www.historylearningsite.co.uk/battle_of_the_river_plate.htm</a:t>
            </a:r>
            <a:endParaRPr lang="en-US" sz="1100" dirty="0" smtClean="0"/>
          </a:p>
          <a:p>
            <a:pPr marL="228600" indent="-228600">
              <a:buFont typeface="+mj-lt"/>
              <a:buAutoNum type="arabicPeriod"/>
            </a:pPr>
            <a:r>
              <a:rPr lang="en-US" sz="1100" dirty="0" smtClean="0">
                <a:hlinkClick r:id="rId6"/>
              </a:rPr>
              <a:t>http://www.google.com/images?q=battle+of+Iwo+jima&amp;rls=com.microsoft:en-us&amp;oe=UTF-8&amp;startIndex=&amp;startPage=1&amp;um=1&amp;ie=UTF-8&amp;source=og&amp;sa=N&amp;hl=en&amp;tab=wi</a:t>
            </a:r>
            <a:endParaRPr lang="en-US" sz="1100" dirty="0" smtClean="0"/>
          </a:p>
          <a:p>
            <a:pPr marL="228600" indent="-228600">
              <a:buFont typeface="+mj-lt"/>
              <a:buAutoNum type="arabicPeriod"/>
            </a:pPr>
            <a:r>
              <a:rPr lang="en-US" sz="1100" dirty="0" smtClean="0">
                <a:hlinkClick r:id="rId7"/>
              </a:rPr>
              <a:t>http://www.google.com/images?q=battle+of+Iwo+jima&amp;rls=com.microsoft:en-us&amp;oe=UTF-8&amp;startIndex=&amp;startPage=1&amp;um=1&amp;ie=UTF-8&amp;source=og&amp;sa=N&amp;hl=en&amp;tab</a:t>
            </a:r>
            <a:r>
              <a:rPr lang="en-US" sz="1100" dirty="0" smtClean="0"/>
              <a:t>=</a:t>
            </a:r>
          </a:p>
          <a:p>
            <a:pPr marL="228600" indent="-228600">
              <a:buFont typeface="+mj-lt"/>
              <a:buAutoNum type="arabicPeriod"/>
            </a:pPr>
            <a:r>
              <a:rPr lang="en-US" sz="1100" dirty="0" smtClean="0">
                <a:hlinkClick r:id="rId6"/>
              </a:rPr>
              <a:t>http://www.google.com/images?q=battle+of+Iwo+jima&amp;rls=com.microsoft:en-us&amp;oe=UTF-8&amp;startIndex=&amp;startPage=1&amp;um=1&amp;ie=UTF-8&amp;source=og&amp;sa=N&amp;hl=en&amp;tab=wi</a:t>
            </a:r>
            <a:endParaRPr lang="en-US" sz="1100" dirty="0" smtClean="0"/>
          </a:p>
          <a:p>
            <a:pPr marL="228600" indent="-228600">
              <a:buFont typeface="+mj-lt"/>
              <a:buAutoNum type="arabicPeriod"/>
            </a:pPr>
            <a:r>
              <a:rPr lang="en-US" sz="1100" dirty="0" smtClean="0">
                <a:hlinkClick r:id="rId8"/>
              </a:rPr>
              <a:t>http://www.google.com/images?um=1&amp;hl=en&amp;rls=com.microsoft%3Aen-us&amp;tbs=isch%3A1&amp;sa=1&amp;q=final+destruction+for+Imperial+Japanese+Navy&amp;aq=f&amp;aqi=&amp;aql=&amp;oq=&amp;gs_rfai</a:t>
            </a:r>
            <a:r>
              <a:rPr lang="en-US" sz="1100" dirty="0" smtClean="0"/>
              <a:t>=</a:t>
            </a:r>
          </a:p>
          <a:p>
            <a:pPr marL="228600" indent="-228600">
              <a:buFont typeface="+mj-lt"/>
              <a:buAutoNum type="arabicPeriod"/>
            </a:pPr>
            <a:r>
              <a:rPr lang="en-US" sz="1100" dirty="0" smtClean="0">
                <a:hlinkClick r:id="rId9"/>
              </a:rPr>
              <a:t>http://www.historylearningsite.co.uk/battle_for_berlin.htm</a:t>
            </a:r>
            <a:endParaRPr lang="en-US" sz="1100" dirty="0" smtClean="0"/>
          </a:p>
          <a:p>
            <a:pPr marL="228600" indent="-228600">
              <a:buFont typeface="+mj-lt"/>
              <a:buAutoNum type="arabicPeriod"/>
            </a:pPr>
            <a:r>
              <a:rPr lang="en-US" sz="1100" dirty="0" smtClean="0">
                <a:hlinkClick r:id="rId10"/>
              </a:rPr>
              <a:t>http://en.wikipedia.org/wiki/Rosie_the_Riveter</a:t>
            </a:r>
            <a:endParaRPr lang="en-US" sz="1100" dirty="0" smtClean="0"/>
          </a:p>
          <a:p>
            <a:pPr marL="228600" indent="-228600">
              <a:buFont typeface="+mj-lt"/>
              <a:buAutoNum type="arabicPeriod"/>
            </a:pPr>
            <a:r>
              <a:rPr lang="en-US" sz="1100" dirty="0" smtClean="0">
                <a:hlinkClick r:id="rId11"/>
              </a:rPr>
              <a:t>http://www.bing.com/images/search?q=american+propoganda+during+ww2&amp;FORM=BIFD#focal=a208ed7b5cb6c0bffc04332ed5fb8f4a&amp;furl=http%3A%2F%2Fwww.members.shaw.ca%2Fdekon%2Fmedia%2Fposters%2Fhomes.jpg</a:t>
            </a:r>
            <a:endParaRPr lang="en-US" sz="1100" dirty="0" smtClean="0"/>
          </a:p>
          <a:p>
            <a:pPr marL="228600" indent="-228600">
              <a:buFont typeface="+mj-lt"/>
              <a:buAutoNum type="arabicPeriod"/>
            </a:pPr>
            <a:r>
              <a:rPr lang="en-US" sz="1100" dirty="0" smtClean="0">
                <a:hlinkClick r:id="rId4"/>
              </a:rPr>
              <a:t>http://en.wikipedia.org/wiki/Rosie_the_Riveterus&amp;biw=1420&amp;bih=717&amp;tbs=isch%3A1&amp;sa=1&amp;q=ww2+we+can+do+it&amp;aq=f&amp;aqi=&amp;aql=&amp;oq=&amp;gs_rfai</a:t>
            </a:r>
            <a:r>
              <a:rPr lang="en-US" sz="1100" dirty="0" smtClean="0"/>
              <a:t>=</a:t>
            </a:r>
          </a:p>
          <a:p>
            <a:pPr marL="228600" indent="-228600">
              <a:buFont typeface="+mj-lt"/>
              <a:buAutoNum type="arabicPeriod"/>
            </a:pPr>
            <a:r>
              <a:rPr lang="en-US" sz="1100" dirty="0" smtClean="0">
                <a:hlinkClick r:id="rId12"/>
              </a:rPr>
              <a:t>http://www.google.com/images?hl=en&amp;source=imghp&amp;q=we+can+do+it+song&amp;gbv=2&amp;aq=f&amp;aqi=g10&amp;aql=&amp;oq=&amp;gs_rfai</a:t>
            </a:r>
            <a:r>
              <a:rPr lang="en-US" sz="1100" dirty="0" smtClean="0"/>
              <a:t>=</a:t>
            </a:r>
          </a:p>
          <a:p>
            <a:pPr marL="228600" indent="-228600">
              <a:buFont typeface="+mj-lt"/>
              <a:buAutoNum type="arabicPeriod"/>
            </a:pPr>
            <a:r>
              <a:rPr lang="en-US" sz="1100" dirty="0" smtClean="0">
                <a:hlinkClick r:id="rId13"/>
              </a:rPr>
              <a:t>http://www.courses.vcu.edu/ENG-jkh/PW/biography.htm</a:t>
            </a:r>
            <a:endParaRPr lang="en-US" sz="1100" dirty="0" smtClean="0"/>
          </a:p>
          <a:p>
            <a:pPr marL="228600" indent="-228600">
              <a:buFont typeface="+mj-lt"/>
              <a:buAutoNum type="arabicPeriod"/>
            </a:pPr>
            <a:r>
              <a:rPr lang="en-US" sz="1100" dirty="0" smtClean="0">
                <a:hlinkClick r:id="rId14"/>
              </a:rPr>
              <a:t>http://www.courses.vcu.edu/ENG-jkh/</a:t>
            </a:r>
            <a:endParaRPr lang="en-US" sz="1100" dirty="0" smtClean="0"/>
          </a:p>
          <a:p>
            <a:pPr marL="228600" indent="-228600">
              <a:buFont typeface="+mj-lt"/>
              <a:buAutoNum type="arabicPeriod"/>
            </a:pPr>
            <a:r>
              <a:rPr lang="en-US" sz="1100" dirty="0" smtClean="0">
                <a:hlinkClick r:id="rId14"/>
              </a:rPr>
              <a:t>http://www.courses.vcu.edu/ENG-jkh/</a:t>
            </a:r>
            <a:endParaRPr lang="en-US" sz="1100" dirty="0" smtClean="0"/>
          </a:p>
          <a:p>
            <a:pPr marL="228600" indent="-228600">
              <a:buFont typeface="+mj-lt"/>
              <a:buAutoNum type="arabicPeriod"/>
            </a:pPr>
            <a:r>
              <a:rPr lang="en-US" sz="1100" dirty="0" smtClean="0">
                <a:hlinkClick r:id="rId15"/>
              </a:rPr>
              <a:t>http://www.imdb.com/name/nm0000069/</a:t>
            </a:r>
            <a:endParaRPr lang="en-US" sz="1100" dirty="0" smtClean="0"/>
          </a:p>
          <a:p>
            <a:pPr marL="228600" indent="-228600">
              <a:buFont typeface="+mj-lt"/>
              <a:buAutoNum type="arabicPeriod"/>
            </a:pPr>
            <a:r>
              <a:rPr lang="en-US" sz="1100" dirty="0" smtClean="0">
                <a:hlinkClick r:id="rId15"/>
              </a:rPr>
              <a:t>http://www.imdb.com/name/nm0000069/</a:t>
            </a:r>
            <a:endParaRPr lang="en-US" sz="1100" dirty="0" smtClean="0"/>
          </a:p>
          <a:p>
            <a:pPr marL="228600" indent="-228600">
              <a:buFont typeface="+mj-lt"/>
              <a:buAutoNum type="arabicPeriod"/>
            </a:pPr>
            <a:r>
              <a:rPr lang="en-US" sz="1100" dirty="0" smtClean="0">
                <a:hlinkClick r:id="rId15"/>
              </a:rPr>
              <a:t>http://www.imdb.com/name/nm0000069/</a:t>
            </a:r>
            <a:endParaRPr lang="en-US" sz="1100" dirty="0" smtClean="0"/>
          </a:p>
          <a:p>
            <a:pPr marL="228600" indent="-228600">
              <a:buFont typeface="+mj-lt"/>
              <a:buAutoNum type="arabicPeriod"/>
            </a:pPr>
            <a:r>
              <a:rPr lang="en-US" sz="1100" dirty="0" smtClean="0">
                <a:hlinkClick r:id="rId16"/>
              </a:rPr>
              <a:t>http://www.wwwk.co.uk/culture/inventions/40s/digital-computer.htm</a:t>
            </a:r>
            <a:endParaRPr lang="en-US" sz="1100" dirty="0" smtClean="0"/>
          </a:p>
          <a:p>
            <a:pPr marL="228600" indent="-228600">
              <a:buFont typeface="+mj-lt"/>
              <a:buAutoNum type="arabicPeriod"/>
            </a:pPr>
            <a:r>
              <a:rPr lang="en-US" sz="1100" dirty="0" smtClean="0">
                <a:hlinkClick r:id="rId17"/>
              </a:rPr>
              <a:t>http://mens-fashion.lovetoknow.com/Mens_Fashion_in_the_1940's</a:t>
            </a:r>
            <a:endParaRPr lang="en-US" sz="1100" dirty="0" smtClean="0"/>
          </a:p>
          <a:p>
            <a:pPr marL="228600" indent="-228600">
              <a:buFont typeface="+mj-lt"/>
              <a:buAutoNum type="arabicPeriod"/>
            </a:pPr>
            <a:r>
              <a:rPr lang="en-US" sz="1100" dirty="0" smtClean="0">
                <a:hlinkClick r:id="rId18"/>
              </a:rPr>
              <a:t>http://www.bing.com/search?q=joseph%20stalin&amp;form=HPNTLB</a:t>
            </a:r>
            <a:endParaRPr lang="en-US" sz="1100" dirty="0" smtClean="0"/>
          </a:p>
          <a:p>
            <a:pPr marL="228600" indent="-228600">
              <a:buFont typeface="+mj-lt"/>
              <a:buAutoNum type="arabicPeriod"/>
            </a:pPr>
            <a:r>
              <a:rPr lang="en-US" sz="1100" dirty="0" smtClean="0">
                <a:hlinkClick r:id="rId19"/>
              </a:rPr>
              <a:t>http://www.bing.com/images/search?q=franklin+d+roosevelt&amp;form=QBIR&amp;qs=AS&amp;sk=&amp;pq=franklin+d+ro&amp;sp=1&amp;sc=8-13#</a:t>
            </a:r>
            <a:endParaRPr lang="en-US" sz="1100" dirty="0" smtClean="0"/>
          </a:p>
          <a:p>
            <a:pPr marL="228600" indent="-228600">
              <a:buFont typeface="+mj-lt"/>
              <a:buAutoNum type="arabicPeriod"/>
            </a:pPr>
            <a:r>
              <a:rPr lang="en-US" sz="1100" dirty="0" smtClean="0">
                <a:hlinkClick r:id="rId20"/>
              </a:rPr>
              <a:t>http://www.bing.com/images/search?q=winston+churchill&amp;form=QBIR&amp;qs=AS&amp;sk=&amp;pq=winston+church&amp;sp=1&amp;sc=8-14#</a:t>
            </a:r>
            <a:endParaRPr lang="en-US" sz="1100" dirty="0" smtClean="0"/>
          </a:p>
          <a:p>
            <a:pPr marL="228600" indent="-228600">
              <a:buFont typeface="+mj-lt"/>
              <a:buAutoNum type="arabicPeriod"/>
            </a:pPr>
            <a:r>
              <a:rPr lang="en-US" sz="1100" dirty="0" smtClean="0">
                <a:hlinkClick r:id="rId21"/>
              </a:rPr>
              <a:t>http://www.bing.com/search?q=adolf+hitler&amp;form=QBRE&amp;qs=n&amp;sk=&amp;sc=8-9</a:t>
            </a:r>
            <a:endParaRPr lang="en-US" sz="1100" dirty="0" smtClean="0"/>
          </a:p>
          <a:p>
            <a:pPr marL="228600" indent="-228600">
              <a:buFont typeface="+mj-lt"/>
              <a:buAutoNum type="arabicPeriod"/>
            </a:pPr>
            <a:r>
              <a:rPr lang="en-US" sz="1100" dirty="0" smtClean="0">
                <a:hlinkClick r:id="rId22"/>
              </a:rPr>
              <a:t>http://www.bing.com/images/search?q=benito+mussolini&amp;FORM=BIFD#</a:t>
            </a:r>
            <a:endParaRPr lang="en-US" sz="1100" dirty="0" smtClean="0"/>
          </a:p>
          <a:p>
            <a:pPr marL="228600" indent="-228600">
              <a:buFont typeface="+mj-lt"/>
              <a:buAutoNum type="arabicPeriod"/>
            </a:pPr>
            <a:r>
              <a:rPr lang="en-US" sz="1100" dirty="0" smtClean="0">
                <a:hlinkClick r:id="rId23"/>
              </a:rPr>
              <a:t>http://www.bing.com/images/search?q=hideki+tojo&amp;form=QBIR&amp;qs=n&amp;sk=&amp;sc=8-11#</a:t>
            </a:r>
            <a:endParaRPr lang="en-US" sz="1100" dirty="0" smtClean="0"/>
          </a:p>
          <a:p>
            <a:pPr marL="228600" indent="-228600">
              <a:buFont typeface="+mj-lt"/>
              <a:buAutoNum type="arabicPeriod"/>
            </a:pPr>
            <a:r>
              <a:rPr lang="en-US" sz="1100" dirty="0" smtClean="0">
                <a:hlinkClick r:id="rId24"/>
              </a:rPr>
              <a:t>http://www.bing.com/images/search?q=draft+ww2+registration+cards&amp;form=QBIR&amp;qs=n&amp;sk=#</a:t>
            </a:r>
            <a:endParaRPr lang="en-US" sz="1100" dirty="0" smtClean="0"/>
          </a:p>
          <a:p>
            <a:pPr marL="228600" indent="-228600"/>
            <a:endParaRPr lang="en-US" sz="1100" dirty="0" smtClean="0"/>
          </a:p>
          <a:p>
            <a:pPr marL="228600" indent="-228600">
              <a:buFont typeface="+mj-lt"/>
              <a:buAutoNum type="arabicPeriod"/>
            </a:pPr>
            <a:endParaRPr lang="en-US" sz="1100" dirty="0" smtClean="0"/>
          </a:p>
          <a:p>
            <a:pPr marL="228600" indent="-228600">
              <a:buFont typeface="+mj-lt"/>
              <a:buAutoNum type="arabicPeriod"/>
            </a:pPr>
            <a:endParaRPr lang="en-US" sz="1100" dirty="0" smtClean="0"/>
          </a:p>
          <a:p>
            <a:pPr marL="228600" indent="-228600">
              <a:buFont typeface="+mj-lt"/>
              <a:buAutoNum type="arabicPeriod"/>
            </a:pPr>
            <a:endParaRPr lang="en-US" sz="1100" dirty="0" smtClean="0"/>
          </a:p>
          <a:p>
            <a:pPr marL="228600" indent="-228600">
              <a:buFont typeface="+mj-lt"/>
              <a:buAutoNum type="arabicPeriod"/>
            </a:pPr>
            <a:endParaRPr lang="en-US" sz="1100" dirty="0" smtClean="0"/>
          </a:p>
          <a:p>
            <a:pPr marL="228600" indent="-228600">
              <a:buFont typeface="+mj-lt"/>
              <a:buAutoNum type="arabicPeriod"/>
            </a:pPr>
            <a:endParaRPr lang="en-US" sz="1100" dirty="0" smtClean="0"/>
          </a:p>
          <a:p>
            <a:pPr marL="228600" indent="-228600">
              <a:buFont typeface="+mj-lt"/>
              <a:buAutoNum type="arabicPeriod"/>
            </a:pPr>
            <a:endParaRPr lang="en-US" sz="1100" dirty="0" smtClean="0"/>
          </a:p>
          <a:p>
            <a:pPr marL="228600" indent="-228600">
              <a:buFont typeface="+mj-lt"/>
              <a:buAutoNum type="arabicPeriod"/>
            </a:pPr>
            <a:endParaRPr lang="en-US" sz="1100" dirty="0" smtClean="0"/>
          </a:p>
          <a:p>
            <a:pPr marL="228600" indent="-228600">
              <a:buFont typeface="+mj-lt"/>
              <a:buAutoNum type="arabicPeriod"/>
            </a:pPr>
            <a:endParaRPr lang="en-US" sz="1100" dirty="0" smtClean="0"/>
          </a:p>
          <a:p>
            <a:pPr marL="228600" indent="-228600">
              <a:buFont typeface="+mj-lt"/>
              <a:buAutoNum type="arabicPeriod"/>
            </a:pPr>
            <a:endParaRPr lang="en-US" sz="1100" dirty="0" smtClean="0"/>
          </a:p>
          <a:p>
            <a:pPr marL="228600" indent="-228600">
              <a:buFont typeface="+mj-lt"/>
              <a:buAutoNum type="arabicPeriod"/>
            </a:pPr>
            <a:endParaRPr lang="en-US" sz="1100" dirty="0" smtClean="0"/>
          </a:p>
          <a:p>
            <a:pPr marL="228600" indent="-228600">
              <a:buFont typeface="+mj-lt"/>
              <a:buAutoNum type="arabicPeriod"/>
            </a:pPr>
            <a:endParaRPr lang="en-US" sz="1100" dirty="0" smtClean="0"/>
          </a:p>
          <a:p>
            <a:pPr marL="228600" indent="-228600">
              <a:buFont typeface="+mj-lt"/>
              <a:buAutoNum type="arabicPeriod"/>
            </a:pPr>
            <a:endParaRPr lang="en-US" sz="1100" dirty="0" smtClean="0"/>
          </a:p>
          <a:p>
            <a:pPr marL="228600" indent="-228600">
              <a:buFont typeface="+mj-lt"/>
              <a:buAutoNum type="arabicPeriod"/>
            </a:pPr>
            <a:endParaRPr lang="en-US" sz="1100" dirty="0" smtClean="0"/>
          </a:p>
          <a:p>
            <a:pPr marL="228600" indent="-228600">
              <a:buFont typeface="+mj-lt"/>
              <a:buAutoNum type="arabicPeriod"/>
            </a:pPr>
            <a:endParaRPr lang="en-US" sz="1100" dirty="0" smtClean="0"/>
          </a:p>
          <a:p>
            <a:pPr>
              <a:buFont typeface="Arial" pitchFamily="34" charset="0"/>
              <a:buChar char="•"/>
            </a:pPr>
            <a:endParaRPr lang="en-US" sz="1100" dirty="0"/>
          </a:p>
        </p:txBody>
      </p:sp>
      <p:sp>
        <p:nvSpPr>
          <p:cNvPr id="3" name="TextBox 2"/>
          <p:cNvSpPr txBox="1"/>
          <p:nvPr/>
        </p:nvSpPr>
        <p:spPr>
          <a:xfrm>
            <a:off x="1828800" y="0"/>
            <a:ext cx="5029200" cy="646331"/>
          </a:xfrm>
          <a:prstGeom prst="rect">
            <a:avLst/>
          </a:prstGeom>
          <a:noFill/>
        </p:spPr>
        <p:txBody>
          <a:bodyPr wrap="square" rtlCol="0">
            <a:spAutoFit/>
          </a:bodyPr>
          <a:lstStyle/>
          <a:p>
            <a:pPr algn="ctr"/>
            <a:r>
              <a:rPr lang="en-US" sz="3600" dirty="0" smtClean="0"/>
              <a:t>Works Cited (pictures) </a:t>
            </a:r>
            <a:endParaRPr lang="en-US" sz="3600" dirty="0"/>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ppt_x</p:attrName>
                                        </p:attrNameLst>
                                      </p:cBhvr>
                                      <p:tavLst>
                                        <p:tav tm="0">
                                          <p:val>
                                            <p:strVal val="#ppt_x-.2"/>
                                          </p:val>
                                        </p:tav>
                                        <p:tav tm="100000">
                                          <p:val>
                                            <p:strVal val="#ppt_x"/>
                                          </p:val>
                                        </p:tav>
                                      </p:tavLst>
                                    </p:anim>
                                    <p:anim calcmode="lin" valueType="num">
                                      <p:cBhvr>
                                        <p:cTn id="8" dur="10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81200" y="609600"/>
            <a:ext cx="5791200" cy="646331"/>
          </a:xfrm>
          <a:prstGeom prst="rect">
            <a:avLst/>
          </a:prstGeom>
          <a:noFill/>
        </p:spPr>
        <p:txBody>
          <a:bodyPr wrap="square" rtlCol="0">
            <a:spAutoFit/>
          </a:bodyPr>
          <a:lstStyle/>
          <a:p>
            <a:pPr algn="ctr"/>
            <a:r>
              <a:rPr lang="en-US" sz="3600" dirty="0" smtClean="0"/>
              <a:t>Works Cited (resources)</a:t>
            </a:r>
            <a:endParaRPr lang="en-US" sz="3600" dirty="0"/>
          </a:p>
        </p:txBody>
      </p:sp>
      <p:sp>
        <p:nvSpPr>
          <p:cNvPr id="5" name="TextBox 4"/>
          <p:cNvSpPr txBox="1"/>
          <p:nvPr/>
        </p:nvSpPr>
        <p:spPr>
          <a:xfrm>
            <a:off x="1828800" y="1752600"/>
            <a:ext cx="5638800" cy="3985706"/>
          </a:xfrm>
          <a:prstGeom prst="rect">
            <a:avLst/>
          </a:prstGeom>
          <a:noFill/>
        </p:spPr>
        <p:txBody>
          <a:bodyPr wrap="square" rtlCol="0">
            <a:spAutoFit/>
          </a:bodyPr>
          <a:lstStyle/>
          <a:p>
            <a:pPr marL="228600" indent="-228600">
              <a:buFont typeface="+mj-lt"/>
              <a:buAutoNum type="arabicPeriod"/>
            </a:pPr>
            <a:r>
              <a:rPr lang="en-US" sz="1100" dirty="0" smtClean="0">
                <a:hlinkClick r:id="rId2"/>
              </a:rPr>
              <a:t>http://www.historylearningsite.co.uk/battle_of_the_river_plate.htm</a:t>
            </a:r>
            <a:endParaRPr lang="en-US" sz="1100" dirty="0" smtClean="0"/>
          </a:p>
          <a:p>
            <a:pPr marL="228600" indent="-228600">
              <a:buFont typeface="+mj-lt"/>
              <a:buAutoNum type="arabicPeriod"/>
            </a:pPr>
            <a:r>
              <a:rPr lang="en-US" sz="1100" dirty="0" smtClean="0">
                <a:hlinkClick r:id="rId3"/>
              </a:rPr>
              <a:t>http://www.historylearningsite.co.uk/battle_of_iwo_jima.htm</a:t>
            </a:r>
            <a:endParaRPr lang="en-US" sz="1100" dirty="0" smtClean="0"/>
          </a:p>
          <a:p>
            <a:pPr marL="228600" indent="-228600">
              <a:buFont typeface="+mj-lt"/>
              <a:buAutoNum type="arabicPeriod"/>
            </a:pPr>
            <a:r>
              <a:rPr lang="en-US" sz="1100" dirty="0" smtClean="0">
                <a:hlinkClick r:id="rId4"/>
              </a:rPr>
              <a:t>http://www.google.com/images?q=battle+of+Iwo+jima&amp;rls=com.microsoft:en-us&amp;oe=UTF-8&amp;startIndex=&amp;startPage=1&amp;um=1&amp;ie=UTF-8&amp;source=og&amp;sa=N&amp;hl=en&amp;tab=wi</a:t>
            </a:r>
            <a:endParaRPr lang="en-US" sz="1100" dirty="0" smtClean="0"/>
          </a:p>
          <a:p>
            <a:pPr marL="228600" indent="-228600">
              <a:buFont typeface="+mj-lt"/>
              <a:buAutoNum type="arabicPeriod"/>
            </a:pPr>
            <a:r>
              <a:rPr lang="en-US" sz="1100" dirty="0" smtClean="0">
                <a:hlinkClick r:id="rId5"/>
              </a:rPr>
              <a:t>http://www.historylearningsite.co.uk/battle_for_berlin.htm</a:t>
            </a:r>
            <a:endParaRPr lang="en-US" sz="1100" dirty="0" smtClean="0"/>
          </a:p>
          <a:p>
            <a:pPr marL="228600" indent="-228600">
              <a:buFont typeface="+mj-lt"/>
              <a:buAutoNum type="arabicPeriod"/>
            </a:pPr>
            <a:r>
              <a:rPr lang="en-US" sz="1100" dirty="0" smtClean="0">
                <a:hlinkClick r:id="rId6"/>
              </a:rPr>
              <a:t>http://en.wikipedia.org/wiki/Rosie_the_Riveter</a:t>
            </a:r>
            <a:endParaRPr lang="en-US" sz="1100" dirty="0" smtClean="0"/>
          </a:p>
          <a:p>
            <a:pPr marL="228600" indent="-228600">
              <a:buFont typeface="+mj-lt"/>
              <a:buAutoNum type="arabicPeriod"/>
            </a:pPr>
            <a:r>
              <a:rPr lang="en-US" sz="1100" dirty="0" smtClean="0">
                <a:hlinkClick r:id="rId7"/>
              </a:rPr>
              <a:t>http://en.wikipedia.org/wiki/American_propaganda_during_World_War_II</a:t>
            </a:r>
            <a:endParaRPr lang="en-US" sz="1100" dirty="0" smtClean="0"/>
          </a:p>
          <a:p>
            <a:pPr marL="228600" indent="-228600">
              <a:buFont typeface="+mj-lt"/>
              <a:buAutoNum type="arabicPeriod"/>
            </a:pPr>
            <a:r>
              <a:rPr lang="en-US" sz="1100" dirty="0" smtClean="0">
                <a:hlinkClick r:id="rId6"/>
              </a:rPr>
              <a:t>http://en.wikipedia.org/wiki/Rosie_the_Riveter</a:t>
            </a:r>
            <a:endParaRPr lang="en-US" sz="1100" dirty="0" smtClean="0"/>
          </a:p>
          <a:p>
            <a:pPr marL="228600" indent="-228600">
              <a:buFont typeface="+mj-lt"/>
              <a:buAutoNum type="arabicPeriod"/>
            </a:pPr>
            <a:r>
              <a:rPr lang="en-US" sz="1100" dirty="0" smtClean="0">
                <a:hlinkClick r:id="rId8"/>
              </a:rPr>
              <a:t>http://www.courses.vcu.edu/ENG-jkh/</a:t>
            </a:r>
            <a:endParaRPr lang="en-US" sz="1100" dirty="0" smtClean="0"/>
          </a:p>
          <a:p>
            <a:pPr marL="228600" indent="-228600">
              <a:buFont typeface="+mj-lt"/>
              <a:buAutoNum type="arabicPeriod"/>
            </a:pPr>
            <a:r>
              <a:rPr lang="en-US" sz="1100" dirty="0" smtClean="0">
                <a:hlinkClick r:id="rId9"/>
              </a:rPr>
              <a:t>http://www.imdb.com/name/nm0000007/bio</a:t>
            </a:r>
            <a:endParaRPr lang="en-US" sz="1100" dirty="0" smtClean="0"/>
          </a:p>
          <a:p>
            <a:pPr marL="228600" indent="-228600">
              <a:buFont typeface="+mj-lt"/>
              <a:buAutoNum type="arabicPeriod"/>
            </a:pPr>
            <a:r>
              <a:rPr lang="en-US" sz="1100" dirty="0" smtClean="0">
                <a:hlinkClick r:id="rId10"/>
              </a:rPr>
              <a:t>http://www.imdb.com/name/nm0000069/bio</a:t>
            </a:r>
            <a:endParaRPr lang="en-US" sz="1100" dirty="0" smtClean="0"/>
          </a:p>
          <a:p>
            <a:pPr marL="228600" indent="-228600">
              <a:buFont typeface="+mj-lt"/>
              <a:buAutoNum type="arabicPeriod"/>
            </a:pPr>
            <a:r>
              <a:rPr lang="en-US" sz="1100" dirty="0" smtClean="0">
                <a:hlinkClick r:id="rId11"/>
              </a:rPr>
              <a:t>http://www.wwwk.co.uk/culture/inventions/40s/digital-computer.htm</a:t>
            </a:r>
            <a:endParaRPr lang="en-US" sz="1100" dirty="0" smtClean="0"/>
          </a:p>
          <a:p>
            <a:pPr marL="228600" indent="-228600">
              <a:buFont typeface="+mj-lt"/>
              <a:buAutoNum type="arabicPeriod"/>
            </a:pPr>
            <a:r>
              <a:rPr lang="en-US" sz="1100" dirty="0" smtClean="0">
                <a:hlinkClick r:id="rId12"/>
              </a:rPr>
              <a:t>http://mens-fashion.lovetoknow.com/Mens_Fashion_in_the_1940's</a:t>
            </a:r>
            <a:endParaRPr lang="en-US" sz="1100" dirty="0" smtClean="0"/>
          </a:p>
          <a:p>
            <a:pPr marL="228600" indent="-228600">
              <a:buFont typeface="+mj-lt"/>
              <a:buAutoNum type="arabicPeriod"/>
            </a:pPr>
            <a:r>
              <a:rPr lang="en-US" sz="1100" dirty="0" smtClean="0">
                <a:hlinkClick r:id="rId13"/>
              </a:rPr>
              <a:t>http://www.2worldwar2.com/leaders.htm</a:t>
            </a:r>
            <a:endParaRPr lang="en-US" sz="1100" dirty="0" smtClean="0"/>
          </a:p>
          <a:p>
            <a:pPr marL="228600" indent="-228600">
              <a:buFont typeface="+mj-lt"/>
              <a:buAutoNum type="arabicPeriod"/>
            </a:pPr>
            <a:r>
              <a:rPr lang="en-US" sz="1100" dirty="0" smtClean="0">
                <a:hlinkClick r:id="rId13"/>
              </a:rPr>
              <a:t>http://www.2worldwar2.com/leaders.htm</a:t>
            </a:r>
            <a:endParaRPr lang="en-US" sz="1100" dirty="0" smtClean="0"/>
          </a:p>
          <a:p>
            <a:pPr marL="228600" indent="-228600">
              <a:buFont typeface="+mj-lt"/>
              <a:buAutoNum type="arabicPeriod"/>
            </a:pPr>
            <a:r>
              <a:rPr lang="en-US" sz="1100" dirty="0" smtClean="0">
                <a:hlinkClick r:id="rId14"/>
              </a:rPr>
              <a:t>http://www.nndb.com/event/807/000140387/</a:t>
            </a:r>
            <a:endParaRPr lang="en-US" sz="1100" dirty="0" smtClean="0"/>
          </a:p>
          <a:p>
            <a:pPr marL="228600" indent="-228600">
              <a:buFont typeface="+mj-lt"/>
              <a:buAutoNum type="arabicPeriod"/>
            </a:pPr>
            <a:r>
              <a:rPr lang="en-US" sz="1100" dirty="0" smtClean="0">
                <a:hlinkClick r:id="rId15"/>
              </a:rPr>
              <a:t>http://genealogy.about.com/od/records/p/wwii_draft.htm</a:t>
            </a:r>
            <a:endParaRPr lang="en-US" sz="1100" dirty="0" smtClean="0"/>
          </a:p>
          <a:p>
            <a:pPr marL="228600" indent="-228600"/>
            <a:endParaRPr lang="en-US" sz="1100" dirty="0" smtClean="0"/>
          </a:p>
          <a:p>
            <a:pPr marL="228600" indent="-228600">
              <a:buFont typeface="+mj-lt"/>
              <a:buAutoNum type="arabicPeriod"/>
            </a:pPr>
            <a:endParaRPr lang="en-US" sz="1100" dirty="0" smtClean="0"/>
          </a:p>
          <a:p>
            <a:pPr marL="228600" indent="-228600">
              <a:buFont typeface="+mj-lt"/>
              <a:buAutoNum type="arabicPeriod"/>
            </a:pPr>
            <a:endParaRPr lang="en-US" sz="1100" dirty="0" smtClean="0"/>
          </a:p>
          <a:p>
            <a:pPr marL="228600" indent="-228600">
              <a:buFont typeface="+mj-lt"/>
              <a:buAutoNum type="arabicPeriod"/>
            </a:pPr>
            <a:endParaRPr lang="en-US" sz="1100" dirty="0" smtClean="0"/>
          </a:p>
          <a:p>
            <a:pPr>
              <a:buFont typeface="Arial" pitchFamily="34" charset="0"/>
              <a:buChar char="•"/>
            </a:pPr>
            <a:endParaRPr lang="en-US" sz="1100" dirty="0" smtClean="0"/>
          </a:p>
          <a:p>
            <a:pPr>
              <a:buFont typeface="Arial" pitchFamily="34" charset="0"/>
              <a:buChar char="•"/>
            </a:pPr>
            <a:endParaRPr lang="en-US" sz="1100" dirty="0" smtClean="0"/>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457200"/>
            <a:ext cx="8034636" cy="1754326"/>
          </a:xfrm>
          <a:prstGeom prst="rect">
            <a:avLst/>
          </a:prstGeom>
          <a:noFill/>
        </p:spPr>
        <p:txBody>
          <a:bodyPr wrap="none" lIns="91440" tIns="45720" rIns="91440" bIns="45720">
            <a:spAutoFit/>
          </a:bodyPr>
          <a:lstStyle/>
          <a:p>
            <a:pPr algn="ctr"/>
            <a:r>
              <a:rPr lang="en-US" sz="5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WWII Battles </a:t>
            </a:r>
          </a:p>
          <a:p>
            <a:pPr algn="ctr"/>
            <a:r>
              <a:rPr lang="en-US" sz="5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The Battle of the River Plate</a:t>
            </a:r>
            <a:endParaRPr lang="en-US" sz="5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TextBox 4"/>
          <p:cNvSpPr txBox="1"/>
          <p:nvPr/>
        </p:nvSpPr>
        <p:spPr>
          <a:xfrm>
            <a:off x="194609" y="3091892"/>
            <a:ext cx="5867400" cy="2554545"/>
          </a:xfrm>
          <a:prstGeom prst="rect">
            <a:avLst/>
          </a:prstGeom>
          <a:noFill/>
        </p:spPr>
        <p:txBody>
          <a:bodyPr wrap="square" rtlCol="0">
            <a:spAutoFit/>
          </a:bodyPr>
          <a:lstStyle/>
          <a:p>
            <a:pPr>
              <a:buFont typeface="Arial" pitchFamily="34" charset="0"/>
              <a:buChar char="•"/>
            </a:pPr>
            <a:r>
              <a:rPr lang="en-US" sz="2000" dirty="0" smtClean="0"/>
              <a:t>Renowned battle took place on December 13</a:t>
            </a:r>
            <a:r>
              <a:rPr lang="en-US" sz="2000" baseline="30000" dirty="0" smtClean="0"/>
              <a:t>th,</a:t>
            </a:r>
            <a:r>
              <a:rPr lang="en-US" sz="2000" dirty="0" smtClean="0"/>
              <a:t> 1939</a:t>
            </a:r>
          </a:p>
          <a:p>
            <a:pPr>
              <a:buFont typeface="Arial" pitchFamily="34" charset="0"/>
              <a:buChar char="•"/>
            </a:pPr>
            <a:r>
              <a:rPr lang="en-US" sz="2000" dirty="0" smtClean="0"/>
              <a:t>First naval battle of importance  of World War II</a:t>
            </a:r>
          </a:p>
          <a:p>
            <a:pPr>
              <a:buFont typeface="Arial" pitchFamily="34" charset="0"/>
              <a:buChar char="•"/>
            </a:pPr>
            <a:r>
              <a:rPr lang="en-US" sz="2000" dirty="0" smtClean="0"/>
              <a:t>Ships from the Royal Navy’s South American Division were the opponents of Germany’s Graf Spee which was successfully attacking merchant shipping in the South Atlantic .</a:t>
            </a:r>
          </a:p>
          <a:p>
            <a:pPr>
              <a:buFont typeface="Arial" pitchFamily="34" charset="0"/>
              <a:buChar char="•"/>
            </a:pPr>
            <a:r>
              <a:rPr lang="en-US" sz="2000" dirty="0" smtClean="0"/>
              <a:t>Graf Spee successfully reached the River Plate with minor damages.</a:t>
            </a:r>
            <a:endParaRPr lang="en-US" sz="2000" dirty="0"/>
          </a:p>
        </p:txBody>
      </p:sp>
      <p:pic>
        <p:nvPicPr>
          <p:cNvPr id="4" name="Picture 3" descr="aaaaaa.jpg"/>
          <p:cNvPicPr>
            <a:picLocks noChangeAspect="1"/>
          </p:cNvPicPr>
          <p:nvPr/>
        </p:nvPicPr>
        <p:blipFill>
          <a:blip r:embed="rId2"/>
          <a:stretch>
            <a:fillRect/>
          </a:stretch>
        </p:blipFill>
        <p:spPr>
          <a:xfrm>
            <a:off x="5791200" y="4495800"/>
            <a:ext cx="3124200" cy="2153165"/>
          </a:xfrm>
          <a:prstGeom prst="rect">
            <a:avLst/>
          </a:prstGeom>
        </p:spPr>
      </p:pic>
      <p:sp>
        <p:nvSpPr>
          <p:cNvPr id="7" name="TextBox 6"/>
          <p:cNvSpPr txBox="1"/>
          <p:nvPr/>
        </p:nvSpPr>
        <p:spPr>
          <a:xfrm>
            <a:off x="5791200" y="4800600"/>
            <a:ext cx="533400" cy="369332"/>
          </a:xfrm>
          <a:prstGeom prst="rect">
            <a:avLst/>
          </a:prstGeom>
          <a:noFill/>
        </p:spPr>
        <p:txBody>
          <a:bodyPr wrap="square" rtlCol="0">
            <a:spAutoFit/>
          </a:bodyPr>
          <a:lstStyle/>
          <a:p>
            <a:r>
              <a:rPr lang="en-US" dirty="0" smtClean="0"/>
              <a:t>4.</a:t>
            </a:r>
            <a:endParaRPr lang="en-US" dirty="0"/>
          </a:p>
        </p:txBody>
      </p:sp>
      <p:sp>
        <p:nvSpPr>
          <p:cNvPr id="8" name="TextBox 7"/>
          <p:cNvSpPr txBox="1"/>
          <p:nvPr/>
        </p:nvSpPr>
        <p:spPr>
          <a:xfrm>
            <a:off x="152400" y="6400800"/>
            <a:ext cx="685800" cy="369332"/>
          </a:xfrm>
          <a:prstGeom prst="rect">
            <a:avLst/>
          </a:prstGeom>
          <a:noFill/>
        </p:spPr>
        <p:txBody>
          <a:bodyPr wrap="square" rtlCol="0">
            <a:spAutoFit/>
          </a:bodyPr>
          <a:lstStyle/>
          <a:p>
            <a:r>
              <a:rPr lang="en-US" dirty="0" smtClean="0"/>
              <a:t>1.</a:t>
            </a:r>
            <a:endParaRPr lang="en-US" dirty="0"/>
          </a:p>
        </p:txBody>
      </p:sp>
      <p:sp>
        <p:nvSpPr>
          <p:cNvPr id="9" name="TextBox 8"/>
          <p:cNvSpPr txBox="1"/>
          <p:nvPr/>
        </p:nvSpPr>
        <p:spPr>
          <a:xfrm>
            <a:off x="6781800" y="4038600"/>
            <a:ext cx="2362200" cy="369332"/>
          </a:xfrm>
          <a:prstGeom prst="rect">
            <a:avLst/>
          </a:prstGeom>
          <a:noFill/>
        </p:spPr>
        <p:txBody>
          <a:bodyPr wrap="square" rtlCol="0">
            <a:spAutoFit/>
          </a:bodyPr>
          <a:lstStyle/>
          <a:p>
            <a:r>
              <a:rPr lang="en-US" dirty="0" smtClean="0"/>
              <a:t>Grif Spee</a:t>
            </a:r>
            <a:endParaRPr lang="en-US" dirty="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0" y="0"/>
            <a:ext cx="7578677" cy="1754326"/>
          </a:xfrm>
          <a:prstGeom prst="rect">
            <a:avLst/>
          </a:prstGeom>
          <a:noFill/>
        </p:spPr>
        <p:txBody>
          <a:bodyPr wrap="none" lIns="91440" tIns="45720" rIns="91440" bIns="45720">
            <a:spAutoFit/>
          </a:bodyPr>
          <a:lstStyle/>
          <a:p>
            <a:pPr algn="ctr"/>
            <a:r>
              <a:rPr lang="en-US" sz="5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WWII Battles in the Pacific</a:t>
            </a:r>
          </a:p>
          <a:p>
            <a:pPr algn="ctr"/>
            <a:r>
              <a:rPr lang="en-US" sz="5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Battle of Iwo Jima </a:t>
            </a:r>
            <a:endParaRPr lang="en-US" sz="5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TextBox 4"/>
          <p:cNvSpPr txBox="1"/>
          <p:nvPr/>
        </p:nvSpPr>
        <p:spPr>
          <a:xfrm>
            <a:off x="1524000" y="3733800"/>
            <a:ext cx="6553200" cy="3170099"/>
          </a:xfrm>
          <a:prstGeom prst="rect">
            <a:avLst/>
          </a:prstGeom>
          <a:noFill/>
        </p:spPr>
        <p:txBody>
          <a:bodyPr wrap="square" rtlCol="0">
            <a:spAutoFit/>
          </a:bodyPr>
          <a:lstStyle/>
          <a:p>
            <a:pPr>
              <a:buFont typeface="Arial" pitchFamily="34" charset="0"/>
              <a:buChar char="•"/>
            </a:pPr>
            <a:r>
              <a:rPr lang="en-US" sz="2000" dirty="0" smtClean="0"/>
              <a:t>Took place in February 1945 between America and Japan.</a:t>
            </a:r>
          </a:p>
          <a:p>
            <a:pPr>
              <a:buFont typeface="Arial" pitchFamily="34" charset="0"/>
              <a:buChar char="•"/>
            </a:pPr>
            <a:r>
              <a:rPr lang="en-US" sz="2000" dirty="0" smtClean="0"/>
              <a:t>Great tactical importance, contained 22,000 Japanese soldiers</a:t>
            </a:r>
          </a:p>
          <a:p>
            <a:pPr>
              <a:buFont typeface="Arial" pitchFamily="34" charset="0"/>
              <a:buChar char="•"/>
            </a:pPr>
            <a:r>
              <a:rPr lang="en-US" sz="2000" dirty="0" smtClean="0"/>
              <a:t>Americans utilized bombings and amphibious attacks by the Marines.</a:t>
            </a:r>
          </a:p>
          <a:p>
            <a:pPr>
              <a:buFont typeface="Arial" pitchFamily="34" charset="0"/>
              <a:buChar char="•"/>
            </a:pPr>
            <a:r>
              <a:rPr lang="en-US" sz="2000" dirty="0" smtClean="0"/>
              <a:t>Americans took heavy casualties, 6,891 men killed and 18,070 men wounded.</a:t>
            </a:r>
          </a:p>
          <a:p>
            <a:pPr>
              <a:buFont typeface="Arial" pitchFamily="34" charset="0"/>
              <a:buChar char="•"/>
            </a:pPr>
            <a:r>
              <a:rPr lang="en-US" sz="2000" dirty="0" smtClean="0"/>
              <a:t>All resistance had ceased by March 26</a:t>
            </a:r>
            <a:r>
              <a:rPr lang="en-US" sz="2000" baseline="30000" dirty="0" smtClean="0"/>
              <a:t>th</a:t>
            </a:r>
            <a:r>
              <a:rPr lang="en-US" sz="2000" dirty="0" smtClean="0"/>
              <a:t>.</a:t>
            </a:r>
          </a:p>
          <a:p>
            <a:pPr>
              <a:buFont typeface="Arial" pitchFamily="34" charset="0"/>
              <a:buChar char="•"/>
            </a:pPr>
            <a:r>
              <a:rPr lang="en-US" sz="2000" dirty="0" smtClean="0"/>
              <a:t>Influenced the use of atomic bombs on Hiroshima and Nagasaki because of patriotism.</a:t>
            </a:r>
            <a:endParaRPr lang="en-US" sz="2000" dirty="0"/>
          </a:p>
        </p:txBody>
      </p:sp>
      <p:pic>
        <p:nvPicPr>
          <p:cNvPr id="6" name="Picture 5" descr="aa.jpg"/>
          <p:cNvPicPr>
            <a:picLocks noChangeAspect="1"/>
          </p:cNvPicPr>
          <p:nvPr/>
        </p:nvPicPr>
        <p:blipFill>
          <a:blip r:embed="rId2"/>
          <a:stretch>
            <a:fillRect/>
          </a:stretch>
        </p:blipFill>
        <p:spPr>
          <a:xfrm rot="1186658">
            <a:off x="6724739" y="1830621"/>
            <a:ext cx="2152557" cy="1951652"/>
          </a:xfrm>
          <a:prstGeom prst="rect">
            <a:avLst/>
          </a:prstGeom>
        </p:spPr>
      </p:pic>
      <p:pic>
        <p:nvPicPr>
          <p:cNvPr id="7" name="Picture 6" descr="aaaaaaaaaaaaa.jpg"/>
          <p:cNvPicPr>
            <a:picLocks noChangeAspect="1"/>
          </p:cNvPicPr>
          <p:nvPr/>
        </p:nvPicPr>
        <p:blipFill>
          <a:blip r:embed="rId3"/>
          <a:stretch>
            <a:fillRect/>
          </a:stretch>
        </p:blipFill>
        <p:spPr>
          <a:xfrm rot="20288188">
            <a:off x="207964" y="1899315"/>
            <a:ext cx="2285500" cy="1907731"/>
          </a:xfrm>
          <a:prstGeom prst="rect">
            <a:avLst/>
          </a:prstGeom>
        </p:spPr>
      </p:pic>
      <p:pic>
        <p:nvPicPr>
          <p:cNvPr id="8" name="Picture 7" descr="aaaaaaaaaaaaaaaaaaaaaaaaaaaaaaaaaaaaa.jpg"/>
          <p:cNvPicPr>
            <a:picLocks noChangeAspect="1"/>
          </p:cNvPicPr>
          <p:nvPr/>
        </p:nvPicPr>
        <p:blipFill>
          <a:blip r:embed="rId4"/>
          <a:stretch>
            <a:fillRect/>
          </a:stretch>
        </p:blipFill>
        <p:spPr>
          <a:xfrm>
            <a:off x="3124200" y="1905000"/>
            <a:ext cx="2835019" cy="1678080"/>
          </a:xfrm>
          <a:prstGeom prst="rect">
            <a:avLst/>
          </a:prstGeom>
        </p:spPr>
      </p:pic>
      <p:sp>
        <p:nvSpPr>
          <p:cNvPr id="9" name="TextBox 8"/>
          <p:cNvSpPr txBox="1"/>
          <p:nvPr/>
        </p:nvSpPr>
        <p:spPr>
          <a:xfrm>
            <a:off x="6553200" y="2971800"/>
            <a:ext cx="457200" cy="381000"/>
          </a:xfrm>
          <a:prstGeom prst="rect">
            <a:avLst/>
          </a:prstGeom>
          <a:noFill/>
        </p:spPr>
        <p:txBody>
          <a:bodyPr wrap="square" rtlCol="0">
            <a:spAutoFit/>
          </a:bodyPr>
          <a:lstStyle/>
          <a:p>
            <a:r>
              <a:rPr lang="en-US" dirty="0" smtClean="0"/>
              <a:t>5.</a:t>
            </a:r>
            <a:endParaRPr lang="en-US" dirty="0"/>
          </a:p>
        </p:txBody>
      </p:sp>
      <p:sp>
        <p:nvSpPr>
          <p:cNvPr id="10" name="TextBox 9"/>
          <p:cNvSpPr txBox="1"/>
          <p:nvPr/>
        </p:nvSpPr>
        <p:spPr>
          <a:xfrm rot="20182122">
            <a:off x="609600" y="3505200"/>
            <a:ext cx="533400" cy="381000"/>
          </a:xfrm>
          <a:prstGeom prst="rect">
            <a:avLst/>
          </a:prstGeom>
          <a:noFill/>
        </p:spPr>
        <p:txBody>
          <a:bodyPr wrap="square" rtlCol="0">
            <a:spAutoFit/>
          </a:bodyPr>
          <a:lstStyle/>
          <a:p>
            <a:r>
              <a:rPr lang="en-US" dirty="0" smtClean="0">
                <a:solidFill>
                  <a:schemeClr val="bg1"/>
                </a:solidFill>
              </a:rPr>
              <a:t>6.</a:t>
            </a:r>
            <a:endParaRPr lang="en-US" dirty="0">
              <a:solidFill>
                <a:schemeClr val="bg1"/>
              </a:solidFill>
            </a:endParaRPr>
          </a:p>
        </p:txBody>
      </p:sp>
      <p:sp>
        <p:nvSpPr>
          <p:cNvPr id="11" name="TextBox 10"/>
          <p:cNvSpPr txBox="1"/>
          <p:nvPr/>
        </p:nvSpPr>
        <p:spPr>
          <a:xfrm>
            <a:off x="3200400" y="3200400"/>
            <a:ext cx="457200" cy="369332"/>
          </a:xfrm>
          <a:prstGeom prst="rect">
            <a:avLst/>
          </a:prstGeom>
          <a:noFill/>
        </p:spPr>
        <p:txBody>
          <a:bodyPr wrap="square" rtlCol="0">
            <a:spAutoFit/>
          </a:bodyPr>
          <a:lstStyle/>
          <a:p>
            <a:r>
              <a:rPr lang="en-US" dirty="0" smtClean="0"/>
              <a:t>7.</a:t>
            </a:r>
            <a:endParaRPr lang="en-US" dirty="0"/>
          </a:p>
        </p:txBody>
      </p:sp>
      <p:sp>
        <p:nvSpPr>
          <p:cNvPr id="12" name="TextBox 11"/>
          <p:cNvSpPr txBox="1"/>
          <p:nvPr/>
        </p:nvSpPr>
        <p:spPr>
          <a:xfrm>
            <a:off x="228600" y="6324600"/>
            <a:ext cx="533400" cy="369332"/>
          </a:xfrm>
          <a:prstGeom prst="rect">
            <a:avLst/>
          </a:prstGeom>
          <a:noFill/>
        </p:spPr>
        <p:txBody>
          <a:bodyPr wrap="square" rtlCol="0">
            <a:spAutoFit/>
          </a:bodyPr>
          <a:lstStyle/>
          <a:p>
            <a:r>
              <a:rPr lang="en-US" dirty="0" smtClean="0"/>
              <a:t>2.</a:t>
            </a:r>
            <a:endParaRPr lang="en-US" dirty="0"/>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533400"/>
            <a:ext cx="5723811" cy="1754326"/>
          </a:xfrm>
          <a:prstGeom prst="rect">
            <a:avLst/>
          </a:prstGeom>
          <a:noFill/>
        </p:spPr>
        <p:txBody>
          <a:bodyPr wrap="non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n-US" sz="5400" b="1" cap="none" spc="150" dirty="0" smtClean="0">
                <a:ln w="11430"/>
                <a:solidFill>
                  <a:srgbClr val="F8F8F8"/>
                </a:solidFill>
                <a:effectLst>
                  <a:outerShdw blurRad="25400" algn="tl" rotWithShape="0">
                    <a:srgbClr val="000000">
                      <a:alpha val="43000"/>
                    </a:srgbClr>
                  </a:outerShdw>
                </a:effectLst>
              </a:rPr>
              <a:t>Final Destruction </a:t>
            </a:r>
          </a:p>
          <a:p>
            <a:pPr algn="ctr"/>
            <a:r>
              <a:rPr lang="en-US" sz="5400" b="1" cap="none" spc="150" dirty="0" smtClean="0">
                <a:ln w="11430"/>
                <a:solidFill>
                  <a:srgbClr val="F8F8F8"/>
                </a:solidFill>
                <a:effectLst>
                  <a:outerShdw blurRad="25400" algn="tl" rotWithShape="0">
                    <a:srgbClr val="000000">
                      <a:alpha val="43000"/>
                    </a:srgbClr>
                  </a:outerShdw>
                </a:effectLst>
              </a:rPr>
              <a:t>for Imperial Japan</a:t>
            </a:r>
            <a:endParaRPr lang="en-US" sz="5400" b="1" cap="none" spc="150" dirty="0">
              <a:ln w="11430"/>
              <a:solidFill>
                <a:srgbClr val="F8F8F8"/>
              </a:solidFill>
              <a:effectLst>
                <a:outerShdw blurRad="25400" algn="tl" rotWithShape="0">
                  <a:srgbClr val="000000">
                    <a:alpha val="43000"/>
                  </a:srgbClr>
                </a:outerShdw>
              </a:effectLst>
            </a:endParaRPr>
          </a:p>
        </p:txBody>
      </p:sp>
      <p:sp>
        <p:nvSpPr>
          <p:cNvPr id="5" name="TextBox 4"/>
          <p:cNvSpPr txBox="1"/>
          <p:nvPr/>
        </p:nvSpPr>
        <p:spPr>
          <a:xfrm>
            <a:off x="3581400" y="3048000"/>
            <a:ext cx="5562600" cy="2554545"/>
          </a:xfrm>
          <a:prstGeom prst="rect">
            <a:avLst/>
          </a:prstGeom>
          <a:noFill/>
        </p:spPr>
        <p:txBody>
          <a:bodyPr wrap="square" rtlCol="0">
            <a:spAutoFit/>
          </a:bodyPr>
          <a:lstStyle/>
          <a:p>
            <a:pPr>
              <a:buFont typeface="Arial" pitchFamily="34" charset="0"/>
              <a:buChar char="•"/>
            </a:pPr>
            <a:r>
              <a:rPr lang="en-US" sz="2000" dirty="0" smtClean="0"/>
              <a:t>Destruction occurred July 24</a:t>
            </a:r>
            <a:r>
              <a:rPr lang="en-US" sz="2000" baseline="30000" dirty="0" smtClean="0"/>
              <a:t>th</a:t>
            </a:r>
            <a:r>
              <a:rPr lang="en-US" sz="2000" dirty="0" smtClean="0"/>
              <a:t> and 28</a:t>
            </a:r>
            <a:r>
              <a:rPr lang="en-US" sz="2000" baseline="30000" dirty="0" smtClean="0"/>
              <a:t>th,</a:t>
            </a:r>
            <a:r>
              <a:rPr lang="en-US" sz="2000" dirty="0" smtClean="0"/>
              <a:t> 1945</a:t>
            </a:r>
          </a:p>
          <a:p>
            <a:pPr>
              <a:buFont typeface="Arial" pitchFamily="34" charset="0"/>
              <a:buChar char="•"/>
            </a:pPr>
            <a:r>
              <a:rPr lang="en-US" sz="2000" i="1" dirty="0" smtClean="0"/>
              <a:t>Nihon Kaigun</a:t>
            </a:r>
            <a:r>
              <a:rPr lang="en-US" sz="2000" dirty="0" smtClean="0"/>
              <a:t> was almost extinct before the battle.</a:t>
            </a:r>
          </a:p>
          <a:p>
            <a:pPr>
              <a:buFont typeface="Arial" pitchFamily="34" charset="0"/>
              <a:buChar char="•"/>
            </a:pPr>
            <a:r>
              <a:rPr lang="en-US" sz="2000" dirty="0" smtClean="0"/>
              <a:t>Japanese fleets were outnumbered, damaged, and low on fuel.</a:t>
            </a:r>
          </a:p>
          <a:p>
            <a:pPr>
              <a:buFont typeface="Arial" pitchFamily="34" charset="0"/>
              <a:buChar char="•"/>
            </a:pPr>
            <a:r>
              <a:rPr lang="en-US" sz="2000" dirty="0" smtClean="0"/>
              <a:t>The U.S. Navy seeked revenge for the attack of Pearl Harbor.</a:t>
            </a:r>
          </a:p>
          <a:p>
            <a:pPr>
              <a:buFont typeface="Arial" pitchFamily="34" charset="0"/>
              <a:buChar char="•"/>
            </a:pPr>
            <a:r>
              <a:rPr lang="en-US" sz="2000" dirty="0" smtClean="0"/>
              <a:t>The battle was only a few minutes which truly marked the end for the Imperial Japanese Navy.</a:t>
            </a:r>
            <a:endParaRPr lang="en-US" sz="2000" dirty="0"/>
          </a:p>
        </p:txBody>
      </p:sp>
      <p:pic>
        <p:nvPicPr>
          <p:cNvPr id="6" name="Picture 5" descr="aaaaaaaaaaaa.bmp"/>
          <p:cNvPicPr>
            <a:picLocks noChangeAspect="1"/>
          </p:cNvPicPr>
          <p:nvPr/>
        </p:nvPicPr>
        <p:blipFill>
          <a:blip r:embed="rId2"/>
          <a:stretch>
            <a:fillRect/>
          </a:stretch>
        </p:blipFill>
        <p:spPr>
          <a:xfrm>
            <a:off x="228600" y="3048000"/>
            <a:ext cx="3124200" cy="2337688"/>
          </a:xfrm>
          <a:prstGeom prst="rect">
            <a:avLst/>
          </a:prstGeom>
        </p:spPr>
      </p:pic>
      <p:sp>
        <p:nvSpPr>
          <p:cNvPr id="7" name="TextBox 6"/>
          <p:cNvSpPr txBox="1"/>
          <p:nvPr/>
        </p:nvSpPr>
        <p:spPr>
          <a:xfrm>
            <a:off x="2590800" y="5029200"/>
            <a:ext cx="685800" cy="369332"/>
          </a:xfrm>
          <a:prstGeom prst="rect">
            <a:avLst/>
          </a:prstGeom>
          <a:noFill/>
        </p:spPr>
        <p:txBody>
          <a:bodyPr wrap="square" rtlCol="0">
            <a:spAutoFit/>
          </a:bodyPr>
          <a:lstStyle/>
          <a:p>
            <a:r>
              <a:rPr lang="en-US" dirty="0" smtClean="0">
                <a:solidFill>
                  <a:schemeClr val="bg1"/>
                </a:solidFill>
              </a:rPr>
              <a:t>8.</a:t>
            </a:r>
            <a:endParaRPr lang="en-US" dirty="0">
              <a:solidFill>
                <a:schemeClr val="bg1"/>
              </a:solidFill>
            </a:endParaRPr>
          </a:p>
        </p:txBody>
      </p:sp>
      <p:sp>
        <p:nvSpPr>
          <p:cNvPr id="8" name="TextBox 7"/>
          <p:cNvSpPr txBox="1"/>
          <p:nvPr/>
        </p:nvSpPr>
        <p:spPr>
          <a:xfrm>
            <a:off x="381000" y="6400800"/>
            <a:ext cx="609600" cy="369332"/>
          </a:xfrm>
          <a:prstGeom prst="rect">
            <a:avLst/>
          </a:prstGeom>
          <a:noFill/>
        </p:spPr>
        <p:txBody>
          <a:bodyPr wrap="square" rtlCol="0">
            <a:spAutoFit/>
          </a:bodyPr>
          <a:lstStyle/>
          <a:p>
            <a:r>
              <a:rPr lang="en-US" dirty="0" smtClean="0"/>
              <a:t>3.</a:t>
            </a:r>
            <a:endParaRPr lang="en-US" dirty="0"/>
          </a:p>
        </p:txBody>
      </p:sp>
      <p:sp>
        <p:nvSpPr>
          <p:cNvPr id="9" name="TextBox 8"/>
          <p:cNvSpPr txBox="1"/>
          <p:nvPr/>
        </p:nvSpPr>
        <p:spPr>
          <a:xfrm>
            <a:off x="685800" y="2667000"/>
            <a:ext cx="2362200" cy="369332"/>
          </a:xfrm>
          <a:prstGeom prst="rect">
            <a:avLst/>
          </a:prstGeom>
          <a:noFill/>
        </p:spPr>
        <p:txBody>
          <a:bodyPr wrap="square" rtlCol="0">
            <a:spAutoFit/>
          </a:bodyPr>
          <a:lstStyle/>
          <a:p>
            <a:r>
              <a:rPr lang="en-US" dirty="0" smtClean="0"/>
              <a:t>Japanese battle ships</a:t>
            </a:r>
            <a:endParaRPr lang="en-US" dirty="0"/>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905000" y="685800"/>
            <a:ext cx="5718105" cy="923330"/>
          </a:xfrm>
          <a:prstGeom prst="rect">
            <a:avLst/>
          </a:prstGeom>
          <a:noFill/>
        </p:spPr>
        <p:txBody>
          <a:bodyPr wrap="none" lIns="91440" tIns="45720" rIns="91440" bIns="45720">
            <a:spAutoFit/>
          </a:bodyPr>
          <a:lstStyle/>
          <a:p>
            <a:pPr algn="ctr"/>
            <a:r>
              <a:rPr lang="en-US" sz="5400" b="1" cap="none" spc="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The Battle of Berlin</a:t>
            </a:r>
            <a:endParaRPr lang="en-US" sz="5400" b="1" cap="none"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4" name="TextBox 3"/>
          <p:cNvSpPr txBox="1"/>
          <p:nvPr/>
        </p:nvSpPr>
        <p:spPr>
          <a:xfrm>
            <a:off x="1828800" y="1676400"/>
            <a:ext cx="5791200" cy="3724096"/>
          </a:xfrm>
          <a:prstGeom prst="rect">
            <a:avLst/>
          </a:prstGeom>
          <a:noFill/>
        </p:spPr>
        <p:txBody>
          <a:bodyPr wrap="square" rtlCol="0">
            <a:spAutoFit/>
          </a:bodyPr>
          <a:lstStyle/>
          <a:p>
            <a:pPr>
              <a:buFont typeface="Arial" pitchFamily="34" charset="0"/>
              <a:buChar char="•"/>
            </a:pPr>
            <a:r>
              <a:rPr lang="en-US" sz="2000" dirty="0" smtClean="0"/>
              <a:t>Battle took place between April and May in 1945.</a:t>
            </a:r>
          </a:p>
          <a:p>
            <a:pPr>
              <a:buFont typeface="Arial" pitchFamily="34" charset="0"/>
              <a:buChar char="•"/>
            </a:pPr>
            <a:r>
              <a:rPr lang="en-US" sz="2000" dirty="0" smtClean="0"/>
              <a:t>It was fought between Russians and Germans as the Russians attempted to capture the city of Berlin.</a:t>
            </a:r>
          </a:p>
          <a:p>
            <a:pPr>
              <a:buFont typeface="Arial" pitchFamily="34" charset="0"/>
              <a:buChar char="•"/>
            </a:pPr>
            <a:r>
              <a:rPr lang="en-US" sz="2000" dirty="0" smtClean="0"/>
              <a:t>Russians outnumbered Germans in soldiers and equipment.</a:t>
            </a:r>
          </a:p>
          <a:p>
            <a:pPr>
              <a:buFont typeface="Arial" pitchFamily="34" charset="0"/>
              <a:buChar char="•"/>
            </a:pPr>
            <a:r>
              <a:rPr lang="en-US" sz="2000" dirty="0" smtClean="0"/>
              <a:t>Russians lost 80,000 men and 275,000 were wounded.</a:t>
            </a:r>
          </a:p>
          <a:p>
            <a:pPr>
              <a:buFont typeface="Arial" pitchFamily="34" charset="0"/>
              <a:buChar char="•"/>
            </a:pPr>
            <a:r>
              <a:rPr lang="en-US" sz="2000" dirty="0" smtClean="0"/>
              <a:t>150,000 Germans were killed.</a:t>
            </a:r>
          </a:p>
          <a:p>
            <a:pPr>
              <a:buFont typeface="Arial" pitchFamily="34" charset="0"/>
              <a:buChar char="•"/>
            </a:pPr>
            <a:r>
              <a:rPr lang="en-US" sz="2000" dirty="0" smtClean="0"/>
              <a:t>Russians took over the city, and on May 7</a:t>
            </a:r>
            <a:r>
              <a:rPr lang="en-US" sz="2000" baseline="30000" dirty="0" smtClean="0"/>
              <a:t>th</a:t>
            </a:r>
            <a:r>
              <a:rPr lang="en-US" sz="2000" dirty="0" smtClean="0"/>
              <a:t>, 1945, Germany surrendered.</a:t>
            </a:r>
          </a:p>
          <a:p>
            <a:pPr>
              <a:buFont typeface="Arial" pitchFamily="34" charset="0"/>
              <a:buChar char="•"/>
            </a:pPr>
            <a:endParaRPr lang="en-US" dirty="0" smtClean="0"/>
          </a:p>
          <a:p>
            <a:pPr>
              <a:buFont typeface="Arial" pitchFamily="34" charset="0"/>
              <a:buChar char="•"/>
            </a:pPr>
            <a:endParaRPr lang="en-US" dirty="0"/>
          </a:p>
        </p:txBody>
      </p:sp>
      <p:graphicFrame>
        <p:nvGraphicFramePr>
          <p:cNvPr id="5" name="Table 4"/>
          <p:cNvGraphicFramePr>
            <a:graphicFrameLocks noGrp="1"/>
          </p:cNvGraphicFramePr>
          <p:nvPr/>
        </p:nvGraphicFramePr>
        <p:xfrm>
          <a:off x="990600" y="4998720"/>
          <a:ext cx="7010401" cy="1859280"/>
        </p:xfrm>
        <a:graphic>
          <a:graphicData uri="http://schemas.openxmlformats.org/drawingml/2006/table">
            <a:tbl>
              <a:tblPr/>
              <a:tblGrid>
                <a:gridCol w="1121665"/>
                <a:gridCol w="2874265"/>
                <a:gridCol w="3014471"/>
              </a:tblGrid>
              <a:tr h="136903">
                <a:tc>
                  <a:txBody>
                    <a:bodyPr/>
                    <a:lstStyle/>
                    <a:p>
                      <a:endParaRPr lang="en-US" dirty="0"/>
                    </a:p>
                  </a:txBody>
                  <a:tcPr>
                    <a:lnL>
                      <a:noFill/>
                    </a:lnL>
                    <a:lnR>
                      <a:noFill/>
                    </a:lnR>
                    <a:lnT>
                      <a:noFill/>
                    </a:lnT>
                    <a:lnB>
                      <a:noFill/>
                    </a:lnB>
                    <a:solidFill>
                      <a:srgbClr val="FFFF99"/>
                    </a:solidFill>
                  </a:tcPr>
                </a:tc>
                <a:tc>
                  <a:txBody>
                    <a:bodyPr/>
                    <a:lstStyle/>
                    <a:p>
                      <a:r>
                        <a:rPr lang="en-US" dirty="0" smtClean="0"/>
                        <a:t>German</a:t>
                      </a:r>
                      <a:r>
                        <a:rPr lang="en-US" baseline="0" dirty="0" smtClean="0"/>
                        <a:t>y</a:t>
                      </a:r>
                      <a:endParaRPr lang="en-US" dirty="0"/>
                    </a:p>
                  </a:txBody>
                  <a:tcPr>
                    <a:lnL>
                      <a:noFill/>
                    </a:lnL>
                    <a:lnB w="19050" cap="flat" cmpd="sng" algn="ctr">
                      <a:solidFill>
                        <a:srgbClr val="000080"/>
                      </a:solidFill>
                      <a:prstDash val="solid"/>
                      <a:round/>
                      <a:headEnd type="none" w="med" len="med"/>
                      <a:tailEnd type="none" w="med" len="med"/>
                    </a:lnB>
                  </a:tcPr>
                </a:tc>
                <a:tc>
                  <a:txBody>
                    <a:bodyPr/>
                    <a:lstStyle/>
                    <a:p>
                      <a:r>
                        <a:rPr lang="en-US" dirty="0" smtClean="0"/>
                        <a:t>Russians</a:t>
                      </a:r>
                      <a:endParaRPr lang="en-US" dirty="0"/>
                    </a:p>
                  </a:txBody>
                  <a:tcPr/>
                </a:tc>
              </a:tr>
              <a:tr h="396240">
                <a:tc>
                  <a:txBody>
                    <a:bodyPr/>
                    <a:lstStyle/>
                    <a:p>
                      <a:pPr algn="ctr"/>
                      <a:r>
                        <a:rPr lang="en-US" b="1"/>
                        <a:t>Soldiers</a:t>
                      </a:r>
                      <a:endParaRPr lang="en-US"/>
                    </a:p>
                  </a:txBody>
                  <a:tcPr>
                    <a:lnL>
                      <a:noFill/>
                    </a:lnL>
                    <a:lnR w="19050" cap="flat" cmpd="sng" algn="ctr">
                      <a:solidFill>
                        <a:srgbClr val="000080"/>
                      </a:solidFill>
                      <a:prstDash val="solid"/>
                      <a:round/>
                      <a:headEnd type="none" w="med" len="med"/>
                      <a:tailEnd type="none" w="med" len="med"/>
                    </a:lnR>
                    <a:lnT>
                      <a:noFill/>
                    </a:lnT>
                    <a:lnB>
                      <a:noFill/>
                    </a:lnB>
                    <a:solidFill>
                      <a:srgbClr val="FFFFFF"/>
                    </a:solidFill>
                  </a:tcPr>
                </a:tc>
                <a:tc>
                  <a:txBody>
                    <a:bodyPr/>
                    <a:lstStyle/>
                    <a:p>
                      <a:pPr algn="ctr"/>
                      <a:r>
                        <a:rPr lang="en-US" b="1"/>
                        <a:t>1,000,000</a:t>
                      </a:r>
                      <a:endParaRPr lang="en-US"/>
                    </a:p>
                  </a:txBody>
                  <a:tcPr>
                    <a:lnL w="19050" cap="flat" cmpd="sng" algn="ctr">
                      <a:solidFill>
                        <a:srgbClr val="000080"/>
                      </a:solidFill>
                      <a:prstDash val="solid"/>
                      <a:round/>
                      <a:headEnd type="none" w="med" len="med"/>
                      <a:tailEnd type="none" w="med" len="med"/>
                    </a:lnL>
                    <a:lnR w="19050" cap="flat" cmpd="sng" algn="ctr">
                      <a:solidFill>
                        <a:srgbClr val="000080"/>
                      </a:solidFill>
                      <a:prstDash val="solid"/>
                      <a:round/>
                      <a:headEnd type="none" w="med" len="med"/>
                      <a:tailEnd type="none" w="med" len="med"/>
                    </a:lnR>
                    <a:lnT w="19050" cap="flat" cmpd="sng" algn="ctr">
                      <a:solidFill>
                        <a:srgbClr val="000080"/>
                      </a:solidFill>
                      <a:prstDash val="solid"/>
                      <a:round/>
                      <a:headEnd type="none" w="med" len="med"/>
                      <a:tailEnd type="none" w="med" len="med"/>
                    </a:lnT>
                    <a:lnB w="19050" cap="flat" cmpd="sng" algn="ctr">
                      <a:solidFill>
                        <a:srgbClr val="000080"/>
                      </a:solidFill>
                      <a:prstDash val="solid"/>
                      <a:round/>
                      <a:headEnd type="none" w="med" len="med"/>
                      <a:tailEnd type="none" w="med" len="med"/>
                    </a:lnB>
                    <a:solidFill>
                      <a:srgbClr val="CCFFCC"/>
                    </a:solidFill>
                  </a:tcPr>
                </a:tc>
                <a:tc>
                  <a:txBody>
                    <a:bodyPr/>
                    <a:lstStyle/>
                    <a:p>
                      <a:pPr algn="ctr"/>
                      <a:r>
                        <a:rPr lang="en-US" b="1"/>
                        <a:t>2,500,000</a:t>
                      </a:r>
                      <a:endParaRPr lang="en-US"/>
                    </a:p>
                  </a:txBody>
                  <a:tcPr>
                    <a:lnL w="19050" cap="flat" cmpd="sng" algn="ctr">
                      <a:solidFill>
                        <a:srgbClr val="000080"/>
                      </a:solidFill>
                      <a:prstDash val="solid"/>
                      <a:round/>
                      <a:headEnd type="none" w="med" len="med"/>
                      <a:tailEnd type="none" w="med" len="med"/>
                    </a:lnL>
                    <a:lnR>
                      <a:noFill/>
                    </a:lnR>
                    <a:lnB>
                      <a:noFill/>
                    </a:lnB>
                    <a:solidFill>
                      <a:srgbClr val="CCFFFF"/>
                    </a:solidFill>
                  </a:tcPr>
                </a:tc>
              </a:tr>
              <a:tr h="336252">
                <a:tc>
                  <a:txBody>
                    <a:bodyPr/>
                    <a:lstStyle/>
                    <a:p>
                      <a:pPr algn="ctr"/>
                      <a:r>
                        <a:rPr lang="en-US" b="1"/>
                        <a:t>Artillery</a:t>
                      </a:r>
                      <a:endParaRPr lang="en-US"/>
                    </a:p>
                  </a:txBody>
                  <a:tcPr>
                    <a:lnL>
                      <a:noFill/>
                    </a:lnL>
                    <a:lnR w="19050" cap="flat" cmpd="sng" algn="ctr">
                      <a:solidFill>
                        <a:srgbClr val="000080"/>
                      </a:solidFill>
                      <a:prstDash val="solid"/>
                      <a:round/>
                      <a:headEnd type="none" w="med" len="med"/>
                      <a:tailEnd type="none" w="med" len="med"/>
                    </a:lnR>
                    <a:lnT>
                      <a:noFill/>
                    </a:lnT>
                    <a:lnB>
                      <a:noFill/>
                    </a:lnB>
                    <a:solidFill>
                      <a:srgbClr val="FFFFFF"/>
                    </a:solidFill>
                  </a:tcPr>
                </a:tc>
                <a:tc>
                  <a:txBody>
                    <a:bodyPr/>
                    <a:lstStyle/>
                    <a:p>
                      <a:pPr algn="ctr"/>
                      <a:r>
                        <a:rPr lang="en-US" b="1"/>
                        <a:t>10,400</a:t>
                      </a:r>
                      <a:endParaRPr lang="en-US"/>
                    </a:p>
                  </a:txBody>
                  <a:tcPr>
                    <a:lnL w="19050" cap="flat" cmpd="sng" algn="ctr">
                      <a:solidFill>
                        <a:srgbClr val="000080"/>
                      </a:solidFill>
                      <a:prstDash val="solid"/>
                      <a:round/>
                      <a:headEnd type="none" w="med" len="med"/>
                      <a:tailEnd type="none" w="med" len="med"/>
                    </a:lnL>
                    <a:lnR w="19050" cap="flat" cmpd="sng" algn="ctr">
                      <a:solidFill>
                        <a:srgbClr val="000080"/>
                      </a:solidFill>
                      <a:prstDash val="solid"/>
                      <a:round/>
                      <a:headEnd type="none" w="med" len="med"/>
                      <a:tailEnd type="none" w="med" len="med"/>
                    </a:lnR>
                    <a:lnT w="19050" cap="flat" cmpd="sng" algn="ctr">
                      <a:solidFill>
                        <a:srgbClr val="000080"/>
                      </a:solidFill>
                      <a:prstDash val="solid"/>
                      <a:round/>
                      <a:headEnd type="none" w="med" len="med"/>
                      <a:tailEnd type="none" w="med" len="med"/>
                    </a:lnT>
                    <a:lnB w="19050" cap="flat" cmpd="sng" algn="ctr">
                      <a:solidFill>
                        <a:srgbClr val="000080"/>
                      </a:solidFill>
                      <a:prstDash val="solid"/>
                      <a:round/>
                      <a:headEnd type="none" w="med" len="med"/>
                      <a:tailEnd type="none" w="med" len="med"/>
                    </a:lnB>
                    <a:solidFill>
                      <a:srgbClr val="CCFFCC"/>
                    </a:solidFill>
                  </a:tcPr>
                </a:tc>
                <a:tc>
                  <a:txBody>
                    <a:bodyPr/>
                    <a:lstStyle/>
                    <a:p>
                      <a:pPr algn="ctr"/>
                      <a:r>
                        <a:rPr lang="en-US" b="1"/>
                        <a:t>41,600</a:t>
                      </a:r>
                      <a:endParaRPr lang="en-US"/>
                    </a:p>
                  </a:txBody>
                  <a:tcPr>
                    <a:lnL w="19050" cap="flat" cmpd="sng" algn="ctr">
                      <a:solidFill>
                        <a:srgbClr val="000080"/>
                      </a:solidFill>
                      <a:prstDash val="solid"/>
                      <a:round/>
                      <a:headEnd type="none" w="med" len="med"/>
                      <a:tailEnd type="none" w="med" len="med"/>
                    </a:lnL>
                    <a:lnR>
                      <a:noFill/>
                    </a:lnR>
                    <a:lnT>
                      <a:noFill/>
                    </a:lnT>
                    <a:lnB>
                      <a:noFill/>
                    </a:lnB>
                    <a:solidFill>
                      <a:srgbClr val="CCFFFF"/>
                    </a:solidFill>
                  </a:tcPr>
                </a:tc>
              </a:tr>
              <a:tr h="235376">
                <a:tc>
                  <a:txBody>
                    <a:bodyPr/>
                    <a:lstStyle/>
                    <a:p>
                      <a:pPr algn="ctr"/>
                      <a:r>
                        <a:rPr lang="en-US" b="1"/>
                        <a:t>Tanks</a:t>
                      </a:r>
                      <a:endParaRPr lang="en-US"/>
                    </a:p>
                  </a:txBody>
                  <a:tcPr>
                    <a:lnL>
                      <a:noFill/>
                    </a:lnL>
                    <a:lnR w="19050" cap="flat" cmpd="sng" algn="ctr">
                      <a:solidFill>
                        <a:srgbClr val="000080"/>
                      </a:solidFill>
                      <a:prstDash val="solid"/>
                      <a:round/>
                      <a:headEnd type="none" w="med" len="med"/>
                      <a:tailEnd type="none" w="med" len="med"/>
                    </a:lnR>
                    <a:lnT>
                      <a:noFill/>
                    </a:lnT>
                    <a:lnB>
                      <a:noFill/>
                    </a:lnB>
                    <a:solidFill>
                      <a:srgbClr val="FFFFFF"/>
                    </a:solidFill>
                  </a:tcPr>
                </a:tc>
                <a:tc>
                  <a:txBody>
                    <a:bodyPr/>
                    <a:lstStyle/>
                    <a:p>
                      <a:pPr algn="ctr"/>
                      <a:r>
                        <a:rPr lang="en-US" b="1"/>
                        <a:t>1,500</a:t>
                      </a:r>
                      <a:endParaRPr lang="en-US"/>
                    </a:p>
                  </a:txBody>
                  <a:tcPr>
                    <a:lnL w="19050" cap="flat" cmpd="sng" algn="ctr">
                      <a:solidFill>
                        <a:srgbClr val="000080"/>
                      </a:solidFill>
                      <a:prstDash val="solid"/>
                      <a:round/>
                      <a:headEnd type="none" w="med" len="med"/>
                      <a:tailEnd type="none" w="med" len="med"/>
                    </a:lnL>
                    <a:lnR w="19050" cap="flat" cmpd="sng" algn="ctr">
                      <a:solidFill>
                        <a:srgbClr val="000080"/>
                      </a:solidFill>
                      <a:prstDash val="solid"/>
                      <a:round/>
                      <a:headEnd type="none" w="med" len="med"/>
                      <a:tailEnd type="none" w="med" len="med"/>
                    </a:lnR>
                    <a:lnT w="19050" cap="flat" cmpd="sng" algn="ctr">
                      <a:solidFill>
                        <a:srgbClr val="000080"/>
                      </a:solidFill>
                      <a:prstDash val="solid"/>
                      <a:round/>
                      <a:headEnd type="none" w="med" len="med"/>
                      <a:tailEnd type="none" w="med" len="med"/>
                    </a:lnT>
                    <a:lnB w="19050" cap="flat" cmpd="sng" algn="ctr">
                      <a:solidFill>
                        <a:srgbClr val="000080"/>
                      </a:solidFill>
                      <a:prstDash val="solid"/>
                      <a:round/>
                      <a:headEnd type="none" w="med" len="med"/>
                      <a:tailEnd type="none" w="med" len="med"/>
                    </a:lnB>
                    <a:solidFill>
                      <a:srgbClr val="CCFFCC"/>
                    </a:solidFill>
                  </a:tcPr>
                </a:tc>
                <a:tc>
                  <a:txBody>
                    <a:bodyPr/>
                    <a:lstStyle/>
                    <a:p>
                      <a:pPr algn="ctr"/>
                      <a:r>
                        <a:rPr lang="en-US" b="1"/>
                        <a:t>6,250</a:t>
                      </a:r>
                      <a:endParaRPr lang="en-US"/>
                    </a:p>
                  </a:txBody>
                  <a:tcPr>
                    <a:lnL w="19050" cap="flat" cmpd="sng" algn="ctr">
                      <a:solidFill>
                        <a:srgbClr val="000080"/>
                      </a:solidFill>
                      <a:prstDash val="solid"/>
                      <a:round/>
                      <a:headEnd type="none" w="med" len="med"/>
                      <a:tailEnd type="none" w="med" len="med"/>
                    </a:lnL>
                    <a:lnR>
                      <a:noFill/>
                    </a:lnR>
                    <a:lnT>
                      <a:noFill/>
                    </a:lnT>
                    <a:lnB>
                      <a:noFill/>
                    </a:lnB>
                    <a:solidFill>
                      <a:srgbClr val="CCFFFF"/>
                    </a:solidFill>
                  </a:tcPr>
                </a:tc>
              </a:tr>
              <a:tr h="235376">
                <a:tc>
                  <a:txBody>
                    <a:bodyPr/>
                    <a:lstStyle/>
                    <a:p>
                      <a:pPr algn="ctr"/>
                      <a:r>
                        <a:rPr lang="en-US" b="1" dirty="0"/>
                        <a:t>Aircraft</a:t>
                      </a:r>
                      <a:endParaRPr lang="en-US" dirty="0"/>
                    </a:p>
                  </a:txBody>
                  <a:tcPr>
                    <a:lnL>
                      <a:noFill/>
                    </a:lnL>
                    <a:lnR w="19050" cap="flat" cmpd="sng" algn="ctr">
                      <a:solidFill>
                        <a:srgbClr val="000080"/>
                      </a:solidFill>
                      <a:prstDash val="solid"/>
                      <a:round/>
                      <a:headEnd type="none" w="med" len="med"/>
                      <a:tailEnd type="none" w="med" len="med"/>
                    </a:lnR>
                    <a:lnT>
                      <a:noFill/>
                    </a:lnT>
                    <a:lnB>
                      <a:noFill/>
                    </a:lnB>
                    <a:solidFill>
                      <a:srgbClr val="FFFFFF"/>
                    </a:solidFill>
                  </a:tcPr>
                </a:tc>
                <a:tc>
                  <a:txBody>
                    <a:bodyPr/>
                    <a:lstStyle/>
                    <a:p>
                      <a:pPr algn="ctr"/>
                      <a:r>
                        <a:rPr lang="en-US" b="1"/>
                        <a:t>3,300</a:t>
                      </a:r>
                      <a:endParaRPr lang="en-US"/>
                    </a:p>
                  </a:txBody>
                  <a:tcPr>
                    <a:lnL w="19050" cap="flat" cmpd="sng" algn="ctr">
                      <a:solidFill>
                        <a:srgbClr val="000080"/>
                      </a:solidFill>
                      <a:prstDash val="solid"/>
                      <a:round/>
                      <a:headEnd type="none" w="med" len="med"/>
                      <a:tailEnd type="none" w="med" len="med"/>
                    </a:lnL>
                    <a:lnR w="19050" cap="flat" cmpd="sng" algn="ctr">
                      <a:solidFill>
                        <a:srgbClr val="000080"/>
                      </a:solidFill>
                      <a:prstDash val="solid"/>
                      <a:round/>
                      <a:headEnd type="none" w="med" len="med"/>
                      <a:tailEnd type="none" w="med" len="med"/>
                    </a:lnR>
                    <a:lnT w="19050" cap="flat" cmpd="sng" algn="ctr">
                      <a:solidFill>
                        <a:srgbClr val="000080"/>
                      </a:solidFill>
                      <a:prstDash val="solid"/>
                      <a:round/>
                      <a:headEnd type="none" w="med" len="med"/>
                      <a:tailEnd type="none" w="med" len="med"/>
                    </a:lnT>
                    <a:lnB w="19050" cap="flat" cmpd="sng" algn="ctr">
                      <a:solidFill>
                        <a:srgbClr val="000080"/>
                      </a:solidFill>
                      <a:prstDash val="solid"/>
                      <a:round/>
                      <a:headEnd type="none" w="med" len="med"/>
                      <a:tailEnd type="none" w="med" len="med"/>
                    </a:lnB>
                    <a:solidFill>
                      <a:srgbClr val="CCFFCC"/>
                    </a:solidFill>
                  </a:tcPr>
                </a:tc>
                <a:tc>
                  <a:txBody>
                    <a:bodyPr/>
                    <a:lstStyle/>
                    <a:p>
                      <a:pPr algn="ctr"/>
                      <a:r>
                        <a:rPr lang="en-US" b="1" dirty="0"/>
                        <a:t>7,500</a:t>
                      </a:r>
                      <a:endParaRPr lang="en-US" dirty="0"/>
                    </a:p>
                  </a:txBody>
                  <a:tcPr>
                    <a:lnL w="19050" cap="flat" cmpd="sng" algn="ctr">
                      <a:solidFill>
                        <a:srgbClr val="000080"/>
                      </a:solidFill>
                      <a:prstDash val="solid"/>
                      <a:round/>
                      <a:headEnd type="none" w="med" len="med"/>
                      <a:tailEnd type="none" w="med" len="med"/>
                    </a:lnL>
                    <a:lnR>
                      <a:noFill/>
                    </a:lnR>
                    <a:lnT>
                      <a:noFill/>
                    </a:lnT>
                    <a:lnB>
                      <a:noFill/>
                    </a:lnB>
                    <a:solidFill>
                      <a:srgbClr val="CCFFFF"/>
                    </a:solidFill>
                  </a:tcPr>
                </a:tc>
              </a:tr>
            </a:tbl>
          </a:graphicData>
        </a:graphic>
      </p:graphicFrame>
      <p:sp>
        <p:nvSpPr>
          <p:cNvPr id="6" name="TextBox 5"/>
          <p:cNvSpPr txBox="1"/>
          <p:nvPr/>
        </p:nvSpPr>
        <p:spPr>
          <a:xfrm>
            <a:off x="7467600" y="6488668"/>
            <a:ext cx="533400" cy="369332"/>
          </a:xfrm>
          <a:prstGeom prst="rect">
            <a:avLst/>
          </a:prstGeom>
          <a:noFill/>
        </p:spPr>
        <p:txBody>
          <a:bodyPr wrap="square" rtlCol="0">
            <a:spAutoFit/>
          </a:bodyPr>
          <a:lstStyle/>
          <a:p>
            <a:r>
              <a:rPr lang="en-US" dirty="0" smtClean="0"/>
              <a:t>9.</a:t>
            </a:r>
            <a:endParaRPr lang="en-US" dirty="0"/>
          </a:p>
        </p:txBody>
      </p:sp>
      <p:sp>
        <p:nvSpPr>
          <p:cNvPr id="7" name="TextBox 6"/>
          <p:cNvSpPr txBox="1"/>
          <p:nvPr/>
        </p:nvSpPr>
        <p:spPr>
          <a:xfrm>
            <a:off x="0" y="6477000"/>
            <a:ext cx="609600" cy="381000"/>
          </a:xfrm>
          <a:prstGeom prst="rect">
            <a:avLst/>
          </a:prstGeom>
          <a:noFill/>
        </p:spPr>
        <p:txBody>
          <a:bodyPr wrap="square" rtlCol="0">
            <a:spAutoFit/>
          </a:bodyPr>
          <a:lstStyle/>
          <a:p>
            <a:r>
              <a:rPr lang="en-US" dirty="0" smtClean="0"/>
              <a:t>4.</a:t>
            </a:r>
            <a:endParaRPr lang="en-US" dirty="0"/>
          </a:p>
        </p:txBody>
      </p:sp>
      <p:sp>
        <p:nvSpPr>
          <p:cNvPr id="17410" name="AutoShape 2" descr="data:image/jpg;base64,/9j/4AAQSkZJRgABAQAAAQABAAD/2wCEAAkGBhQSERUUExQWFRQUFhsZFhYXGBgaGhsdGBkYIBsgHBkaHSgeGBojGhgXHzAgJCcpLC0tGB4xNTAqNScsLCkBCQoKBQUFDQUFDSkYEhgpKSkpKSkpKSkpKSkpKSkpKSkpKSkpKSkpKSkpKSkpKSkpKSkpKSkpKSkpKSkpKSkpKf/AABEIAIcAZQMBIgACEQEDEQH/xAAcAAACAgMBAQAAAAAAAAAAAAAEBQMGAAECBwj/xAA8EAACAQIEBAQEBAQDCQAAAAABAhEAAwQSITEFIkFRBhNhcTKBkaFSscHwFSNC0Qdy4RRDU2Jjc4Ki8f/EABQBAQAAAAAAAAAAAAAAAAAAAAD/xAAUEQEAAAAAAAAAAAAAAAAAAAAA/9oADAMBAAIRAxEAPwD0LCLRwSgsFcqbG4kpbdwMxRScveATE/Kgi4bxDO9222XNbcgQZBXofRgeVh0IHQimiJXiHgLxW4xbBzL33NxCTANxviQnot1YX0ZbR6V7dg8SLiK6aqwkaQfYjoQZBHQgigIVK2RUltdK2YoOFWuXSdjFEdK5AoI8o2qMrRE1Fc3oInWuGSt3DFcgmg0tusrrNW6BPg1iqx4q8QMcVbwlpiCUuM4UwWbynNtJGokidNdVp7i+IrZtPcb4UUk+sdPmYHzrxHiGOd7xvMx8xmzyDBBmRB6EaR2oOMXgiwtEBLbCx5rtqs/zGUZo2OixoNSfSvW/8OvGIxFsBzzkgXP+4Ro/tdAg/wDUU/8AEFeVcf8AE97EoFYwoVQ0ASzKPiZgATJkxsKA8P8AG2w90Ouo+F1mMymJE9DoCG6FVPSg+pUfSsDCq54Z8TLirIcNmYAZjtPYx0mDI6MGHSnNu9P79qA3pXM7/atI2lcM1Bw13UVprtR3rtBYjGQdqAl3rQegmx4ra4sdKBgprKWtxi2rFCeYAEiDsdunpWqCgePuL5UW11JzN7DYfXX5CvNHMmnniLiBuXWZuppF5kUEVw6U48I+Emxl38NpSPMf9F7sftufXrw/4eOJcFiVsg8zdTHRQevrsPtXo2Bs27ACpy2gIAE/M+uvWgaYvBLh7KnCqF8oRkXXMhIzA9WcGGB3kEf1GmGA4qXEiCrAFWH9Wgkj02igExMAnPkY7ajb97UosYy3hr3ku7LbuS9lj8KsSS6E7KJ5gduaO1BerGL6E/Opf9onY/nVaxvGLVnL5jgZhoN5A0nTsdKMs4ksFykEGCGB3B+xEUE2MunvSm/j3B0aaYY1z+z++9IMVc953kH1NBO2Mc7tTHC3TA1mkuFfedfWmdh4Gug7mgr3F+Ls1+4JICNlERsB/eayqxx92Di5o/nF3y9VGc5dtQCsHWt0CHi1txcZDplOx69j7EUbwXw9mh7qsLe8QZb+y+v071cbvAReuWvMykwTt03j2nWP9a6x1sKAoJMswM9ABp6RQC/7UkMqgBWEAagCOgAER6Vpb8GQYA7H6UI94bkbE6es7/vvULYiZXYNv6+9AzsXW05jvrBmaM4hhPPRkbVT8MiYPSRGo/QmgsNYUtbB02j1mnFrBgloM9x+H79flQUHjPh1hY8+2zZbRh7JLE2yWytlbY25AInX1PS7eHPGNnyEW4y2wigAkwukAL/m+WtLfFHA7yoz2DK3FIvJKgER8QzaSI11nb1rzvgmONu+jkDIrahoIYagjKd5BNB9AYu5pr9T++9JMZaLDSB6e1ax+P5VRZAyqACTsB1J19JNB3rwIIzn5aH9+tAThrWUwx+U/wBqp3jPj7i/5LHIigMm5zkggmQDI1IjuNaP4/fK4W4FcKxHxHMP/bNoffToRrXnNviToxJUZjIPIfqMp1NA/Vie5HTQ1qjOG8Md0D3dM3w5YEgdSBIB9KygvGDxDhrA/EGieu+gPoKCuWtAzGf5jZh/4kfMTtU3EoFi3cQ8glUmeuaT9ooXEpFi22pfMQR3HOo07QZoFbDQTJOaD/ln0rlLfOR0AHz0qNMM2gk/FOs7dtKY/wAGzfzM5UGIgaDT36mgY4HEL/JBUE6gnqpXtT7Ash8/ljL8X/Nv9NqqttcrIhEzpPtRfFePjBoYGd7sjIDBMDUt10kbdxQLv8ReP5LYw1octy3Lk9Bm+GQdzGvoQOtIfAFhHu21a0SQMwYDSQpMHvt9qD8S4g37ge3bFuVkqxmT+LsCew7UmsX7tgqyvz5xAX+kg8vzkbdveg9Y4laGY6kE7TP7+dLMEubNmGWHTbZjMHrtO9dWvES4hQSqm6iZmtkajQRruQZ6ChOMeYXVbIBUbhTrJJJBMepoJvE8eXfDAKuRoI0Gikj9P2a83F5gg1KjXLBI96s/jLiVy0VsuOUqr5jrmOxEnoCPvQT3sMWAIVlKtzHNCnMRIjQCYOsaUAYCCPMAZso0lyB13kmTOv2rK3i8cmbKqBsoguswxGnUDSB96yg9B4dxAvhbgSD5UlBExGpmNzJMflUeL4kvkWs76mCwgTsZ0HY6Uj4TdFoOhIghpI9co/Q1uxeCJzAnqCYnLrE/U0B38Q1BTYTB2nbofSmWC4r0CnU8wmdvTKI96rT4m2ToOu8wNdoFNMJjzlGU+k/lQOMIc5BNvUEliJHbsdTqdu1R+N8E9zDZ7FuTZcksWAhQhkgMdRMD6aV3gcSdKn8Ti5cwVxUQOSJImCMpBkAfEdNv/lB5xguNui84Dg6rBUwNogiN/wBKK8S3fNvILNhVtvbtmBvJVcxYqeXmnt0pLewSZVJbmMkqupX3GmugqK3xVxba2jMAYnQCQO/U0Fm8JcIPnlmthWa24tsDJBWDOsxMFfmac2AcNnvXisAEDT57RLMYob/CZwbt4uSctrT5ss6n960f4iwd29buTbVROVSHkMN5Xl2iQSY+1BTOLcQONuZn1UaIqsoZQfQjUmBSu5gLSnMXcKJkZQrbdCJBPSDG9Msdw1bIUArcZplswyLAG34jJ326b1BhMMHUSQCDKhtjoO5jv9qBPnLExoOgPbt8qynq24JlyZ15CDrrMzl7dqygfXLIDSRoNwPt8tK4xOFDe3QdNfvReIYa++42oEmd+/SghtYFVj+szMNt9RrHpReGa4GBhAPwjb6mTFRMVB1I032qD+IuxyW9WY6QNYjqZ5Qe/wClBbcNjtgNTmXp06/ameO4gEsXWaABbc/RT95iq3w1oRizSyTLKZUDKNupIIaT6CguN8aS55ds/Bs5aYO2pg6gEbEiSV7UFTfiTtb5ijeYYLuilxETDxm+s1xZYSyrIgfWmmO4ESuUCAM7dAdhp2n0pHfwhtNlMjSZI/t0oL94Ewz5Lt4lRK5EV4GcqZM+2gB9664342DK9u2DcVV5zGUDNply6+2/1o3w7hAcJZgoeQEgTmDMc2oIgyrDXWqPxawbTmyNGWWaeXPJAG+4gD6mgI4NhnIFxbqqM8ZWEsAQZIWOaJgUdxDA2s0BbnuWAk9yAM4O+sEmaWcIxLDFBYYKTlUERIO4k6HXvVgxfLoVUQdpLH8o+lAkt4Rf94HJ02K+vVoPat0Ycas9fnWUGNcJ1JA9z+n2oa5jQFOWTHYEz89qGxDySX23y+3r+dcm+WGuixoP0oCXsZlLGEAA/mHczOoHWu8O2kICinczzvtqT0FRWU0XMS7AACdgBt9vrRtu3sdZ67UD3glqVyt8MRlG3+vvVI4kThcQ9oE5VfSGJBQ6gETHUSI6U7xvivyFyWhmeeY9AOo75vypbexFnGXmZz5BaAo0yiBA0C/MmZJNBJb4st3y5VjOYSjZSsydZ5ToOtccQwnmgZWRoAkAkPlB1DDo3f1qLEeGrlvnBzJrzr8UQZ03iDTPAcENu6bt4zbYcrRGeZ1126HXvQQ41Sytdt3cvlyoTK0BLZAEseVmyEHt7aVWuI4vzmzMxLdz1gQPsKu+Lxfm2GVnUJzMUW3zMROQZhEgfiaPnVUw/DlOBe6Yz59DEnKMukzyiSTMa7TQd8Lxy2QGe215p0Ib4YAjSCNZ+1SYzxaxPLaVR6gn8iB9q54RjfLQg5Dnk8xAAIGmhH3Hf0onFXA2Vx5ZJUlgQxg7QJchh6+lADb4qHk5yvpCj8lNZQ7WZOiKO8VlAdfwrrdYNqwJEA6Qf2Kls2jPtv2HoP71usoDckMqjr9Np61zjcUYITQjdtJ+X961WUFXuZ1ZiJGp6jrRaYoN8aENPxKfzBrKygKt425ZclCwInQR950/OsteZcElSVjXmj9dB6bVlZQG3GIUDIBmXTbrI6RJ060JZ4PccZQAqQTm3J1G4B9R9K3WUEV3FhFCLzAD206e8z3oOOWcomdtI9aysoIraHoD9aysrKD/2Q==">
            <a:hlinkClick r:id="rId3"/>
          </p:cNvPr>
          <p:cNvSpPr>
            <a:spLocks noChangeAspect="1" noChangeArrowheads="1"/>
          </p:cNvSpPr>
          <p:nvPr/>
        </p:nvSpPr>
        <p:spPr bwMode="auto">
          <a:xfrm>
            <a:off x="0" y="685800"/>
            <a:ext cx="962025" cy="12858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7412" name="AutoShape 4" descr="data:image/jpg;base64,/9j/4AAQSkZJRgABAQAAAQABAAD/2wCEAAkGBhQSERUUExQWFRQUFhsZFhYXGBgaGhsdGBkYIBsgHBkaHSgeGBojGhgXHzAgJCcpLC0tGB4xNTAqNScsLCkBCQoKBQUFDQUFDSkYEhgpKSkpKSkpKSkpKSkpKSkpKSkpKSkpKSkpKSkpKSkpKSkpKSkpKSkpKSkpKSkpKSkpKf/AABEIAIcAZQMBIgACEQEDEQH/xAAcAAACAgMBAQAAAAAAAAAAAAAEBQMGAAECBwj/xAA8EAACAQIEBAQEBAQDCQAAAAABAhEAAwQSITEFIkFRBhNhcTKBkaFSscHwFSNC0Qdy4RRDU2Jjc4Ki8f/EABQBAQAAAAAAAAAAAAAAAAAAAAD/xAAUEQEAAAAAAAAAAAAAAAAAAAAA/9oADAMBAAIRAxEAPwD0LCLRwSgsFcqbG4kpbdwMxRScveATE/Kgi4bxDO9222XNbcgQZBXofRgeVh0IHQimiJXiHgLxW4xbBzL33NxCTANxviQnot1YX0ZbR6V7dg8SLiK6aqwkaQfYjoQZBHQgigIVK2RUltdK2YoOFWuXSdjFEdK5AoI8o2qMrRE1Fc3oInWuGSt3DFcgmg0tusrrNW6BPg1iqx4q8QMcVbwlpiCUuM4UwWbynNtJGokidNdVp7i+IrZtPcb4UUk+sdPmYHzrxHiGOd7xvMx8xmzyDBBmRB6EaR2oOMXgiwtEBLbCx5rtqs/zGUZo2OixoNSfSvW/8OvGIxFsBzzkgXP+4Ro/tdAg/wDUU/8AEFeVcf8AE97EoFYwoVQ0ASzKPiZgATJkxsKA8P8AG2w90Ouo+F1mMymJE9DoCG6FVPSg+pUfSsDCq54Z8TLirIcNmYAZjtPYx0mDI6MGHSnNu9P79qA3pXM7/atI2lcM1Bw13UVprtR3rtBYjGQdqAl3rQegmx4ra4sdKBgprKWtxi2rFCeYAEiDsdunpWqCgePuL5UW11JzN7DYfXX5CvNHMmnniLiBuXWZuppF5kUEVw6U48I+Emxl38NpSPMf9F7sftufXrw/4eOJcFiVsg8zdTHRQevrsPtXo2Bs27ACpy2gIAE/M+uvWgaYvBLh7KnCqF8oRkXXMhIzA9WcGGB3kEf1GmGA4qXEiCrAFWH9Wgkj02igExMAnPkY7ajb97UosYy3hr3ku7LbuS9lj8KsSS6E7KJ5gduaO1BerGL6E/Opf9onY/nVaxvGLVnL5jgZhoN5A0nTsdKMs4ksFykEGCGB3B+xEUE2MunvSm/j3B0aaYY1z+z++9IMVc953kH1NBO2Mc7tTHC3TA1mkuFfedfWmdh4Gug7mgr3F+Ls1+4JICNlERsB/eayqxx92Di5o/nF3y9VGc5dtQCsHWt0CHi1txcZDplOx69j7EUbwXw9mh7qsLe8QZb+y+v071cbvAReuWvMykwTt03j2nWP9a6x1sKAoJMswM9ABp6RQC/7UkMqgBWEAagCOgAER6Vpb8GQYA7H6UI94bkbE6es7/vvULYiZXYNv6+9AzsXW05jvrBmaM4hhPPRkbVT8MiYPSRGo/QmgsNYUtbB02j1mnFrBgloM9x+H79flQUHjPh1hY8+2zZbRh7JLE2yWytlbY25AInX1PS7eHPGNnyEW4y2wigAkwukAL/m+WtLfFHA7yoz2DK3FIvJKgER8QzaSI11nb1rzvgmONu+jkDIrahoIYagjKd5BNB9AYu5pr9T++9JMZaLDSB6e1ax+P5VRZAyqACTsB1J19JNB3rwIIzn5aH9+tAThrWUwx+U/wBqp3jPj7i/5LHIigMm5zkggmQDI1IjuNaP4/fK4W4FcKxHxHMP/bNoffToRrXnNviToxJUZjIPIfqMp1NA/Vie5HTQ1qjOG8Md0D3dM3w5YEgdSBIB9KygvGDxDhrA/EGieu+gPoKCuWtAzGf5jZh/4kfMTtU3EoFi3cQ8glUmeuaT9ooXEpFi22pfMQR3HOo07QZoFbDQTJOaD/ln0rlLfOR0AHz0qNMM2gk/FOs7dtKY/wAGzfzM5UGIgaDT36mgY4HEL/JBUE6gnqpXtT7Ash8/ljL8X/Nv9NqqttcrIhEzpPtRfFePjBoYGd7sjIDBMDUt10kbdxQLv8ReP5LYw1octy3Lk9Bm+GQdzGvoQOtIfAFhHu21a0SQMwYDSQpMHvt9qD8S4g37ge3bFuVkqxmT+LsCew7UmsX7tgqyvz5xAX+kg8vzkbdveg9Y4laGY6kE7TP7+dLMEubNmGWHTbZjMHrtO9dWvES4hQSqm6iZmtkajQRruQZ6ChOMeYXVbIBUbhTrJJJBMepoJvE8eXfDAKuRoI0Gikj9P2a83F5gg1KjXLBI96s/jLiVy0VsuOUqr5jrmOxEnoCPvQT3sMWAIVlKtzHNCnMRIjQCYOsaUAYCCPMAZso0lyB13kmTOv2rK3i8cmbKqBsoguswxGnUDSB96yg9B4dxAvhbgSD5UlBExGpmNzJMflUeL4kvkWs76mCwgTsZ0HY6Uj4TdFoOhIghpI9co/Q1uxeCJzAnqCYnLrE/U0B38Q1BTYTB2nbofSmWC4r0CnU8wmdvTKI96rT4m2ToOu8wNdoFNMJjzlGU+k/lQOMIc5BNvUEliJHbsdTqdu1R+N8E9zDZ7FuTZcksWAhQhkgMdRMD6aV3gcSdKn8Ti5cwVxUQOSJImCMpBkAfEdNv/lB5xguNui84Dg6rBUwNogiN/wBKK8S3fNvILNhVtvbtmBvJVcxYqeXmnt0pLewSZVJbmMkqupX3GmugqK3xVxba2jMAYnQCQO/U0Fm8JcIPnlmthWa24tsDJBWDOsxMFfmac2AcNnvXisAEDT57RLMYob/CZwbt4uSctrT5ss6n960f4iwd29buTbVROVSHkMN5Xl2iQSY+1BTOLcQONuZn1UaIqsoZQfQjUmBSu5gLSnMXcKJkZQrbdCJBPSDG9Msdw1bIUArcZplswyLAG34jJ326b1BhMMHUSQCDKhtjoO5jv9qBPnLExoOgPbt8qynq24JlyZ15CDrrMzl7dqygfXLIDSRoNwPt8tK4xOFDe3QdNfvReIYa++42oEmd+/SghtYFVj+szMNt9RrHpReGa4GBhAPwjb6mTFRMVB1I032qD+IuxyW9WY6QNYjqZ5Qe/wClBbcNjtgNTmXp06/ameO4gEsXWaABbc/RT95iq3w1oRizSyTLKZUDKNupIIaT6CguN8aS55ds/Bs5aYO2pg6gEbEiSV7UFTfiTtb5ijeYYLuilxETDxm+s1xZYSyrIgfWmmO4ESuUCAM7dAdhp2n0pHfwhtNlMjSZI/t0oL94Ewz5Lt4lRK5EV4GcqZM+2gB9664342DK9u2DcVV5zGUDNply6+2/1o3w7hAcJZgoeQEgTmDMc2oIgyrDXWqPxawbTmyNGWWaeXPJAG+4gD6mgI4NhnIFxbqqM8ZWEsAQZIWOaJgUdxDA2s0BbnuWAk9yAM4O+sEmaWcIxLDFBYYKTlUERIO4k6HXvVgxfLoVUQdpLH8o+lAkt4Rf94HJ02K+vVoPat0Ycas9fnWUGNcJ1JA9z+n2oa5jQFOWTHYEz89qGxDySX23y+3r+dcm+WGuixoP0oCXsZlLGEAA/mHczOoHWu8O2kICinczzvtqT0FRWU0XMS7AACdgBt9vrRtu3sdZ67UD3glqVyt8MRlG3+vvVI4kThcQ9oE5VfSGJBQ6gETHUSI6U7xvivyFyWhmeeY9AOo75vypbexFnGXmZz5BaAo0yiBA0C/MmZJNBJb4st3y5VjOYSjZSsydZ5ToOtccQwnmgZWRoAkAkPlB1DDo3f1qLEeGrlvnBzJrzr8UQZ03iDTPAcENu6bt4zbYcrRGeZ1126HXvQQ41Sytdt3cvlyoTK0BLZAEseVmyEHt7aVWuI4vzmzMxLdz1gQPsKu+Lxfm2GVnUJzMUW3zMROQZhEgfiaPnVUw/DlOBe6Yz59DEnKMukzyiSTMa7TQd8Lxy2QGe215p0Ib4YAjSCNZ+1SYzxaxPLaVR6gn8iB9q54RjfLQg5Dnk8xAAIGmhH3Hf0onFXA2Vx5ZJUlgQxg7QJchh6+lADb4qHk5yvpCj8lNZQ7WZOiKO8VlAdfwrrdYNqwJEA6Qf2Kls2jPtv2HoP71usoDckMqjr9Np61zjcUYITQjdtJ+X961WUFXuZ1ZiJGp6jrRaYoN8aENPxKfzBrKygKt425ZclCwInQR950/OsteZcElSVjXmj9dB6bVlZQG3GIUDIBmXTbrI6RJ060JZ4PccZQAqQTm3J1G4B9R9K3WUEV3FhFCLzAD206e8z3oOOWcomdtI9aysoIraHoD9aysrKD/2Q==">
            <a:hlinkClick r:id="rId3"/>
          </p:cNvPr>
          <p:cNvSpPr>
            <a:spLocks noChangeAspect="1" noChangeArrowheads="1"/>
          </p:cNvSpPr>
          <p:nvPr/>
        </p:nvSpPr>
        <p:spPr bwMode="auto">
          <a:xfrm>
            <a:off x="685800" y="0"/>
            <a:ext cx="809625" cy="12858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7414" name="AutoShape 6" descr="data:image/jpg;base64,/9j/4AAQSkZJRgABAQAAAQABAAD/2wCEAAkGBhMSERUTExMVFRUVGBsaGRgYFhobHxggICAeHhweFhoYHSYfFxojGRoaHy8iJSctLDgsGSExNTMqNSYrLCkBCQoKDgwOGg8PGiokHyQpKS0sKiwsLC8pLCwsLCwsLCwsLSwsLCwsLCwpLCwsLCwpLCwsLCkpLCwsLCwpLCwsKf/AABEIAHQAfgMBIgACEQEDEQH/xAAbAAACAgMBAAAAAAAAAAAAAAAEBQMGAAIHAf/EADsQAAIBAwMCAwcCBAUEAwEAAAECEQADIQQSMQVBIlFhBhMycYGRobHwI0LB4RQVM1LRQ2KConKS8Qf/xAAYAQADAQEAAAAAAAAAAAAAAAABAgMEAP/EACQRAAICAgICAgIDAAAAAAAAAAABAhEhMQMSBBNBUSJhFCMy/9oADAMBAAIRAxEAPwCvr1IqxEnnzpgnVD5nPrSB9GZLT3NbafVHhhH0qNlaH9/qrRgn70Ld6wWwxOPWhTqBQWq1Krk/Qfvik9abD3ZaLF65bCsyuqv8JPf5QTTWzcJEk1TdR1Ij3St72d48LbCP/HaxJ58hTyz1HcPDI24IIII+h86hyf1yUlo0cf5xcHsZ6l9uSYHz/WqnpPbQXb+0StoE/wATdEx3I2sdveIk+fam3Ur7XLT2yPjVl+4iqL03QhGFslwCYOAYPnGJGfOrcfNCWic/HnHZ0TpftF720GgqcgjPI5ieR5UUOpHzNVfS6VbMAEkxnxYnjG1ipGP3FMtNubil5OfqrQ0PHt1LA5TqIOGP5r1bkHBP3quaxGDZojR69sCs8fMuVNGmXg1G4stFu+T3NS3CY70rs3s0zt3QRWyM1LRhnxuOwFgR3P3qS1qyO5+9b3Lc1ounNUJlP1NrmPM0FdVmWeYJ/pTKxaLEywGTz3oHqtwWwEQ8kkx8u3zrFxzk3TN3NxwS7RePogtDaCXXwqwJbEDcpAB7/EvFTWurC5uAACjaQAMk5nPPAI+tC6V5S8hmNgeJOSrrzPbxH80F03UskyWJOPCB+R3GTitiMDGPuGLJLEqpG1TjZJzBIyRkwc8R6l9J15kbjJPhPz4H6T9aB1fU4QCSSARsQCfP6DNJH6heQnbtQsSRugMOPhnAb0Jn9aEodouLDGbjLsdB6j7Z6fSovvbfvXJPgBggZ8RwYEwPr6VTv8ze7eeAcuzDaNxAPiAjzUGPkO1Vk3BvYGGnkkkGfme9F9NvleGXdJkmDt/7vXH3+9T4/HhBfsvLyZSdji/1wMxZyySAiFJHwkmTEgyWb08qN6Z1Z7bmLjMIGHM+fEQQe39KW7AR4RFtI8Z7kdkH9aE1bXTdtrbSXcEbADLZkcZNWcY1kl3l9l8a+r298jcf5Sc/bmotPIzVM0vUSGIm3bPBVtw/UY+9OtF1dhy9sj5k/v61kXiqDuOjX/Lco9ZFusa+YBEUyS+Kq+m1YeINNLd3YrMxhQMk1ppIyNtje5r0toXcwqxJgmJIEmO2aP0lxWUMuQwBByMHjnNUy07aogglbCsCMf6xB7g/9PEev0q12NX50wpX9foUDGGUT6j/AIpD1/SbQj7gfFBhgeQY4Hoa16pptUG/iXlnnA44MGFE+VAWTqXYpvMCN0ExnzgVLpUu1lO1qqHXTLtxES5Z+JJkTAO0locEjchUkfY0L1q+l1ptaUr3O0HxMecTCgekc0P1TR3raE7tv8pUNyMnPbtVi9hdbaObi7lxIpuKKl+SZ3LNxSi0UnUtd4K21A7MCx9e30zWDppaxve44UuV2qAAMTImYHbyqz//ANB0qFg9pSqliI9IkT9qW6jRX0sk3NREtATlY5OQPCecAdqpK0Rjkk1HsGjdPF/TKfeqofJJLgTuH2yIGYHnVK0Cd8EnOeB6nzjtXXvZe+osBTd3Mok/FHP8sgY9K5t1/p4s6x7eNtw71jG0MSQsHGDj5VLicrcWW5EqUkO9FqLbWwhuKgt23Jbb/qTlQ0efiABPYcUD7Jar3vVLFwxtUtPMLKkKWPAlmA8uKCv6QWzv2+8tkGVDEEYxLqJKgngRIGYpel8q9t8AC4CoHAIIJP5H7FVlHsmiSlTTOt+0nR7Vxt1y2rzjKifvyKpnUfY61zaLIew+IfnP5q0v1r31tH4DCSB2PcfQgipNHqUPPNR4odFRXkl3dnPm6fqrMiJGPEMxnPMH7imV/VXb+y1ZUMFBYrnMHhi5gkjgA8GBVj6yy3wFQSs9iPEaJ6R7NC0haPE0E+Q4wPsM+lVd1YirRB02WQNYBhMPYYyUxwhbIOMDg+lH2hvyDIiRUN/p7rN+14LqDv8ADcA5V/tz/Yh3oNMdssACwkjyJyR9CY+lABQ+odYFx2JWYOP39KhPUVRW2j4snmR/zQQXxH5mjH0K+7bI3DmTETwFzlgM/KaV0MmAdX601wCScZ2Gc4xMD1Myf1p/7OPrWTdbuLp0gbWS2ik54UYx6lh9c1B7O6OylwlwpKAnc5kHEDwsPPxTHceVaan2rVr5gkAPEwfhBzEgweexpezWEUioy/KQD7U9Y1JvG3de44U/9Twl/msnHrNBv1ssPGikCYAY4Yxk8gwJj5zXl7U3LyhS24BiyjBIHLbcHAHK8fapNT0xLtlQj2QbclmKlSy4Ett3EgY7DnzNPcvkSo/B5b0+rVS6O4iARbbiYKlgpiDPxZ9SK2v9VXdF3TqbgADFwC2AAJ3CSYAqDRFN3ujcRshQy7oIjnxAYHGfKs0Qndebac7AWbIgA4GTEGZMfikpy2Paj/kMXrDAYsKO3wgZ+1eNrbg8XuLfJOQvzydvNC3daqvCJvnPhM5yOc9o4nihn6mLsAuqqOVJcbvmY4oeqIPaxnb1t+CpKqQZPDRIBAMHB+I/X6AvQ6t58Vwcf7P71Bb0itFxAOIO3Iie31ry7ojPEVbRHZZendQRRAAYgiBxP5q22evKwj3I/wDv/wAA1zbpum8U1Z9Hbk0sp0hoxtllZ1YZUY7AmPqTzUaXc0FbsNFbIxFQ91mj0/TOfpoGN0gbeGJJE+S8ehYH6Vp1Tq62nYINwyGggTkgZJyAsLieJ86muEXNwdTtycc9+PnSrWJaEuxMtMM0sxPOewEjmJqi3knJfKINb1y7cY3BgqFWRyABABJ5wI+lEezCQWuEeeSAQVIhpU/ECTBjOe3NB9Hs27j3FN33bFDs7hmGQHPAByPmRXmm1g9yFzKtKwcr5gHspEk+sVRrGCOyw6vQq1tX0q7WWT7sHLzuBKMTLYkbeYGJqt3dGxa49tXKKxHqO8MOcZ7dvnRH+bkIEBAUFfEcsIO7w9o3Hj+9E6Hq7uLyKq3CS1wSY3iQLgnBIKicZ8E8jHK0gsT6YByRG7EzGR9sEwO9Wjp+ob/DtsUbshYRQFPOfDjAJx2PeKTHpYtncEe4HgIhMETjxkDxQ0rIgYnHAddFW1bQqT/EPxTMA+Q8gPXNCVBiNtB033a5Yu5+NzMsfSeFHYVVvbDo3u2F5fhuHxDybn/2En5g+dXPTuPi3bu0Yj/14Pzqfq9q1qNO9qACwwfJuVP0aPpNTfK01WiigmmUv2Z1BdGUHIEMOMYyP9wn6/Orn0/Qh0G4eJcH+n3Fc46Zprtp2It72SQyBjKkcyoyw+UjvXQ/ZjW73DAN4rfjUgyGXyB4wT9u+IsyKGNro6D98UdpNABUr6gK21hB9f3mtdPqAzeE4qDj2wyydaDFWo300mtlugzHb9ipUal9f0FTo5Nca4WhSRkjiknV9QFm0ZJBDTGP3FOLrEuAGJk5z65pH1FQb7CPhxnvxFaFsm9AC3E7ggnuDn6g4P4qTpyIX23CVU53Dn7we00Vo+nq1u5uMFEJB9QRj7SKn6PZ3SsTv8K9hIj7RM0zeCa2CbgrkdoET6j1ERPf80T0PQtcuwpZSo3CBJkEcwRH3/Wm3TNfbtXvc+6FxGiZ2m5bI5a04jtPhOD3Hep+o9UWxuVDJJkQInsMdv6Qe+aVNvAZYDul9EuFFF3ajCIafEIJgQsgY9aL1fsaryVaX5mfye9VrSe1VwEbiW8wIH5q59P6wtxRcU7pjnEEnj6UGqOUmJj0rYqqpf3m4gvuwB2xEx2OaJ1Fi9aC595IlgBkfTk1YG6NZYs1y46hjgM4AB9MZB9ZpB0t7K3XO132MRtZ4gecKPFikdPZZK9FV6npz/iVuQ6+8AYR54Bg9/PHnVs0TyLTh378sZ49R69gKh13SS4S/ZQqqlgULT5ElJB8s1BpIve7VVBVTJ5HlJ8u/HrTvROsj7TXP4qM53KDkEds+XrR9++r3DtARYAA/U0r1HSdtwLZu8JubccZJ4J4wB96m0fT729SNjieVYjH6GkyPgc6S+dpMDmAe/1FGLbAADwZyCOfWa0bSQoaAc9jmvHyB4YHlinFObDREs3kD+/36UJd0DLfW4oU7/CyticZMwY+1W9Om7RBGZM1XfaCy1tGvRBPhXHnMR+TQVtjOkhV1zq6XQq2ra24BV9sANDSNoAED9cVB01otlwP9ElgSME4wR3BAgj1FA9L6Jcvk7BxzJirbo/Yy2HUliVHxLOCe/8A4z+lPSSoj3zYpXqaPFwJ/EAIgL8gIjzED5Ank0ouWLjHeytLHJ2n7L9Kudzp7pdZlt+F8QF4HY/vzojp166gNs2BviNxBx64Ez9aHatDrjTy2UBpU7dpU/8AcIJ+9Xfouvs/4VCo27W8Y9QJ/OPvRGp6LduAbiOeIgfT+9GX+gW2SQr2ryxtKiUJH+4AT++TQcr2d0S0yS24uoUY4eGtt+n1EkfKkeu6TeRjd2kARuI/Bpn025uJtsNjjlScCO6z/KfMUbqbpYOVBysRzLd/lQ/QYuhBb6teCbBHoSOJ5+lFdA0+5EIDZIBb8Z7/AHqe/wBCIRdvxDtwKsfStIirHhBYeIx4p857mfr60ywc8s2ualHVrQYI8ZYLuz3Hz/St/wDKyFAD7SRAaOxz4YODxzSlfZi5bI92+63PD8j/AOJ71ZtITtAJkgUg7r4A9D05gPjJHcERP96luaVv/wANGKwqTfTIRuxVftCSaq3tGZvWlPAVmj1JA/Qfk1lZREeiPpGmVNRcVRA2Kfrmj9Kv8ZU/lIckY7QftJr2sofIiHVsS1SvYE8VlZRKkfuhitXtisrK44rntnpwtu3dWQ6uFBB5DBiQfMSP186N6LeL8+cHHMcE+teVlKzhs9gTU62RxWVlE4iY9pP3OKjJjvWVlE42t3yDRquaysogP//Z">
            <a:hlinkClick r:id="rId4"/>
          </p:cNvPr>
          <p:cNvSpPr>
            <a:spLocks noChangeAspect="1" noChangeArrowheads="1"/>
          </p:cNvSpPr>
          <p:nvPr/>
        </p:nvSpPr>
        <p:spPr bwMode="auto">
          <a:xfrm>
            <a:off x="155575" y="-525463"/>
            <a:ext cx="1200150" cy="11049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7416" name="AutoShape 8" descr="data:image/jpg;base64,/9j/4AAQSkZJRgABAQAAAQABAAD/2wCEAAkGBhMSERUTExMVFRUVGBsaGRgYFhobHxggICAeHhweFhoYHSYfFxojGRoaHy8iJSctLDgsGSExNTMqNSYrLCkBCQoKDgwOGg8PGiokHyQpKS0sKiwsLC8pLCwsLCwsLCwsLSwsLCwsLCwpLCwsLCwpLCwsLCkpLCwsLCwpLCwsKf/AABEIAHQAfgMBIgACEQEDEQH/xAAbAAACAgMBAAAAAAAAAAAAAAAEBQMGAAIHAf/EADsQAAIBAwMCAwcCBAUEAwEAAAECEQADIQQSMQVBIlFhBhMycYGRobHwI0LB4RQVM1LRQ2KConKS8Qf/xAAYAQADAQEAAAAAAAAAAAAAAAABAgMEAP/EACQRAAICAgICAgIDAAAAAAAAAAABAhEhMQMSBBNBUSJhFCMy/9oADAMBAAIRAxEAPwCvr1IqxEnnzpgnVD5nPrSB9GZLT3NbafVHhhH0qNlaH9/qrRgn70Ld6wWwxOPWhTqBQWq1Krk/Qfvik9abD3ZaLF65bCsyuqv8JPf5QTTWzcJEk1TdR1Ij3St72d48LbCP/HaxJ58hTyz1HcPDI24IIII+h86hyf1yUlo0cf5xcHsZ6l9uSYHz/WqnpPbQXb+0StoE/wATdEx3I2sdveIk+fam3Ur7XLT2yPjVl+4iqL03QhGFslwCYOAYPnGJGfOrcfNCWic/HnHZ0TpftF720GgqcgjPI5ieR5UUOpHzNVfS6VbMAEkxnxYnjG1ipGP3FMtNubil5OfqrQ0PHt1LA5TqIOGP5r1bkHBP3quaxGDZojR69sCs8fMuVNGmXg1G4stFu+T3NS3CY70rs3s0zt3QRWyM1LRhnxuOwFgR3P3qS1qyO5+9b3Lc1ounNUJlP1NrmPM0FdVmWeYJ/pTKxaLEywGTz3oHqtwWwEQ8kkx8u3zrFxzk3TN3NxwS7RePogtDaCXXwqwJbEDcpAB7/EvFTWurC5uAACjaQAMk5nPPAI+tC6V5S8hmNgeJOSrrzPbxH80F03UskyWJOPCB+R3GTitiMDGPuGLJLEqpG1TjZJzBIyRkwc8R6l9J15kbjJPhPz4H6T9aB1fU4QCSSARsQCfP6DNJH6heQnbtQsSRugMOPhnAb0Jn9aEodouLDGbjLsdB6j7Z6fSovvbfvXJPgBggZ8RwYEwPr6VTv8ze7eeAcuzDaNxAPiAjzUGPkO1Vk3BvYGGnkkkGfme9F9NvleGXdJkmDt/7vXH3+9T4/HhBfsvLyZSdji/1wMxZyySAiFJHwkmTEgyWb08qN6Z1Z7bmLjMIGHM+fEQQe39KW7AR4RFtI8Z7kdkH9aE1bXTdtrbSXcEbADLZkcZNWcY1kl3l9l8a+r298jcf5Sc/bmotPIzVM0vUSGIm3bPBVtw/UY+9OtF1dhy9sj5k/v61kXiqDuOjX/Lco9ZFusa+YBEUyS+Kq+m1YeINNLd3YrMxhQMk1ppIyNtje5r0toXcwqxJgmJIEmO2aP0lxWUMuQwBByMHjnNUy07aogglbCsCMf6xB7g/9PEev0q12NX50wpX9foUDGGUT6j/AIpD1/SbQj7gfFBhgeQY4Hoa16pptUG/iXlnnA44MGFE+VAWTqXYpvMCN0ExnzgVLpUu1lO1qqHXTLtxES5Z+JJkTAO0locEjchUkfY0L1q+l1ptaUr3O0HxMecTCgekc0P1TR3raE7tv8pUNyMnPbtVi9hdbaObi7lxIpuKKl+SZ3LNxSi0UnUtd4K21A7MCx9e30zWDppaxve44UuV2qAAMTImYHbyqz//ANB0qFg9pSqliI9IkT9qW6jRX0sk3NREtATlY5OQPCecAdqpK0Rjkk1HsGjdPF/TKfeqofJJLgTuH2yIGYHnVK0Cd8EnOeB6nzjtXXvZe+osBTd3Mok/FHP8sgY9K5t1/p4s6x7eNtw71jG0MSQsHGDj5VLicrcWW5EqUkO9FqLbWwhuKgt23Jbb/qTlQ0efiABPYcUD7Jar3vVLFwxtUtPMLKkKWPAlmA8uKCv6QWzv2+8tkGVDEEYxLqJKgngRIGYpel8q9t8AC4CoHAIIJP5H7FVlHsmiSlTTOt+0nR7Vxt1y2rzjKifvyKpnUfY61zaLIew+IfnP5q0v1r31tH4DCSB2PcfQgipNHqUPPNR4odFRXkl3dnPm6fqrMiJGPEMxnPMH7imV/VXb+y1ZUMFBYrnMHhi5gkjgA8GBVj6yy3wFQSs9iPEaJ6R7NC0haPE0E+Q4wPsM+lVd1YirRB02WQNYBhMPYYyUxwhbIOMDg+lH2hvyDIiRUN/p7rN+14LqDv8ADcA5V/tz/Yh3oNMdssACwkjyJyR9CY+lABQ+odYFx2JWYOP39KhPUVRW2j4snmR/zQQXxH5mjH0K+7bI3DmTETwFzlgM/KaV0MmAdX601wCScZ2Gc4xMD1Myf1p/7OPrWTdbuLp0gbWS2ik54UYx6lh9c1B7O6OylwlwpKAnc5kHEDwsPPxTHceVaan2rVr5gkAPEwfhBzEgweexpezWEUioy/KQD7U9Y1JvG3de44U/9Twl/msnHrNBv1ssPGikCYAY4Yxk8gwJj5zXl7U3LyhS24BiyjBIHLbcHAHK8fapNT0xLtlQj2QbclmKlSy4Ett3EgY7DnzNPcvkSo/B5b0+rVS6O4iARbbiYKlgpiDPxZ9SK2v9VXdF3TqbgADFwC2AAJ3CSYAqDRFN3ujcRshQy7oIjnxAYHGfKs0Qndebac7AWbIgA4GTEGZMfikpy2Paj/kMXrDAYsKO3wgZ+1eNrbg8XuLfJOQvzydvNC3daqvCJvnPhM5yOc9o4nihn6mLsAuqqOVJcbvmY4oeqIPaxnb1t+CpKqQZPDRIBAMHB+I/X6AvQ6t58Vwcf7P71Bb0itFxAOIO3Iie31ry7ojPEVbRHZZendQRRAAYgiBxP5q22evKwj3I/wDv/wAA1zbpum8U1Z9Hbk0sp0hoxtllZ1YZUY7AmPqTzUaXc0FbsNFbIxFQ91mj0/TOfpoGN0gbeGJJE+S8ehYH6Vp1Tq62nYINwyGggTkgZJyAsLieJ86muEXNwdTtycc9+PnSrWJaEuxMtMM0sxPOewEjmJqi3knJfKINb1y7cY3BgqFWRyABABJ5wI+lEezCQWuEeeSAQVIhpU/ECTBjOe3NB9Hs27j3FN33bFDs7hmGQHPAByPmRXmm1g9yFzKtKwcr5gHspEk+sVRrGCOyw6vQq1tX0q7WWT7sHLzuBKMTLYkbeYGJqt3dGxa49tXKKxHqO8MOcZ7dvnRH+bkIEBAUFfEcsIO7w9o3Hj+9E6Hq7uLyKq3CS1wSY3iQLgnBIKicZ8E8jHK0gsT6YByRG7EzGR9sEwO9Wjp+ob/DtsUbshYRQFPOfDjAJx2PeKTHpYtncEe4HgIhMETjxkDxQ0rIgYnHAddFW1bQqT/EPxTMA+Q8gPXNCVBiNtB033a5Yu5+NzMsfSeFHYVVvbDo3u2F5fhuHxDybn/2En5g+dXPTuPi3bu0Yj/14Pzqfq9q1qNO9qACwwfJuVP0aPpNTfK01WiigmmUv2Z1BdGUHIEMOMYyP9wn6/Orn0/Qh0G4eJcH+n3Fc46Zprtp2It72SQyBjKkcyoyw+UjvXQ/ZjW73DAN4rfjUgyGXyB4wT9u+IsyKGNro6D98UdpNABUr6gK21hB9f3mtdPqAzeE4qDj2wyydaDFWo300mtlugzHb9ipUal9f0FTo5Nca4WhSRkjiknV9QFm0ZJBDTGP3FOLrEuAGJk5z65pH1FQb7CPhxnvxFaFsm9AC3E7ggnuDn6g4P4qTpyIX23CVU53Dn7we00Vo+nq1u5uMFEJB9QRj7SKn6PZ3SsTv8K9hIj7RM0zeCa2CbgrkdoET6j1ERPf80T0PQtcuwpZSo3CBJkEcwRH3/Wm3TNfbtXvc+6FxGiZ2m5bI5a04jtPhOD3Hep+o9UWxuVDJJkQInsMdv6Qe+aVNvAZYDul9EuFFF3ajCIafEIJgQsgY9aL1fsaryVaX5mfye9VrSe1VwEbiW8wIH5q59P6wtxRcU7pjnEEnj6UGqOUmJj0rYqqpf3m4gvuwB2xEx2OaJ1Fi9aC595IlgBkfTk1YG6NZYs1y46hjgM4AB9MZB9ZpB0t7K3XO132MRtZ4gecKPFikdPZZK9FV6npz/iVuQ6+8AYR54Bg9/PHnVs0TyLTh378sZ49R69gKh13SS4S/ZQqqlgULT5ElJB8s1BpIve7VVBVTJ5HlJ8u/HrTvROsj7TXP4qM53KDkEds+XrR9++r3DtARYAA/U0r1HSdtwLZu8JubccZJ4J4wB96m0fT729SNjieVYjH6GkyPgc6S+dpMDmAe/1FGLbAADwZyCOfWa0bSQoaAc9jmvHyB4YHlinFObDREs3kD+/36UJd0DLfW4oU7/CyticZMwY+1W9Om7RBGZM1XfaCy1tGvRBPhXHnMR+TQVtjOkhV1zq6XQq2ra24BV9sANDSNoAED9cVB01otlwP9ElgSME4wR3BAgj1FA9L6Jcvk7BxzJirbo/Yy2HUliVHxLOCe/8A4z+lPSSoj3zYpXqaPFwJ/EAIgL8gIjzED5Ank0ouWLjHeytLHJ2n7L9Kudzp7pdZlt+F8QF4HY/vzojp166gNs2BviNxBx64Ez9aHatDrjTy2UBpU7dpU/8AcIJ+9Xfouvs/4VCo27W8Y9QJ/OPvRGp6LduAbiOeIgfT+9GX+gW2SQr2ryxtKiUJH+4AT++TQcr2d0S0yS24uoUY4eGtt+n1EkfKkeu6TeRjd2kARuI/Bpn025uJtsNjjlScCO6z/KfMUbqbpYOVBysRzLd/lQ/QYuhBb6teCbBHoSOJ5+lFdA0+5EIDZIBb8Z7/AHqe/wBCIRdvxDtwKsfStIirHhBYeIx4p857mfr60ywc8s2ualHVrQYI8ZYLuz3Hz/St/wDKyFAD7SRAaOxz4YODxzSlfZi5bI92+63PD8j/AOJ71ZtITtAJkgUg7r4A9D05gPjJHcERP96luaVv/wANGKwqTfTIRuxVftCSaq3tGZvWlPAVmj1JA/Qfk1lZREeiPpGmVNRcVRA2Kfrmj9Kv8ZU/lIckY7QftJr2sofIiHVsS1SvYE8VlZRKkfuhitXtisrK44rntnpwtu3dWQ6uFBB5DBiQfMSP186N6LeL8+cHHMcE+teVlKzhs9gTU62RxWVlE4iY9pP3OKjJjvWVlE42t3yDRquaysogP//Z">
            <a:hlinkClick r:id="rId4"/>
          </p:cNvPr>
          <p:cNvSpPr>
            <a:spLocks noChangeAspect="1" noChangeArrowheads="1"/>
          </p:cNvSpPr>
          <p:nvPr/>
        </p:nvSpPr>
        <p:spPr bwMode="auto">
          <a:xfrm>
            <a:off x="155575" y="-525463"/>
            <a:ext cx="1200150" cy="11049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7418" name="AutoShape 10" descr="data:image/jpg;base64,/9j/4AAQSkZJRgABAQAAAQABAAD/2wCEAAkGBhMSERUTExMVFRUVGBsaGRgYFhobHxggICAeHhweFhoYHSYfFxojGRoaHy8iJSctLDgsGSExNTMqNSYrLCkBCQoKDgwOGg8PGiokHyQpKS0sKiwsLC8pLCwsLCwsLCwsLSwsLCwsLCwpLCwsLCwpLCwsLCkpLCwsLCwpLCwsKf/AABEIAHQAfgMBIgACEQEDEQH/xAAbAAACAgMBAAAAAAAAAAAAAAAEBQMGAAIHAf/EADsQAAIBAwMCAwcCBAUEAwEAAAECEQADIQQSMQVBIlFhBhMycYGRobHwI0LB4RQVM1LRQ2KConKS8Qf/xAAYAQADAQEAAAAAAAAAAAAAAAABAgMEAP/EACQRAAICAgICAgIDAAAAAAAAAAABAhEhMQMSBBNBUSJhFCMy/9oADAMBAAIRAxEAPwCvr1IqxEnnzpgnVD5nPrSB9GZLT3NbafVHhhH0qNlaH9/qrRgn70Ld6wWwxOPWhTqBQWq1Krk/Qfvik9abD3ZaLF65bCsyuqv8JPf5QTTWzcJEk1TdR1Ij3St72d48LbCP/HaxJ58hTyz1HcPDI24IIII+h86hyf1yUlo0cf5xcHsZ6l9uSYHz/WqnpPbQXb+0StoE/wATdEx3I2sdveIk+fam3Ur7XLT2yPjVl+4iqL03QhGFslwCYOAYPnGJGfOrcfNCWic/HnHZ0TpftF720GgqcgjPI5ieR5UUOpHzNVfS6VbMAEkxnxYnjG1ipGP3FMtNubil5OfqrQ0PHt1LA5TqIOGP5r1bkHBP3quaxGDZojR69sCs8fMuVNGmXg1G4stFu+T3NS3CY70rs3s0zt3QRWyM1LRhnxuOwFgR3P3qS1qyO5+9b3Lc1ounNUJlP1NrmPM0FdVmWeYJ/pTKxaLEywGTz3oHqtwWwEQ8kkx8u3zrFxzk3TN3NxwS7RePogtDaCXXwqwJbEDcpAB7/EvFTWurC5uAACjaQAMk5nPPAI+tC6V5S8hmNgeJOSrrzPbxH80F03UskyWJOPCB+R3GTitiMDGPuGLJLEqpG1TjZJzBIyRkwc8R6l9J15kbjJPhPz4H6T9aB1fU4QCSSARsQCfP6DNJH6heQnbtQsSRugMOPhnAb0Jn9aEodouLDGbjLsdB6j7Z6fSovvbfvXJPgBggZ8RwYEwPr6VTv8ze7eeAcuzDaNxAPiAjzUGPkO1Vk3BvYGGnkkkGfme9F9NvleGXdJkmDt/7vXH3+9T4/HhBfsvLyZSdji/1wMxZyySAiFJHwkmTEgyWb08qN6Z1Z7bmLjMIGHM+fEQQe39KW7AR4RFtI8Z7kdkH9aE1bXTdtrbSXcEbADLZkcZNWcY1kl3l9l8a+r298jcf5Sc/bmotPIzVM0vUSGIm3bPBVtw/UY+9OtF1dhy9sj5k/v61kXiqDuOjX/Lco9ZFusa+YBEUyS+Kq+m1YeINNLd3YrMxhQMk1ppIyNtje5r0toXcwqxJgmJIEmO2aP0lxWUMuQwBByMHjnNUy07aogglbCsCMf6xB7g/9PEev0q12NX50wpX9foUDGGUT6j/AIpD1/SbQj7gfFBhgeQY4Hoa16pptUG/iXlnnA44MGFE+VAWTqXYpvMCN0ExnzgVLpUu1lO1qqHXTLtxES5Z+JJkTAO0locEjchUkfY0L1q+l1ptaUr3O0HxMecTCgekc0P1TR3raE7tv8pUNyMnPbtVi9hdbaObi7lxIpuKKl+SZ3LNxSi0UnUtd4K21A7MCx9e30zWDppaxve44UuV2qAAMTImYHbyqz//ANB0qFg9pSqliI9IkT9qW6jRX0sk3NREtATlY5OQPCecAdqpK0Rjkk1HsGjdPF/TKfeqofJJLgTuH2yIGYHnVK0Cd8EnOeB6nzjtXXvZe+osBTd3Mok/FHP8sgY9K5t1/p4s6x7eNtw71jG0MSQsHGDj5VLicrcWW5EqUkO9FqLbWwhuKgt23Jbb/qTlQ0efiABPYcUD7Jar3vVLFwxtUtPMLKkKWPAlmA8uKCv6QWzv2+8tkGVDEEYxLqJKgngRIGYpel8q9t8AC4CoHAIIJP5H7FVlHsmiSlTTOt+0nR7Vxt1y2rzjKifvyKpnUfY61zaLIew+IfnP5q0v1r31tH4DCSB2PcfQgipNHqUPPNR4odFRXkl3dnPm6fqrMiJGPEMxnPMH7imV/VXb+y1ZUMFBYrnMHhi5gkjgA8GBVj6yy3wFQSs9iPEaJ6R7NC0haPE0E+Q4wPsM+lVd1YirRB02WQNYBhMPYYyUxwhbIOMDg+lH2hvyDIiRUN/p7rN+14LqDv8ADcA5V/tz/Yh3oNMdssACwkjyJyR9CY+lABQ+odYFx2JWYOP39KhPUVRW2j4snmR/zQQXxH5mjH0K+7bI3DmTETwFzlgM/KaV0MmAdX601wCScZ2Gc4xMD1Myf1p/7OPrWTdbuLp0gbWS2ik54UYx6lh9c1B7O6OylwlwpKAnc5kHEDwsPPxTHceVaan2rVr5gkAPEwfhBzEgweexpezWEUioy/KQD7U9Y1JvG3de44U/9Twl/msnHrNBv1ssPGikCYAY4Yxk8gwJj5zXl7U3LyhS24BiyjBIHLbcHAHK8fapNT0xLtlQj2QbclmKlSy4Ett3EgY7DnzNPcvkSo/B5b0+rVS6O4iARbbiYKlgpiDPxZ9SK2v9VXdF3TqbgADFwC2AAJ3CSYAqDRFN3ujcRshQy7oIjnxAYHGfKs0Qndebac7AWbIgA4GTEGZMfikpy2Paj/kMXrDAYsKO3wgZ+1eNrbg8XuLfJOQvzydvNC3daqvCJvnPhM5yOc9o4nihn6mLsAuqqOVJcbvmY4oeqIPaxnb1t+CpKqQZPDRIBAMHB+I/X6AvQ6t58Vwcf7P71Bb0itFxAOIO3Iie31ry7ojPEVbRHZZendQRRAAYgiBxP5q22evKwj3I/wDv/wAA1zbpum8U1Z9Hbk0sp0hoxtllZ1YZUY7AmPqTzUaXc0FbsNFbIxFQ91mj0/TOfpoGN0gbeGJJE+S8ehYH6Vp1Tq62nYINwyGggTkgZJyAsLieJ86muEXNwdTtycc9+PnSrWJaEuxMtMM0sxPOewEjmJqi3knJfKINb1y7cY3BgqFWRyABABJ5wI+lEezCQWuEeeSAQVIhpU/ECTBjOe3NB9Hs27j3FN33bFDs7hmGQHPAByPmRXmm1g9yFzKtKwcr5gHspEk+sVRrGCOyw6vQq1tX0q7WWT7sHLzuBKMTLYkbeYGJqt3dGxa49tXKKxHqO8MOcZ7dvnRH+bkIEBAUFfEcsIO7w9o3Hj+9E6Hq7uLyKq3CS1wSY3iQLgnBIKicZ8E8jHK0gsT6YByRG7EzGR9sEwO9Wjp+ob/DtsUbshYRQFPOfDjAJx2PeKTHpYtncEe4HgIhMETjxkDxQ0rIgYnHAddFW1bQqT/EPxTMA+Q8gPXNCVBiNtB033a5Yu5+NzMsfSeFHYVVvbDo3u2F5fhuHxDybn/2En5g+dXPTuPi3bu0Yj/14Pzqfq9q1qNO9qACwwfJuVP0aPpNTfK01WiigmmUv2Z1BdGUHIEMOMYyP9wn6/Orn0/Qh0G4eJcH+n3Fc46Zprtp2It72SQyBjKkcyoyw+UjvXQ/ZjW73DAN4rfjUgyGXyB4wT9u+IsyKGNro6D98UdpNABUr6gK21hB9f3mtdPqAzeE4qDj2wyydaDFWo300mtlugzHb9ipUal9f0FTo5Nca4WhSRkjiknV9QFm0ZJBDTGP3FOLrEuAGJk5z65pH1FQb7CPhxnvxFaFsm9AC3E7ggnuDn6g4P4qTpyIX23CVU53Dn7we00Vo+nq1u5uMFEJB9QRj7SKn6PZ3SsTv8K9hIj7RM0zeCa2CbgrkdoET6j1ERPf80T0PQtcuwpZSo3CBJkEcwRH3/Wm3TNfbtXvc+6FxGiZ2m5bI5a04jtPhOD3Hep+o9UWxuVDJJkQInsMdv6Qe+aVNvAZYDul9EuFFF3ajCIafEIJgQsgY9aL1fsaryVaX5mfye9VrSe1VwEbiW8wIH5q59P6wtxRcU7pjnEEnj6UGqOUmJj0rYqqpf3m4gvuwB2xEx2OaJ1Fi9aC595IlgBkfTk1YG6NZYs1y46hjgM4AB9MZB9ZpB0t7K3XO132MRtZ4gecKPFikdPZZK9FV6npz/iVuQ6+8AYR54Bg9/PHnVs0TyLTh378sZ49R69gKh13SS4S/ZQqqlgULT5ElJB8s1BpIve7VVBVTJ5HlJ8u/HrTvROsj7TXP4qM53KDkEds+XrR9++r3DtARYAA/U0r1HSdtwLZu8JubccZJ4J4wB96m0fT729SNjieVYjH6GkyPgc6S+dpMDmAe/1FGLbAADwZyCOfWa0bSQoaAc9jmvHyB4YHlinFObDREs3kD+/36UJd0DLfW4oU7/CyticZMwY+1W9Om7RBGZM1XfaCy1tGvRBPhXHnMR+TQVtjOkhV1zq6XQq2ra24BV9sANDSNoAED9cVB01otlwP9ElgSME4wR3BAgj1FA9L6Jcvk7BxzJirbo/Yy2HUliVHxLOCe/8A4z+lPSSoj3zYpXqaPFwJ/EAIgL8gIjzED5Ank0ouWLjHeytLHJ2n7L9Kudzp7pdZlt+F8QF4HY/vzojp166gNs2BviNxBx64Ez9aHatDrjTy2UBpU7dpU/8AcIJ+9Xfouvs/4VCo27W8Y9QJ/OPvRGp6LduAbiOeIgfT+9GX+gW2SQr2ryxtKiUJH+4AT++TQcr2d0S0yS24uoUY4eGtt+n1EkfKkeu6TeRjd2kARuI/Bpn025uJtsNjjlScCO6z/KfMUbqbpYOVBysRzLd/lQ/QYuhBb6teCbBHoSOJ5+lFdA0+5EIDZIBb8Z7/AHqe/wBCIRdvxDtwKsfStIirHhBYeIx4p857mfr60ywc8s2ualHVrQYI8ZYLuz3Hz/St/wDKyFAD7SRAaOxz4YODxzSlfZi5bI92+63PD8j/AOJ71ZtITtAJkgUg7r4A9D05gPjJHcERP96luaVv/wANGKwqTfTIRuxVftCSaq3tGZvWlPAVmj1JA/Qfk1lZREeiPpGmVNRcVRA2Kfrmj9Kv8ZU/lIckY7QftJr2sofIiHVsS1SvYE8VlZRKkfuhitXtisrK44rntnpwtu3dWQ6uFBB5DBiQfMSP186N6LeL8+cHHMcE+teVlKzhs9gTU62RxWVlE4iY9pP3OKjJjvWVlE42t3yDRquaysogP//Z">
            <a:hlinkClick r:id="rId4"/>
          </p:cNvPr>
          <p:cNvSpPr>
            <a:spLocks noChangeAspect="1" noChangeArrowheads="1"/>
          </p:cNvSpPr>
          <p:nvPr/>
        </p:nvSpPr>
        <p:spPr bwMode="auto">
          <a:xfrm>
            <a:off x="155575" y="-525463"/>
            <a:ext cx="1200150" cy="11049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2" name="Left Brace 11"/>
          <p:cNvSpPr/>
          <p:nvPr/>
        </p:nvSpPr>
        <p:spPr>
          <a:xfrm>
            <a:off x="762000" y="5257800"/>
            <a:ext cx="231648" cy="1447800"/>
          </a:xfrm>
          <a:prstGeom prst="leftBrace">
            <a:avLst>
              <a:gd name="adj1" fmla="val 8333"/>
              <a:gd name="adj2" fmla="val 48322"/>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TextBox 12"/>
          <p:cNvSpPr txBox="1"/>
          <p:nvPr/>
        </p:nvSpPr>
        <p:spPr>
          <a:xfrm>
            <a:off x="0" y="5257800"/>
            <a:ext cx="762000" cy="1200329"/>
          </a:xfrm>
          <a:prstGeom prst="rect">
            <a:avLst/>
          </a:prstGeom>
          <a:noFill/>
        </p:spPr>
        <p:txBody>
          <a:bodyPr wrap="square" rtlCol="0">
            <a:spAutoFit/>
          </a:bodyPr>
          <a:lstStyle/>
          <a:p>
            <a:r>
              <a:rPr lang="en-US" dirty="0" smtClean="0"/>
              <a:t>Battle of Berlin chart</a:t>
            </a:r>
            <a:endParaRPr lang="en-US" dirty="0"/>
          </a:p>
        </p:txBody>
      </p:sp>
    </p:spTree>
  </p:cSld>
  <p:clrMapOvr>
    <a:masterClrMapping/>
  </p:clrMapOvr>
  <p:transition spd="slow">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ppt_w</p:attrName>
                                        </p:attrNameLst>
                                      </p:cBhvr>
                                      <p:tavLst>
                                        <p:tav tm="0" fmla="#ppt_w*sin(2.5*pi*$)">
                                          <p:val>
                                            <p:fltVal val="0"/>
                                          </p:val>
                                        </p:tav>
                                        <p:tav tm="100000">
                                          <p:val>
                                            <p:fltVal val="1"/>
                                          </p:val>
                                        </p:tav>
                                      </p:tavLst>
                                    </p:anim>
                                    <p:anim calcmode="lin" valueType="num">
                                      <p:cBhvr>
                                        <p:cTn id="9" dur="2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rot="20281125">
            <a:off x="-334452" y="537560"/>
            <a:ext cx="5655972" cy="1754326"/>
          </a:xfrm>
          <a:prstGeom prst="rect">
            <a:avLst/>
          </a:prstGeom>
          <a:noFill/>
        </p:spPr>
        <p:txBody>
          <a:bodyPr wrap="none" lIns="91440" tIns="45720" rIns="91440" bIns="45720">
            <a:spAutoFit/>
          </a:bodyPr>
          <a:lstStyle/>
          <a:p>
            <a:pPr algn="ctr"/>
            <a:r>
              <a:rPr lang="en-US"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Propaganda </a:t>
            </a:r>
          </a:p>
          <a:p>
            <a:pPr algn="ctr"/>
            <a:r>
              <a:rPr lang="en-US"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“Rosie the Riveter”</a:t>
            </a:r>
            <a:endParaRPr lang="en-US"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pic>
        <p:nvPicPr>
          <p:cNvPr id="3" name="Picture 2" descr="aaaa.bmp"/>
          <p:cNvPicPr>
            <a:picLocks noChangeAspect="1"/>
          </p:cNvPicPr>
          <p:nvPr/>
        </p:nvPicPr>
        <p:blipFill>
          <a:blip r:embed="rId2" cstate="print"/>
          <a:stretch>
            <a:fillRect/>
          </a:stretch>
        </p:blipFill>
        <p:spPr>
          <a:xfrm>
            <a:off x="1447800" y="2895600"/>
            <a:ext cx="2787154" cy="3659899"/>
          </a:xfrm>
          <a:prstGeom prst="rect">
            <a:avLst/>
          </a:prstGeom>
        </p:spPr>
      </p:pic>
      <p:sp>
        <p:nvSpPr>
          <p:cNvPr id="5" name="TextBox 4"/>
          <p:cNvSpPr txBox="1"/>
          <p:nvPr/>
        </p:nvSpPr>
        <p:spPr>
          <a:xfrm>
            <a:off x="5410200" y="2590800"/>
            <a:ext cx="3200400" cy="4370427"/>
          </a:xfrm>
          <a:prstGeom prst="rect">
            <a:avLst/>
          </a:prstGeom>
          <a:noFill/>
        </p:spPr>
        <p:txBody>
          <a:bodyPr wrap="square" rtlCol="0">
            <a:spAutoFit/>
          </a:bodyPr>
          <a:lstStyle/>
          <a:p>
            <a:pPr>
              <a:buFont typeface="Arial" pitchFamily="34" charset="0"/>
              <a:buChar char="•"/>
            </a:pPr>
            <a:r>
              <a:rPr lang="en-US" sz="2000" dirty="0" smtClean="0"/>
              <a:t>A feminist icon in the United States.</a:t>
            </a:r>
          </a:p>
          <a:p>
            <a:pPr>
              <a:buFont typeface="Arial" pitchFamily="34" charset="0"/>
              <a:buChar char="•"/>
            </a:pPr>
            <a:r>
              <a:rPr lang="en-US" sz="2000" dirty="0" smtClean="0"/>
              <a:t>Represented the women who worked in the factories during World War II.</a:t>
            </a:r>
          </a:p>
          <a:p>
            <a:pPr>
              <a:buFont typeface="Arial" pitchFamily="34" charset="0"/>
              <a:buChar char="•"/>
            </a:pPr>
            <a:r>
              <a:rPr lang="en-US" sz="2000" dirty="0" smtClean="0"/>
              <a:t>“Rosie the Riveter” was used in a song of the same name made in 1942 by Redd Evans and John Jacob Loeb.</a:t>
            </a:r>
          </a:p>
          <a:p>
            <a:pPr>
              <a:buFont typeface="Arial" pitchFamily="34" charset="0"/>
              <a:buChar char="•"/>
            </a:pPr>
            <a:r>
              <a:rPr lang="en-US" sz="2000" dirty="0" smtClean="0"/>
              <a:t>Many women worked in the manufacturing plants that constructed munitions and war supplies.</a:t>
            </a:r>
          </a:p>
          <a:p>
            <a:pPr>
              <a:buFont typeface="Arial" pitchFamily="34" charset="0"/>
              <a:buChar char="•"/>
            </a:pPr>
            <a:endParaRPr lang="en-US" dirty="0" smtClean="0"/>
          </a:p>
        </p:txBody>
      </p:sp>
      <p:sp>
        <p:nvSpPr>
          <p:cNvPr id="6" name="TextBox 5"/>
          <p:cNvSpPr txBox="1"/>
          <p:nvPr/>
        </p:nvSpPr>
        <p:spPr>
          <a:xfrm>
            <a:off x="0" y="6400800"/>
            <a:ext cx="533400" cy="369332"/>
          </a:xfrm>
          <a:prstGeom prst="rect">
            <a:avLst/>
          </a:prstGeom>
          <a:noFill/>
        </p:spPr>
        <p:txBody>
          <a:bodyPr wrap="square" rtlCol="0">
            <a:spAutoFit/>
          </a:bodyPr>
          <a:lstStyle/>
          <a:p>
            <a:r>
              <a:rPr lang="en-US" dirty="0" smtClean="0"/>
              <a:t>5.</a:t>
            </a:r>
            <a:endParaRPr lang="en-US" dirty="0"/>
          </a:p>
        </p:txBody>
      </p:sp>
      <p:sp>
        <p:nvSpPr>
          <p:cNvPr id="7" name="TextBox 6"/>
          <p:cNvSpPr txBox="1"/>
          <p:nvPr/>
        </p:nvSpPr>
        <p:spPr>
          <a:xfrm>
            <a:off x="3810000" y="6096000"/>
            <a:ext cx="1066800" cy="381000"/>
          </a:xfrm>
          <a:prstGeom prst="rect">
            <a:avLst/>
          </a:prstGeom>
          <a:noFill/>
        </p:spPr>
        <p:txBody>
          <a:bodyPr wrap="square" rtlCol="0">
            <a:spAutoFit/>
          </a:bodyPr>
          <a:lstStyle/>
          <a:p>
            <a:r>
              <a:rPr lang="en-US" dirty="0" smtClean="0">
                <a:solidFill>
                  <a:schemeClr val="bg1"/>
                </a:solidFill>
              </a:rPr>
              <a:t>10.</a:t>
            </a:r>
            <a:endParaRPr lang="en-US" dirty="0">
              <a:solidFill>
                <a:schemeClr val="bg1"/>
              </a:solidFill>
            </a:endParaRPr>
          </a:p>
        </p:txBody>
      </p:sp>
      <p:sp>
        <p:nvSpPr>
          <p:cNvPr id="8" name="TextBox 7"/>
          <p:cNvSpPr txBox="1"/>
          <p:nvPr/>
        </p:nvSpPr>
        <p:spPr>
          <a:xfrm>
            <a:off x="1981200" y="2286000"/>
            <a:ext cx="2209800" cy="646331"/>
          </a:xfrm>
          <a:prstGeom prst="rect">
            <a:avLst/>
          </a:prstGeom>
          <a:noFill/>
        </p:spPr>
        <p:txBody>
          <a:bodyPr wrap="square" rtlCol="0">
            <a:spAutoFit/>
          </a:bodyPr>
          <a:lstStyle/>
          <a:p>
            <a:r>
              <a:rPr lang="en-US" dirty="0" smtClean="0"/>
              <a:t>American propaganda</a:t>
            </a:r>
            <a:endParaRPr lang="en-US" dirty="0"/>
          </a:p>
        </p:txBody>
      </p:sp>
    </p:spTree>
  </p:cSld>
  <p:clrMapOvr>
    <a:masterClrMapping/>
  </p:clrMapOvr>
  <p:transition spd="slow">
    <p:whee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438400" y="609600"/>
            <a:ext cx="3620415" cy="923330"/>
          </a:xfrm>
          <a:prstGeom prst="rect">
            <a:avLst/>
          </a:prstGeom>
          <a:noFill/>
        </p:spPr>
        <p:txBody>
          <a:bodyPr wrap="none" lIns="91440" tIns="45720" rIns="91440" bIns="45720">
            <a:spAutoFit/>
          </a:bodyPr>
          <a:lstStyle/>
          <a:p>
            <a:pPr algn="ct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Propaganda</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pic>
        <p:nvPicPr>
          <p:cNvPr id="4" name="Picture 3" descr="a.jpg"/>
          <p:cNvPicPr>
            <a:picLocks noChangeAspect="1"/>
          </p:cNvPicPr>
          <p:nvPr/>
        </p:nvPicPr>
        <p:blipFill>
          <a:blip r:embed="rId2"/>
          <a:stretch>
            <a:fillRect/>
          </a:stretch>
        </p:blipFill>
        <p:spPr>
          <a:xfrm>
            <a:off x="685800" y="2133600"/>
            <a:ext cx="3352800" cy="4479340"/>
          </a:xfrm>
          <a:prstGeom prst="rect">
            <a:avLst/>
          </a:prstGeom>
        </p:spPr>
      </p:pic>
      <p:sp>
        <p:nvSpPr>
          <p:cNvPr id="5" name="TextBox 4"/>
          <p:cNvSpPr txBox="1"/>
          <p:nvPr/>
        </p:nvSpPr>
        <p:spPr>
          <a:xfrm>
            <a:off x="838200" y="2209800"/>
            <a:ext cx="609600" cy="369332"/>
          </a:xfrm>
          <a:prstGeom prst="rect">
            <a:avLst/>
          </a:prstGeom>
          <a:noFill/>
        </p:spPr>
        <p:txBody>
          <a:bodyPr wrap="square" rtlCol="0">
            <a:spAutoFit/>
          </a:bodyPr>
          <a:lstStyle/>
          <a:p>
            <a:r>
              <a:rPr lang="en-US" dirty="0" smtClean="0"/>
              <a:t>11.</a:t>
            </a:r>
            <a:endParaRPr lang="en-US" dirty="0"/>
          </a:p>
        </p:txBody>
      </p:sp>
      <p:sp>
        <p:nvSpPr>
          <p:cNvPr id="7" name="TextBox 6"/>
          <p:cNvSpPr txBox="1"/>
          <p:nvPr/>
        </p:nvSpPr>
        <p:spPr>
          <a:xfrm>
            <a:off x="4648200" y="2133600"/>
            <a:ext cx="4191000" cy="4955203"/>
          </a:xfrm>
          <a:prstGeom prst="rect">
            <a:avLst/>
          </a:prstGeom>
          <a:noFill/>
        </p:spPr>
        <p:txBody>
          <a:bodyPr wrap="square" rtlCol="0">
            <a:spAutoFit/>
          </a:bodyPr>
          <a:lstStyle/>
          <a:p>
            <a:pPr>
              <a:buFont typeface="Arial" pitchFamily="34" charset="0"/>
              <a:buChar char="•"/>
            </a:pPr>
            <a:r>
              <a:rPr lang="en-US" sz="2000" dirty="0" smtClean="0"/>
              <a:t>This American propaganda poster dehumanizes the Germans and Japanese.</a:t>
            </a:r>
          </a:p>
          <a:p>
            <a:pPr>
              <a:buFont typeface="Arial" pitchFamily="34" charset="0"/>
              <a:buChar char="•"/>
            </a:pPr>
            <a:r>
              <a:rPr lang="en-US" sz="2000" dirty="0" smtClean="0"/>
              <a:t>Both characters contain weapons (Japanese-bloody knife, German-Luger).</a:t>
            </a:r>
          </a:p>
          <a:p>
            <a:pPr>
              <a:buFont typeface="Arial" pitchFamily="34" charset="0"/>
              <a:buChar char="•"/>
            </a:pPr>
            <a:r>
              <a:rPr lang="en-US" sz="2000" dirty="0" smtClean="0"/>
              <a:t>They are hovering over the United States.</a:t>
            </a:r>
          </a:p>
          <a:p>
            <a:pPr>
              <a:buFont typeface="Arial" pitchFamily="34" charset="0"/>
              <a:buChar char="•"/>
            </a:pPr>
            <a:r>
              <a:rPr lang="en-US" sz="2000" dirty="0" smtClean="0"/>
              <a:t>During the 1940s, posters were made to persuade the public to show hate toward a specific country.</a:t>
            </a:r>
          </a:p>
          <a:p>
            <a:pPr>
              <a:buFont typeface="Arial" pitchFamily="34" charset="0"/>
              <a:buChar char="•"/>
            </a:pPr>
            <a:r>
              <a:rPr lang="en-US" sz="2000" dirty="0" smtClean="0"/>
              <a:t>The United States produced more propaganda posters than any other country fighting in World War II.</a:t>
            </a:r>
          </a:p>
          <a:p>
            <a:pPr>
              <a:buFont typeface="Arial" pitchFamily="34" charset="0"/>
              <a:buChar char="•"/>
            </a:pPr>
            <a:endParaRPr lang="en-US" dirty="0" smtClean="0"/>
          </a:p>
          <a:p>
            <a:pPr>
              <a:buFont typeface="Arial" pitchFamily="34" charset="0"/>
              <a:buChar char="•"/>
            </a:pPr>
            <a:endParaRPr lang="en-US" dirty="0"/>
          </a:p>
        </p:txBody>
      </p:sp>
      <p:sp>
        <p:nvSpPr>
          <p:cNvPr id="8" name="TextBox 7"/>
          <p:cNvSpPr txBox="1"/>
          <p:nvPr/>
        </p:nvSpPr>
        <p:spPr>
          <a:xfrm>
            <a:off x="228600" y="6324600"/>
            <a:ext cx="457200" cy="369332"/>
          </a:xfrm>
          <a:prstGeom prst="rect">
            <a:avLst/>
          </a:prstGeom>
          <a:noFill/>
        </p:spPr>
        <p:txBody>
          <a:bodyPr wrap="square" rtlCol="0">
            <a:spAutoFit/>
          </a:bodyPr>
          <a:lstStyle/>
          <a:p>
            <a:r>
              <a:rPr lang="en-US" dirty="0" smtClean="0"/>
              <a:t>6.</a:t>
            </a:r>
            <a:endParaRPr lang="en-US" dirty="0"/>
          </a:p>
        </p:txBody>
      </p:sp>
      <p:sp>
        <p:nvSpPr>
          <p:cNvPr id="9" name="TextBox 8"/>
          <p:cNvSpPr txBox="1"/>
          <p:nvPr/>
        </p:nvSpPr>
        <p:spPr>
          <a:xfrm>
            <a:off x="1066800" y="1752600"/>
            <a:ext cx="2590800" cy="369332"/>
          </a:xfrm>
          <a:prstGeom prst="rect">
            <a:avLst/>
          </a:prstGeom>
          <a:noFill/>
        </p:spPr>
        <p:txBody>
          <a:bodyPr wrap="square" rtlCol="0">
            <a:spAutoFit/>
          </a:bodyPr>
          <a:lstStyle/>
          <a:p>
            <a:r>
              <a:rPr lang="en-US" dirty="0" smtClean="0"/>
              <a:t>American propaganda</a:t>
            </a:r>
            <a:endParaRPr lang="en-US" dirty="0"/>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0" y="990600"/>
            <a:ext cx="4146648" cy="923330"/>
          </a:xfrm>
          <a:prstGeom prst="rect">
            <a:avLst/>
          </a:prstGeom>
          <a:noFill/>
        </p:spPr>
        <p:txBody>
          <a:bodyPr wrap="none" lIns="91440" tIns="45720" rIns="91440" bIns="45720">
            <a:spAutoFit/>
            <a:scene3d>
              <a:camera prst="orthographicFront"/>
              <a:lightRig rig="flat" dir="tl"/>
            </a:scene3d>
            <a:sp3d contourW="19050" prstMaterial="clear">
              <a:bevelT w="50800" h="50800"/>
              <a:contourClr>
                <a:schemeClr val="accent5">
                  <a:tint val="70000"/>
                  <a:satMod val="180000"/>
                  <a:alpha val="70000"/>
                </a:schemeClr>
              </a:contourClr>
            </a:sp3d>
          </a:bodyPr>
          <a:lstStyle/>
          <a:p>
            <a:pPr algn="ctr"/>
            <a:r>
              <a:rPr lang="en-US" sz="5400" b="1"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We Can Do It!</a:t>
            </a:r>
            <a:endParaRPr lang="en-US" sz="5400" b="1" cap="none" spc="0" dirty="0">
              <a:ln/>
              <a:solidFill>
                <a:schemeClr val="accent5">
                  <a:tint val="50000"/>
                  <a:satMod val="180000"/>
                </a:schemeClr>
              </a:solidFill>
              <a:effectLst/>
            </a:endParaRPr>
          </a:p>
        </p:txBody>
      </p:sp>
      <p:sp>
        <p:nvSpPr>
          <p:cNvPr id="4" name="TextBox 3"/>
          <p:cNvSpPr txBox="1"/>
          <p:nvPr/>
        </p:nvSpPr>
        <p:spPr>
          <a:xfrm>
            <a:off x="1143000" y="2438400"/>
            <a:ext cx="6324600" cy="4247317"/>
          </a:xfrm>
          <a:prstGeom prst="rect">
            <a:avLst/>
          </a:prstGeom>
          <a:noFill/>
        </p:spPr>
        <p:txBody>
          <a:bodyPr wrap="square" rtlCol="0">
            <a:spAutoFit/>
          </a:bodyPr>
          <a:lstStyle/>
          <a:p>
            <a:pPr>
              <a:buFont typeface="Arial" pitchFamily="34" charset="0"/>
              <a:buChar char="•"/>
            </a:pPr>
            <a:r>
              <a:rPr lang="en-US" dirty="0" smtClean="0"/>
              <a:t>The song, “We can do it,” was the basis for the saying in the American propaganda poster (we can do it).</a:t>
            </a:r>
          </a:p>
          <a:p>
            <a:pPr>
              <a:buFont typeface="Arial" pitchFamily="34" charset="0"/>
              <a:buChar char="•"/>
            </a:pPr>
            <a:r>
              <a:rPr lang="en-US" dirty="0" smtClean="0"/>
              <a:t>The song was made in 1942 by Redd Evans and Jacob Loeb.</a:t>
            </a:r>
          </a:p>
          <a:p>
            <a:pPr>
              <a:buFont typeface="Arial" pitchFamily="34" charset="0"/>
              <a:buChar char="•"/>
            </a:pPr>
            <a:r>
              <a:rPr lang="en-US" dirty="0" smtClean="0"/>
              <a:t>It was recorded by multiple artists, including the famous band leader Kay Kyser, and became popular throughout the nation.</a:t>
            </a:r>
          </a:p>
          <a:p>
            <a:pPr>
              <a:buFont typeface="Arial" pitchFamily="34" charset="0"/>
              <a:buChar char="•"/>
            </a:pPr>
            <a:r>
              <a:rPr lang="en-US" dirty="0" smtClean="0"/>
              <a:t>The song displays “Rosie” as being a hard-working assembly line worker, in order to help the soldiers in the war:</a:t>
            </a:r>
          </a:p>
          <a:p>
            <a:endParaRPr lang="en-US" dirty="0" smtClean="0"/>
          </a:p>
          <a:p>
            <a:r>
              <a:rPr lang="en-US" dirty="0" smtClean="0"/>
              <a:t>All day long,</a:t>
            </a:r>
          </a:p>
          <a:p>
            <a:r>
              <a:rPr lang="en-US" dirty="0" smtClean="0"/>
              <a:t>Whether rain or shine</a:t>
            </a:r>
          </a:p>
          <a:p>
            <a:r>
              <a:rPr lang="en-US" dirty="0" smtClean="0"/>
              <a:t>She’s part of the assembly line.</a:t>
            </a:r>
          </a:p>
          <a:p>
            <a:r>
              <a:rPr lang="en-US" dirty="0" smtClean="0"/>
              <a:t>She’s making history,</a:t>
            </a:r>
          </a:p>
          <a:p>
            <a:r>
              <a:rPr lang="en-US" dirty="0" smtClean="0"/>
              <a:t>Working for victory</a:t>
            </a:r>
          </a:p>
          <a:p>
            <a:r>
              <a:rPr lang="en-US" dirty="0" smtClean="0"/>
              <a:t>Rosie the Riveter</a:t>
            </a:r>
          </a:p>
          <a:p>
            <a:pPr>
              <a:buFont typeface="Arial" pitchFamily="34" charset="0"/>
              <a:buChar char="•"/>
            </a:pPr>
            <a:endParaRPr lang="en-US" dirty="0"/>
          </a:p>
        </p:txBody>
      </p:sp>
      <p:pic>
        <p:nvPicPr>
          <p:cNvPr id="5" name="Picture 4" descr="aaaa.bmp"/>
          <p:cNvPicPr>
            <a:picLocks noChangeAspect="1"/>
          </p:cNvPicPr>
          <p:nvPr/>
        </p:nvPicPr>
        <p:blipFill>
          <a:blip r:embed="rId2" cstate="print"/>
          <a:stretch>
            <a:fillRect/>
          </a:stretch>
        </p:blipFill>
        <p:spPr>
          <a:xfrm>
            <a:off x="381000" y="457200"/>
            <a:ext cx="1336423" cy="1754899"/>
          </a:xfrm>
          <a:prstGeom prst="rect">
            <a:avLst/>
          </a:prstGeom>
        </p:spPr>
      </p:pic>
      <p:pic>
        <p:nvPicPr>
          <p:cNvPr id="6" name="Picture 5" descr="aa.jpg"/>
          <p:cNvPicPr>
            <a:picLocks noChangeAspect="1"/>
          </p:cNvPicPr>
          <p:nvPr/>
        </p:nvPicPr>
        <p:blipFill>
          <a:blip r:embed="rId3"/>
          <a:stretch>
            <a:fillRect/>
          </a:stretch>
        </p:blipFill>
        <p:spPr>
          <a:xfrm>
            <a:off x="6934200" y="457200"/>
            <a:ext cx="1276350" cy="1626721"/>
          </a:xfrm>
          <a:prstGeom prst="rect">
            <a:avLst/>
          </a:prstGeom>
        </p:spPr>
      </p:pic>
      <p:sp>
        <p:nvSpPr>
          <p:cNvPr id="7" name="TextBox 6"/>
          <p:cNvSpPr txBox="1"/>
          <p:nvPr/>
        </p:nvSpPr>
        <p:spPr>
          <a:xfrm>
            <a:off x="1295400" y="1828800"/>
            <a:ext cx="533400" cy="369332"/>
          </a:xfrm>
          <a:prstGeom prst="rect">
            <a:avLst/>
          </a:prstGeom>
          <a:noFill/>
        </p:spPr>
        <p:txBody>
          <a:bodyPr wrap="square" rtlCol="0">
            <a:spAutoFit/>
          </a:bodyPr>
          <a:lstStyle/>
          <a:p>
            <a:r>
              <a:rPr lang="en-US" dirty="0" smtClean="0">
                <a:solidFill>
                  <a:schemeClr val="bg1"/>
                </a:solidFill>
              </a:rPr>
              <a:t>12.</a:t>
            </a:r>
            <a:endParaRPr lang="en-US" dirty="0">
              <a:solidFill>
                <a:schemeClr val="bg1"/>
              </a:solidFill>
            </a:endParaRPr>
          </a:p>
        </p:txBody>
      </p:sp>
      <p:sp>
        <p:nvSpPr>
          <p:cNvPr id="8" name="TextBox 7"/>
          <p:cNvSpPr txBox="1"/>
          <p:nvPr/>
        </p:nvSpPr>
        <p:spPr>
          <a:xfrm>
            <a:off x="7848600" y="1828800"/>
            <a:ext cx="609600" cy="369332"/>
          </a:xfrm>
          <a:prstGeom prst="rect">
            <a:avLst/>
          </a:prstGeom>
          <a:noFill/>
        </p:spPr>
        <p:txBody>
          <a:bodyPr wrap="square" rtlCol="0">
            <a:spAutoFit/>
          </a:bodyPr>
          <a:lstStyle/>
          <a:p>
            <a:r>
              <a:rPr lang="en-US" dirty="0" smtClean="0">
                <a:solidFill>
                  <a:schemeClr val="bg1"/>
                </a:solidFill>
              </a:rPr>
              <a:t>13.</a:t>
            </a:r>
            <a:endParaRPr lang="en-US" dirty="0">
              <a:solidFill>
                <a:schemeClr val="bg1"/>
              </a:solidFill>
            </a:endParaRPr>
          </a:p>
        </p:txBody>
      </p:sp>
      <p:sp>
        <p:nvSpPr>
          <p:cNvPr id="9" name="TextBox 8"/>
          <p:cNvSpPr txBox="1"/>
          <p:nvPr/>
        </p:nvSpPr>
        <p:spPr>
          <a:xfrm>
            <a:off x="152400" y="6400800"/>
            <a:ext cx="609600" cy="369332"/>
          </a:xfrm>
          <a:prstGeom prst="rect">
            <a:avLst/>
          </a:prstGeom>
          <a:noFill/>
        </p:spPr>
        <p:txBody>
          <a:bodyPr wrap="square" rtlCol="0">
            <a:spAutoFit/>
          </a:bodyPr>
          <a:lstStyle/>
          <a:p>
            <a:r>
              <a:rPr lang="en-US" dirty="0" smtClean="0"/>
              <a:t>7.</a:t>
            </a:r>
            <a:endParaRPr lang="en-US" dirty="0"/>
          </a:p>
        </p:txBody>
      </p:sp>
      <p:sp>
        <p:nvSpPr>
          <p:cNvPr id="10" name="TextBox 9"/>
          <p:cNvSpPr txBox="1"/>
          <p:nvPr/>
        </p:nvSpPr>
        <p:spPr>
          <a:xfrm>
            <a:off x="0" y="0"/>
            <a:ext cx="3124200" cy="369332"/>
          </a:xfrm>
          <a:prstGeom prst="rect">
            <a:avLst/>
          </a:prstGeom>
          <a:noFill/>
        </p:spPr>
        <p:txBody>
          <a:bodyPr wrap="square" rtlCol="0">
            <a:spAutoFit/>
          </a:bodyPr>
          <a:lstStyle/>
          <a:p>
            <a:r>
              <a:rPr lang="en-US" dirty="0" smtClean="0"/>
              <a:t>American propaganda</a:t>
            </a:r>
            <a:endParaRPr lang="en-US" dirty="0"/>
          </a:p>
        </p:txBody>
      </p:sp>
      <p:sp>
        <p:nvSpPr>
          <p:cNvPr id="11" name="TextBox 10"/>
          <p:cNvSpPr txBox="1"/>
          <p:nvPr/>
        </p:nvSpPr>
        <p:spPr>
          <a:xfrm>
            <a:off x="6400800" y="0"/>
            <a:ext cx="2362200" cy="381000"/>
          </a:xfrm>
          <a:prstGeom prst="rect">
            <a:avLst/>
          </a:prstGeom>
          <a:noFill/>
        </p:spPr>
        <p:txBody>
          <a:bodyPr wrap="square" rtlCol="0">
            <a:spAutoFit/>
          </a:bodyPr>
          <a:lstStyle/>
          <a:p>
            <a:r>
              <a:rPr lang="en-US" dirty="0" smtClean="0"/>
              <a:t>American propaganda</a:t>
            </a:r>
            <a:endParaRPr lang="en-US" dirty="0"/>
          </a:p>
        </p:txBody>
      </p:sp>
    </p:spTree>
  </p:cSld>
  <p:clrMapOvr>
    <a:masterClrMapping/>
  </p:clrMapOvr>
  <p:transition spd="slow">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ppt_x</p:attrName>
                                        </p:attrNameLst>
                                      </p:cBhvr>
                                      <p:tavLst>
                                        <p:tav tm="0">
                                          <p:val>
                                            <p:strVal val="#ppt_x-.2"/>
                                          </p:val>
                                        </p:tav>
                                        <p:tav tm="100000">
                                          <p:val>
                                            <p:strVal val="#ppt_x"/>
                                          </p:val>
                                        </p:tav>
                                      </p:tavLst>
                                    </p:anim>
                                    <p:anim calcmode="lin" valueType="num">
                                      <p:cBhvr>
                                        <p:cTn id="8" dur="10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362200" y="609600"/>
            <a:ext cx="4503797" cy="923330"/>
          </a:xfrm>
          <a:prstGeom prst="rect">
            <a:avLst/>
          </a:prstGeom>
          <a:noFill/>
        </p:spPr>
        <p:txBody>
          <a:bodyPr wrap="none" lIns="91440" tIns="45720" rIns="91440" bIns="45720">
            <a:spAutoFit/>
          </a:bodyPr>
          <a:lstStyle/>
          <a:p>
            <a:pPr algn="ctr"/>
            <a:r>
              <a:rPr lang="en-US" sz="5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Shirley Jackson</a:t>
            </a:r>
            <a:endParaRPr lang="en-US" sz="5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pic>
        <p:nvPicPr>
          <p:cNvPr id="4" name="Picture 3" descr="aaaa.gif"/>
          <p:cNvPicPr>
            <a:picLocks noChangeAspect="1"/>
          </p:cNvPicPr>
          <p:nvPr/>
        </p:nvPicPr>
        <p:blipFill>
          <a:blip r:embed="rId2"/>
          <a:stretch>
            <a:fillRect/>
          </a:stretch>
        </p:blipFill>
        <p:spPr>
          <a:xfrm>
            <a:off x="3581400" y="1981200"/>
            <a:ext cx="2128838" cy="2910310"/>
          </a:xfrm>
          <a:prstGeom prst="rect">
            <a:avLst/>
          </a:prstGeom>
        </p:spPr>
      </p:pic>
      <p:sp>
        <p:nvSpPr>
          <p:cNvPr id="5" name="TextBox 4"/>
          <p:cNvSpPr txBox="1"/>
          <p:nvPr/>
        </p:nvSpPr>
        <p:spPr>
          <a:xfrm>
            <a:off x="5181600" y="4495800"/>
            <a:ext cx="533400" cy="369332"/>
          </a:xfrm>
          <a:prstGeom prst="rect">
            <a:avLst/>
          </a:prstGeom>
          <a:noFill/>
        </p:spPr>
        <p:txBody>
          <a:bodyPr wrap="square" rtlCol="0">
            <a:spAutoFit/>
          </a:bodyPr>
          <a:lstStyle/>
          <a:p>
            <a:r>
              <a:rPr lang="en-US" dirty="0" smtClean="0">
                <a:solidFill>
                  <a:schemeClr val="bg1"/>
                </a:solidFill>
              </a:rPr>
              <a:t>14.</a:t>
            </a:r>
            <a:endParaRPr lang="en-US" dirty="0">
              <a:solidFill>
                <a:schemeClr val="bg1"/>
              </a:solidFill>
            </a:endParaRPr>
          </a:p>
        </p:txBody>
      </p:sp>
      <p:sp>
        <p:nvSpPr>
          <p:cNvPr id="6" name="TextBox 5"/>
          <p:cNvSpPr txBox="1"/>
          <p:nvPr/>
        </p:nvSpPr>
        <p:spPr>
          <a:xfrm>
            <a:off x="152400" y="6400800"/>
            <a:ext cx="685800" cy="369332"/>
          </a:xfrm>
          <a:prstGeom prst="rect">
            <a:avLst/>
          </a:prstGeom>
          <a:noFill/>
        </p:spPr>
        <p:txBody>
          <a:bodyPr wrap="square" rtlCol="0">
            <a:spAutoFit/>
          </a:bodyPr>
          <a:lstStyle/>
          <a:p>
            <a:r>
              <a:rPr lang="en-US" dirty="0" smtClean="0"/>
              <a:t>8.</a:t>
            </a:r>
            <a:endParaRPr lang="en-US" dirty="0"/>
          </a:p>
        </p:txBody>
      </p:sp>
      <p:sp>
        <p:nvSpPr>
          <p:cNvPr id="7" name="TextBox 6"/>
          <p:cNvSpPr txBox="1"/>
          <p:nvPr/>
        </p:nvSpPr>
        <p:spPr>
          <a:xfrm>
            <a:off x="533400" y="2133600"/>
            <a:ext cx="2514600" cy="4031873"/>
          </a:xfrm>
          <a:prstGeom prst="rect">
            <a:avLst/>
          </a:prstGeom>
          <a:noFill/>
        </p:spPr>
        <p:txBody>
          <a:bodyPr wrap="square" rtlCol="0">
            <a:spAutoFit/>
          </a:bodyPr>
          <a:lstStyle/>
          <a:p>
            <a:pPr>
              <a:buFont typeface="Arial" pitchFamily="34" charset="0"/>
              <a:buChar char="•"/>
            </a:pPr>
            <a:r>
              <a:rPr lang="en-US" sz="2000" dirty="0" smtClean="0"/>
              <a:t>Shirley Hardie Jackson was born on December 14</a:t>
            </a:r>
            <a:r>
              <a:rPr lang="en-US" sz="2000" baseline="30000" dirty="0" smtClean="0"/>
              <a:t>th, </a:t>
            </a:r>
            <a:r>
              <a:rPr lang="en-US" sz="2000" dirty="0" smtClean="0"/>
              <a:t> in 1916 in San Francisco, California.</a:t>
            </a:r>
          </a:p>
          <a:p>
            <a:pPr>
              <a:buFont typeface="Arial" pitchFamily="34" charset="0"/>
              <a:buChar char="•"/>
            </a:pPr>
            <a:r>
              <a:rPr lang="en-US" sz="2000" dirty="0" smtClean="0"/>
              <a:t>In 1941, she published her first short story </a:t>
            </a:r>
            <a:r>
              <a:rPr lang="en-US" sz="2000" i="1" dirty="0" smtClean="0"/>
              <a:t>My Life with R.H. Macy, </a:t>
            </a:r>
            <a:r>
              <a:rPr lang="en-US" sz="2000" dirty="0" smtClean="0"/>
              <a:t>in </a:t>
            </a:r>
            <a:r>
              <a:rPr lang="en-US" sz="2000" i="1" dirty="0" smtClean="0"/>
              <a:t>The New Republic</a:t>
            </a:r>
            <a:r>
              <a:rPr lang="en-US" sz="2000" dirty="0" smtClean="0"/>
              <a:t> for twenty-five dollars.</a:t>
            </a:r>
          </a:p>
          <a:p>
            <a:pPr>
              <a:buFont typeface="Arial" pitchFamily="34" charset="0"/>
              <a:buChar char="•"/>
            </a:pPr>
            <a:endParaRPr lang="en-US" dirty="0" smtClean="0"/>
          </a:p>
          <a:p>
            <a:pPr>
              <a:buFont typeface="Arial" pitchFamily="34" charset="0"/>
              <a:buChar char="•"/>
            </a:pPr>
            <a:endParaRPr lang="en-US" dirty="0"/>
          </a:p>
        </p:txBody>
      </p:sp>
      <p:sp>
        <p:nvSpPr>
          <p:cNvPr id="8" name="TextBox 7"/>
          <p:cNvSpPr txBox="1"/>
          <p:nvPr/>
        </p:nvSpPr>
        <p:spPr>
          <a:xfrm>
            <a:off x="6248400" y="2057400"/>
            <a:ext cx="2438400" cy="4401205"/>
          </a:xfrm>
          <a:prstGeom prst="rect">
            <a:avLst/>
          </a:prstGeom>
          <a:noFill/>
        </p:spPr>
        <p:txBody>
          <a:bodyPr wrap="square" rtlCol="0">
            <a:spAutoFit/>
          </a:bodyPr>
          <a:lstStyle/>
          <a:p>
            <a:pPr>
              <a:buFont typeface="Arial" pitchFamily="34" charset="0"/>
              <a:buChar char="•"/>
            </a:pPr>
            <a:r>
              <a:rPr lang="en-US" sz="2000" dirty="0" smtClean="0"/>
              <a:t>Jackson’s writing career was successful with publishes in </a:t>
            </a:r>
            <a:r>
              <a:rPr lang="en-US" sz="2000" i="1" dirty="0" smtClean="0"/>
              <a:t>The New Yorker, Mademoiselle, Fantasy and Science Fiction, Charm, The Yale Review, The New Republic, The Saturday Evening Post, </a:t>
            </a:r>
            <a:r>
              <a:rPr lang="en-US" sz="2000" dirty="0" smtClean="0"/>
              <a:t>and</a:t>
            </a:r>
            <a:r>
              <a:rPr lang="en-US" sz="2000" i="1" dirty="0" smtClean="0"/>
              <a:t> Reader's Digest</a:t>
            </a:r>
            <a:r>
              <a:rPr lang="en-US" sz="2000" dirty="0" smtClean="0"/>
              <a:t>.</a:t>
            </a:r>
          </a:p>
          <a:p>
            <a:pPr>
              <a:buFont typeface="Arial" pitchFamily="34" charset="0"/>
              <a:buChar char="•"/>
            </a:pPr>
            <a:r>
              <a:rPr lang="en-US" sz="2000" dirty="0" smtClean="0"/>
              <a:t>Jackson died on August 8</a:t>
            </a:r>
            <a:r>
              <a:rPr lang="en-US" sz="2000" baseline="30000" dirty="0" smtClean="0"/>
              <a:t>th</a:t>
            </a:r>
            <a:r>
              <a:rPr lang="en-US" sz="2000" dirty="0" smtClean="0"/>
              <a:t> in 1965</a:t>
            </a:r>
            <a:endParaRPr lang="en-US" sz="2000" dirty="0"/>
          </a:p>
        </p:txBody>
      </p:sp>
      <p:sp>
        <p:nvSpPr>
          <p:cNvPr id="9" name="TextBox 8"/>
          <p:cNvSpPr txBox="1"/>
          <p:nvPr/>
        </p:nvSpPr>
        <p:spPr>
          <a:xfrm>
            <a:off x="3886200" y="5105400"/>
            <a:ext cx="1600200" cy="381000"/>
          </a:xfrm>
          <a:prstGeom prst="rect">
            <a:avLst/>
          </a:prstGeom>
          <a:noFill/>
        </p:spPr>
        <p:txBody>
          <a:bodyPr wrap="square" rtlCol="0">
            <a:spAutoFit/>
          </a:bodyPr>
          <a:lstStyle/>
          <a:p>
            <a:r>
              <a:rPr lang="en-US" dirty="0" smtClean="0"/>
              <a:t>Shirley Jackson</a:t>
            </a:r>
            <a:endParaRPr lang="en-US" dirty="0"/>
          </a:p>
        </p:txBody>
      </p:sp>
    </p:spTree>
  </p:cSld>
  <p:clrMapOvr>
    <a:masterClrMapping/>
  </p:clrMapOvr>
  <p:transition spd="slow">
    <p:wheel spokes="2"/>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900" decel="100000" fill="hold"/>
                                        <p:tgtEl>
                                          <p:spTgt spid="3"/>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2255</TotalTime>
  <Words>1570</Words>
  <Application>Microsoft Office PowerPoint</Application>
  <PresentationFormat>On-screen Show (4:3)</PresentationFormat>
  <Paragraphs>248</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vector>
  </TitlesOfParts>
  <Company>Ball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Registered User</dc:creator>
  <cp:lastModifiedBy>Registered User</cp:lastModifiedBy>
  <cp:revision>147</cp:revision>
  <dcterms:created xsi:type="dcterms:W3CDTF">2010-09-14T01:37:22Z</dcterms:created>
  <dcterms:modified xsi:type="dcterms:W3CDTF">2010-09-16T06:07:52Z</dcterms:modified>
</cp:coreProperties>
</file>