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61" r:id="rId4"/>
    <p:sldId id="264" r:id="rId5"/>
    <p:sldId id="258" r:id="rId6"/>
    <p:sldId id="259" r:id="rId7"/>
    <p:sldId id="262" r:id="rId8"/>
    <p:sldId id="265" r:id="rId9"/>
    <p:sldId id="257" r:id="rId10"/>
    <p:sldId id="260" r:id="rId11"/>
    <p:sldId id="268" r:id="rId12"/>
    <p:sldId id="267" r:id="rId13"/>
    <p:sldId id="266"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278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BAE03CF-4338-4E96-8CA4-701003D71DBB}" type="datetimeFigureOut">
              <a:rPr lang="en-US" smtClean="0"/>
              <a:pPr/>
              <a:t>9/16/2010</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938B87CD-EF0E-4841-AB29-C59403B02A53}"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AE03CF-4338-4E96-8CA4-701003D71DBB}" type="datetimeFigureOut">
              <a:rPr lang="en-US" smtClean="0"/>
              <a:pPr/>
              <a:t>9/16/2010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8B87CD-EF0E-4841-AB29-C59403B02A5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AE03CF-4338-4E96-8CA4-701003D71DBB}" type="datetimeFigureOut">
              <a:rPr lang="en-US" smtClean="0"/>
              <a:pPr/>
              <a:t>9/16/2010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8B87CD-EF0E-4841-AB29-C59403B02A5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AE03CF-4338-4E96-8CA4-701003D71DBB}" type="datetimeFigureOut">
              <a:rPr lang="en-US" smtClean="0"/>
              <a:pPr/>
              <a:t>9/16/2010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8B87CD-EF0E-4841-AB29-C59403B02A5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BAE03CF-4338-4E96-8CA4-701003D71DBB}" type="datetimeFigureOut">
              <a:rPr lang="en-US" smtClean="0"/>
              <a:pPr/>
              <a:t>9/16/2010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938B87CD-EF0E-4841-AB29-C59403B02A53}"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BAE03CF-4338-4E96-8CA4-701003D71DBB}" type="datetimeFigureOut">
              <a:rPr lang="en-US" smtClean="0"/>
              <a:pPr/>
              <a:t>9/16/2010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8B87CD-EF0E-4841-AB29-C59403B02A5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BAE03CF-4338-4E96-8CA4-701003D71DBB}" type="datetimeFigureOut">
              <a:rPr lang="en-US" smtClean="0"/>
              <a:pPr/>
              <a:t>9/16/2010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38B87CD-EF0E-4841-AB29-C59403B02A5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BAE03CF-4338-4E96-8CA4-701003D71DBB}" type="datetimeFigureOut">
              <a:rPr lang="en-US" smtClean="0"/>
              <a:pPr/>
              <a:t>9/16/2010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38B87CD-EF0E-4841-AB29-C59403B02A5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AE03CF-4338-4E96-8CA4-701003D71DBB}" type="datetimeFigureOut">
              <a:rPr lang="en-US" smtClean="0"/>
              <a:pPr/>
              <a:t>9/16/2010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38B87CD-EF0E-4841-AB29-C59403B02A5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BAE03CF-4338-4E96-8CA4-701003D71DBB}" type="datetimeFigureOut">
              <a:rPr lang="en-US" smtClean="0"/>
              <a:pPr/>
              <a:t>9/16/2010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8B87CD-EF0E-4841-AB29-C59403B02A5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BAE03CF-4338-4E96-8CA4-701003D71DBB}" type="datetimeFigureOut">
              <a:rPr lang="en-US" smtClean="0"/>
              <a:pPr/>
              <a:t>9/16/2010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8B87CD-EF0E-4841-AB29-C59403B02A5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BAE03CF-4338-4E96-8CA4-701003D71DBB}" type="datetimeFigureOut">
              <a:rPr lang="en-US" smtClean="0"/>
              <a:pPr/>
              <a:t>9/16/2010</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38B87CD-EF0E-4841-AB29-C59403B02A5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los-list.com/blog/boots-4-boys/" TargetMode="External"/><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hyperlink" Target="http://www.usmilitariaforum.com/forums/lofiversion/index.php/t57160-200.html" TargetMode="Externa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hyperlink" Target="http://normalteens.wordpress.com/category/library-events/" TargetMode="External"/><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oddee.com/item_66536.aspx" TargetMode="External"/><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oddee.com/item_66536.aspx" TargetMode="External"/><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maryt.wordpress.com/2007/12/05/thursday-thirteen-6/" TargetMode="External"/><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nzhistory.net.nz/media/photo/british-commandos-scramble-ashore-on-d-day" TargetMode="External"/><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5.xml"/><Relationship Id="rId7" Type="http://schemas.openxmlformats.org/officeDocument/2006/relationships/slide" Target="slide11.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6.xml"/><Relationship Id="rId5" Type="http://schemas.openxmlformats.org/officeDocument/2006/relationships/slide" Target="slide8.xml"/><Relationship Id="rId10" Type="http://schemas.openxmlformats.org/officeDocument/2006/relationships/slide" Target="slide15.xml"/><Relationship Id="rId4" Type="http://schemas.openxmlformats.org/officeDocument/2006/relationships/slide" Target="slide7.xml"/><Relationship Id="rId9" Type="http://schemas.openxmlformats.org/officeDocument/2006/relationships/slide" Target="slide14.xml"/></Relationships>
</file>

<file path=ppt/slides/_rels/slide3.xml.rels><?xml version="1.0" encoding="UTF-8" standalone="yes"?>
<Relationships xmlns="http://schemas.openxmlformats.org/package/2006/relationships"><Relationship Id="rId3" Type="http://schemas.openxmlformats.org/officeDocument/2006/relationships/hyperlink" Target="http://thisdistractedglobe.com/2007/02/02/bambi-1942/"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legendsrevealed.com/entertainment/2009/05/15/movie-legends-revealed-5/"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 Id="rId5" Type="http://schemas.openxmlformats.org/officeDocument/2006/relationships/hyperlink" Target="http://www.npg.si.edu/exhibit/ballyhoo/lessons_ballyhoo.pdf" TargetMode="External"/><Relationship Id="rId4" Type="http://schemas.openxmlformats.org/officeDocument/2006/relationships/hyperlink" Target="http://classicfilm.about.com/od/oscarwinningclassics/tp/Best_Actress_Oscars_1940s.ht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irvinehousingblog.com/blog/comments/white-christmas/"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5" Type="http://schemas.openxmlformats.org/officeDocument/2006/relationships/hyperlink" Target="http://www.maniadb.com/search.asp?sr=LO&amp;q=Midnight+Walk" TargetMode="External"/><Relationship Id="rId4" Type="http://schemas.openxmlformats.org/officeDocument/2006/relationships/hyperlink" Target="http://www.amazon.com/Paper-Doll/dp/B000W0167Y"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fantasticfiction.co.uk/t/mary-treadgold/we-couldn-t-leave-dinah.htm"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hyperlink" Target="http://www.ala.org/ala/mgrps/divs/alsc/awardsgrants/bookmedia/carnegiemedal/index.cfm" TargetMode="External"/><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 Id="rId5" Type="http://schemas.openxmlformats.org/officeDocument/2006/relationships/hyperlink" Target="http://thebsreport.wordpress.com/2010/01/06/quote-of-the-day-dwight-eisenhower/" TargetMode="External"/><Relationship Id="rId4" Type="http://schemas.openxmlformats.org/officeDocument/2006/relationships/hyperlink" Target="http://www.solarnavigator.net/history/winston_churchill.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hyperlink" Target="http://blog.lulusvintage.com/childrens_clothing/" TargetMode="External"/><Relationship Id="rId4" Type="http://schemas.openxmlformats.org/officeDocument/2006/relationships/hyperlink" Target="http://museumcollections.in.gov/detail.php?record=0&amp;v=2&amp;s=knickers&amp;type=browse&amp;t=objects&amp;f=object_type&amp;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1942 Time </a:t>
            </a:r>
            <a:r>
              <a:rPr lang="en-US" dirty="0" smtClean="0"/>
              <a:t>Capsule</a:t>
            </a:r>
            <a:endParaRPr lang="en-US" dirty="0"/>
          </a:p>
        </p:txBody>
      </p:sp>
      <p:sp>
        <p:nvSpPr>
          <p:cNvPr id="3" name="Subtitle 2"/>
          <p:cNvSpPr>
            <a:spLocks noGrp="1"/>
          </p:cNvSpPr>
          <p:nvPr>
            <p:ph type="subTitle" idx="1"/>
          </p:nvPr>
        </p:nvSpPr>
        <p:spPr/>
        <p:txBody>
          <a:bodyPr/>
          <a:lstStyle/>
          <a:p>
            <a:r>
              <a:rPr lang="en-US" dirty="0" smtClean="0"/>
              <a:t>By Ally O’Brien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Shoes</a:t>
            </a:r>
            <a:endParaRPr lang="en-US" dirty="0"/>
          </a:p>
        </p:txBody>
      </p:sp>
      <p:pic>
        <p:nvPicPr>
          <p:cNvPr id="4" name="Content Placeholder 3" descr="igbblackbirdboyboots.jpg"/>
          <p:cNvPicPr>
            <a:picLocks noGrp="1" noChangeAspect="1"/>
          </p:cNvPicPr>
          <p:nvPr>
            <p:ph idx="1"/>
          </p:nvPr>
        </p:nvPicPr>
        <p:blipFill>
          <a:blip r:embed="rId2" cstate="print"/>
          <a:stretch>
            <a:fillRect/>
          </a:stretch>
        </p:blipFill>
        <p:spPr>
          <a:xfrm>
            <a:off x="0" y="1371600"/>
            <a:ext cx="4495800" cy="4286250"/>
          </a:xfrm>
        </p:spPr>
      </p:pic>
      <p:sp>
        <p:nvSpPr>
          <p:cNvPr id="5" name="TextBox 4"/>
          <p:cNvSpPr txBox="1"/>
          <p:nvPr/>
        </p:nvSpPr>
        <p:spPr>
          <a:xfrm>
            <a:off x="0" y="5181600"/>
            <a:ext cx="5105400" cy="307777"/>
          </a:xfrm>
          <a:prstGeom prst="rect">
            <a:avLst/>
          </a:prstGeom>
          <a:noFill/>
        </p:spPr>
        <p:txBody>
          <a:bodyPr wrap="square" rtlCol="0">
            <a:spAutoFit/>
          </a:bodyPr>
          <a:lstStyle/>
          <a:p>
            <a:r>
              <a:rPr lang="en-US" sz="1400" dirty="0" smtClean="0">
                <a:hlinkClick r:id="rId3"/>
              </a:rPr>
              <a:t>http://www.los-list.com/blog/boots-4-boys/</a:t>
            </a:r>
            <a:endParaRPr lang="en-US" sz="1400" dirty="0"/>
          </a:p>
        </p:txBody>
      </p:sp>
      <p:pic>
        <p:nvPicPr>
          <p:cNvPr id="6" name="Picture 5" descr="boots.jpg"/>
          <p:cNvPicPr>
            <a:picLocks noChangeAspect="1"/>
          </p:cNvPicPr>
          <p:nvPr/>
        </p:nvPicPr>
        <p:blipFill>
          <a:blip r:embed="rId4" cstate="print"/>
          <a:stretch>
            <a:fillRect/>
          </a:stretch>
        </p:blipFill>
        <p:spPr>
          <a:xfrm>
            <a:off x="4717432" y="1371601"/>
            <a:ext cx="4426568" cy="4267200"/>
          </a:xfrm>
          <a:prstGeom prst="rect">
            <a:avLst/>
          </a:prstGeom>
        </p:spPr>
      </p:pic>
      <p:sp>
        <p:nvSpPr>
          <p:cNvPr id="7" name="TextBox 6"/>
          <p:cNvSpPr txBox="1"/>
          <p:nvPr/>
        </p:nvSpPr>
        <p:spPr>
          <a:xfrm>
            <a:off x="4800600" y="1371600"/>
            <a:ext cx="4114800" cy="523220"/>
          </a:xfrm>
          <a:prstGeom prst="rect">
            <a:avLst/>
          </a:prstGeom>
          <a:noFill/>
        </p:spPr>
        <p:txBody>
          <a:bodyPr wrap="square" rtlCol="0">
            <a:spAutoFit/>
          </a:bodyPr>
          <a:lstStyle/>
          <a:p>
            <a:r>
              <a:rPr lang="en-US" sz="1400" dirty="0" smtClean="0">
                <a:hlinkClick r:id="rId5"/>
              </a:rPr>
              <a:t>http://www.usmilitariaforum.com/forums/lofiversion/index.php/t57160-200.html</a:t>
            </a:r>
            <a:endParaRPr lang="en-US" sz="1400" dirty="0"/>
          </a:p>
        </p:txBody>
      </p:sp>
      <p:sp>
        <p:nvSpPr>
          <p:cNvPr id="8" name="TextBox 7"/>
          <p:cNvSpPr txBox="1"/>
          <p:nvPr/>
        </p:nvSpPr>
        <p:spPr>
          <a:xfrm>
            <a:off x="152400" y="5943600"/>
            <a:ext cx="4114800" cy="830997"/>
          </a:xfrm>
          <a:prstGeom prst="rect">
            <a:avLst/>
          </a:prstGeom>
          <a:noFill/>
        </p:spPr>
        <p:txBody>
          <a:bodyPr wrap="square" rtlCol="0">
            <a:spAutoFit/>
          </a:bodyPr>
          <a:lstStyle/>
          <a:p>
            <a:r>
              <a:rPr lang="en-US" sz="2400" dirty="0" smtClean="0"/>
              <a:t>These are 1940’s soft toe hunting boots.</a:t>
            </a:r>
            <a:endParaRPr lang="en-US" sz="2400" dirty="0"/>
          </a:p>
        </p:txBody>
      </p:sp>
      <p:sp>
        <p:nvSpPr>
          <p:cNvPr id="9" name="TextBox 8"/>
          <p:cNvSpPr txBox="1"/>
          <p:nvPr/>
        </p:nvSpPr>
        <p:spPr>
          <a:xfrm>
            <a:off x="4800600" y="5791200"/>
            <a:ext cx="4114800" cy="830997"/>
          </a:xfrm>
          <a:prstGeom prst="rect">
            <a:avLst/>
          </a:prstGeom>
          <a:noFill/>
        </p:spPr>
        <p:txBody>
          <a:bodyPr wrap="square" rtlCol="0">
            <a:spAutoFit/>
          </a:bodyPr>
          <a:lstStyle/>
          <a:p>
            <a:r>
              <a:rPr lang="en-US" sz="2400" dirty="0" smtClean="0"/>
              <a:t>These boots are boots worn by soldiers in 1942</a:t>
            </a:r>
            <a:endParaRPr lang="en-US" sz="2400" dirty="0"/>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267200" cy="1143000"/>
          </a:xfrm>
        </p:spPr>
        <p:txBody>
          <a:bodyPr>
            <a:normAutofit/>
          </a:bodyPr>
          <a:lstStyle/>
          <a:p>
            <a:r>
              <a:rPr lang="en-US" dirty="0" smtClean="0"/>
              <a:t>Duct Tape</a:t>
            </a:r>
            <a:endParaRPr lang="en-US" dirty="0"/>
          </a:p>
        </p:txBody>
      </p:sp>
      <p:pic>
        <p:nvPicPr>
          <p:cNvPr id="5" name="Content Placeholder 4" descr="duct-tape.jpg"/>
          <p:cNvPicPr>
            <a:picLocks noGrp="1" noChangeAspect="1"/>
          </p:cNvPicPr>
          <p:nvPr>
            <p:ph sz="half" idx="1"/>
          </p:nvPr>
        </p:nvPicPr>
        <p:blipFill>
          <a:blip r:embed="rId2" cstate="print"/>
          <a:stretch>
            <a:fillRect/>
          </a:stretch>
        </p:blipFill>
        <p:spPr>
          <a:xfrm>
            <a:off x="549430" y="1600200"/>
            <a:ext cx="3854140" cy="4525963"/>
          </a:xfrm>
        </p:spPr>
      </p:pic>
      <p:sp>
        <p:nvSpPr>
          <p:cNvPr id="4" name="Content Placeholder 3"/>
          <p:cNvSpPr>
            <a:spLocks noGrp="1"/>
          </p:cNvSpPr>
          <p:nvPr>
            <p:ph sz="half" idx="2"/>
          </p:nvPr>
        </p:nvSpPr>
        <p:spPr>
          <a:xfrm>
            <a:off x="4648200" y="304800"/>
            <a:ext cx="4038600" cy="6126163"/>
          </a:xfrm>
        </p:spPr>
        <p:txBody>
          <a:bodyPr>
            <a:normAutofit fontScale="92500" lnSpcReduction="20000"/>
          </a:bodyPr>
          <a:lstStyle/>
          <a:p>
            <a:r>
              <a:rPr lang="en-US" dirty="0" smtClean="0"/>
              <a:t>Was first manufactured in 1942</a:t>
            </a:r>
          </a:p>
          <a:p>
            <a:r>
              <a:rPr lang="en-US" dirty="0" smtClean="0"/>
              <a:t>First created to keep water out of ammunition cases</a:t>
            </a:r>
          </a:p>
          <a:p>
            <a:r>
              <a:rPr lang="en-US" dirty="0" smtClean="0"/>
              <a:t>Was discovered to be versatile and could be used to fix many things, including guns, jeeps, and aircrafts</a:t>
            </a:r>
          </a:p>
          <a:p>
            <a:r>
              <a:rPr lang="en-US" dirty="0" smtClean="0"/>
              <a:t>Originally called “Duck Tape” because it’s waterproof, but later called “Duct Tape” because of its ability to connect duct work</a:t>
            </a:r>
          </a:p>
          <a:p>
            <a:r>
              <a:rPr lang="en-US" dirty="0" smtClean="0"/>
              <a:t>Is now the most versatile tool in the household</a:t>
            </a:r>
          </a:p>
          <a:p>
            <a:endParaRPr lang="en-US" dirty="0" smtClean="0"/>
          </a:p>
        </p:txBody>
      </p:sp>
      <p:sp>
        <p:nvSpPr>
          <p:cNvPr id="6" name="TextBox 5"/>
          <p:cNvSpPr txBox="1"/>
          <p:nvPr/>
        </p:nvSpPr>
        <p:spPr>
          <a:xfrm>
            <a:off x="152400" y="5867400"/>
            <a:ext cx="3962400" cy="523220"/>
          </a:xfrm>
          <a:prstGeom prst="rect">
            <a:avLst/>
          </a:prstGeom>
          <a:noFill/>
        </p:spPr>
        <p:txBody>
          <a:bodyPr wrap="square" rtlCol="0">
            <a:spAutoFit/>
          </a:bodyPr>
          <a:lstStyle/>
          <a:p>
            <a:r>
              <a:rPr lang="en-US" sz="1400" dirty="0" smtClean="0">
                <a:hlinkClick r:id="rId3"/>
              </a:rPr>
              <a:t>http://normalteens.wordpress.com/category/library-events/</a:t>
            </a:r>
            <a:endParaRPr lang="en-US" sz="1400" dirty="0"/>
          </a:p>
        </p:txBody>
      </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28600"/>
            <a:ext cx="4114800" cy="1143000"/>
          </a:xfrm>
        </p:spPr>
        <p:txBody>
          <a:bodyPr>
            <a:normAutofit fontScale="90000"/>
          </a:bodyPr>
          <a:lstStyle/>
          <a:p>
            <a:r>
              <a:rPr lang="en-US" dirty="0" smtClean="0"/>
              <a:t>African Americans</a:t>
            </a:r>
            <a:endParaRPr lang="en-US" dirty="0"/>
          </a:p>
        </p:txBody>
      </p:sp>
      <p:pic>
        <p:nvPicPr>
          <p:cNvPr id="5" name="Content Placeholder 4" descr="a55_black.jpg"/>
          <p:cNvPicPr>
            <a:picLocks noGrp="1" noChangeAspect="1"/>
          </p:cNvPicPr>
          <p:nvPr>
            <p:ph sz="half" idx="1"/>
          </p:nvPr>
        </p:nvPicPr>
        <p:blipFill>
          <a:blip r:embed="rId2" cstate="print"/>
          <a:stretch>
            <a:fillRect/>
          </a:stretch>
        </p:blipFill>
        <p:spPr>
          <a:xfrm>
            <a:off x="381000" y="457200"/>
            <a:ext cx="4114800" cy="5413307"/>
          </a:xfrm>
        </p:spPr>
      </p:pic>
      <p:sp>
        <p:nvSpPr>
          <p:cNvPr id="4" name="Content Placeholder 3"/>
          <p:cNvSpPr>
            <a:spLocks noGrp="1"/>
          </p:cNvSpPr>
          <p:nvPr>
            <p:ph sz="half" idx="2"/>
          </p:nvPr>
        </p:nvSpPr>
        <p:spPr>
          <a:xfrm>
            <a:off x="4648200" y="1371600"/>
            <a:ext cx="4038600" cy="4525963"/>
          </a:xfrm>
        </p:spPr>
        <p:txBody>
          <a:bodyPr>
            <a:normAutofit lnSpcReduction="10000"/>
          </a:bodyPr>
          <a:lstStyle/>
          <a:p>
            <a:pPr>
              <a:buNone/>
            </a:pPr>
            <a:r>
              <a:rPr lang="en-US" dirty="0" smtClean="0"/>
              <a:t>	This poster encouraged African Americans to join the Navy as messmen. This poster became popular after a black messman in the Navy took a great personal risk and shot down Japanese planes, even though he had no weapons training.</a:t>
            </a:r>
            <a:endParaRPr lang="en-US" dirty="0"/>
          </a:p>
        </p:txBody>
      </p:sp>
      <p:sp>
        <p:nvSpPr>
          <p:cNvPr id="6" name="TextBox 5"/>
          <p:cNvSpPr txBox="1"/>
          <p:nvPr/>
        </p:nvSpPr>
        <p:spPr>
          <a:xfrm>
            <a:off x="228600" y="5867400"/>
            <a:ext cx="4495800" cy="307777"/>
          </a:xfrm>
          <a:prstGeom prst="rect">
            <a:avLst/>
          </a:prstGeom>
          <a:noFill/>
        </p:spPr>
        <p:txBody>
          <a:bodyPr wrap="square" rtlCol="0">
            <a:spAutoFit/>
          </a:bodyPr>
          <a:lstStyle/>
          <a:p>
            <a:r>
              <a:rPr lang="en-US" sz="1400" dirty="0" smtClean="0">
                <a:hlinkClick r:id="rId3"/>
              </a:rPr>
              <a:t>http://www.oddee.com/item_66536.aspx</a:t>
            </a:r>
            <a:endParaRPr lang="en-US" sz="1400" dirty="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74638"/>
            <a:ext cx="4114800" cy="1143000"/>
          </a:xfrm>
        </p:spPr>
        <p:txBody>
          <a:bodyPr>
            <a:normAutofit fontScale="90000"/>
          </a:bodyPr>
          <a:lstStyle/>
          <a:p>
            <a:r>
              <a:rPr lang="en-US" dirty="0" smtClean="0"/>
              <a:t>Careless Talker</a:t>
            </a:r>
            <a:endParaRPr lang="en-US" dirty="0"/>
          </a:p>
        </p:txBody>
      </p:sp>
      <p:pic>
        <p:nvPicPr>
          <p:cNvPr id="5" name="Content Placeholder 4" descr="carless talker.jpg"/>
          <p:cNvPicPr>
            <a:picLocks noGrp="1" noChangeAspect="1"/>
          </p:cNvPicPr>
          <p:nvPr>
            <p:ph sz="half" idx="1"/>
          </p:nvPr>
        </p:nvPicPr>
        <p:blipFill>
          <a:blip r:embed="rId2" cstate="print"/>
          <a:stretch>
            <a:fillRect/>
          </a:stretch>
        </p:blipFill>
        <p:spPr>
          <a:xfrm>
            <a:off x="381000" y="762000"/>
            <a:ext cx="3962400" cy="5286972"/>
          </a:xfrm>
        </p:spPr>
      </p:pic>
      <p:sp>
        <p:nvSpPr>
          <p:cNvPr id="4" name="Content Placeholder 3"/>
          <p:cNvSpPr>
            <a:spLocks noGrp="1"/>
          </p:cNvSpPr>
          <p:nvPr>
            <p:ph sz="half" idx="2"/>
          </p:nvPr>
        </p:nvSpPr>
        <p:spPr/>
        <p:txBody>
          <a:bodyPr/>
          <a:lstStyle/>
          <a:p>
            <a:pPr>
              <a:buNone/>
            </a:pPr>
            <a:r>
              <a:rPr lang="en-US" dirty="0" smtClean="0"/>
              <a:t>	This poster warned people against sharing information on soldier movement. It says that if you share information about the soldier’s plans, soldiers will die. This poster was popular during World War II.</a:t>
            </a:r>
            <a:endParaRPr lang="en-US" dirty="0"/>
          </a:p>
        </p:txBody>
      </p:sp>
      <p:sp>
        <p:nvSpPr>
          <p:cNvPr id="6" name="TextBox 5"/>
          <p:cNvSpPr txBox="1"/>
          <p:nvPr/>
        </p:nvSpPr>
        <p:spPr>
          <a:xfrm>
            <a:off x="685800" y="6019800"/>
            <a:ext cx="4800600" cy="307777"/>
          </a:xfrm>
          <a:prstGeom prst="rect">
            <a:avLst/>
          </a:prstGeom>
          <a:noFill/>
        </p:spPr>
        <p:txBody>
          <a:bodyPr wrap="square" rtlCol="0">
            <a:spAutoFit/>
          </a:bodyPr>
          <a:lstStyle/>
          <a:p>
            <a:r>
              <a:rPr lang="en-US" sz="1400" dirty="0" smtClean="0">
                <a:hlinkClick r:id="rId3"/>
              </a:rPr>
              <a:t>http://www.oddee.com/item_66536.aspx</a:t>
            </a:r>
            <a:endParaRPr lang="en-US" sz="1400" b="1" dirty="0"/>
          </a:p>
        </p:txBody>
      </p:sp>
    </p:spTree>
  </p:cSld>
  <p:clrMapOvr>
    <a:masterClrMapping/>
  </p:clrMapOvr>
  <p:transition>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86200" cy="1143000"/>
          </a:xfrm>
        </p:spPr>
        <p:txBody>
          <a:bodyPr>
            <a:normAutofit fontScale="90000"/>
          </a:bodyPr>
          <a:lstStyle/>
          <a:p>
            <a:r>
              <a:rPr lang="en-US" dirty="0" smtClean="0"/>
              <a:t>The Attack On Pearl Harbor</a:t>
            </a:r>
            <a:endParaRPr lang="en-US" dirty="0"/>
          </a:p>
        </p:txBody>
      </p:sp>
      <p:pic>
        <p:nvPicPr>
          <p:cNvPr id="5" name="Content Placeholder 4" descr="pearl-harbor-uss-virginia.jpg"/>
          <p:cNvPicPr>
            <a:picLocks noGrp="1" noChangeAspect="1"/>
          </p:cNvPicPr>
          <p:nvPr>
            <p:ph sz="half" idx="1"/>
          </p:nvPr>
        </p:nvPicPr>
        <p:blipFill>
          <a:blip r:embed="rId2" cstate="print"/>
          <a:stretch>
            <a:fillRect/>
          </a:stretch>
        </p:blipFill>
        <p:spPr>
          <a:xfrm>
            <a:off x="304800" y="1600200"/>
            <a:ext cx="4038600" cy="4572000"/>
          </a:xfrm>
        </p:spPr>
      </p:pic>
      <p:sp>
        <p:nvSpPr>
          <p:cNvPr id="4" name="Content Placeholder 3"/>
          <p:cNvSpPr>
            <a:spLocks noGrp="1"/>
          </p:cNvSpPr>
          <p:nvPr>
            <p:ph sz="half" idx="2"/>
          </p:nvPr>
        </p:nvSpPr>
        <p:spPr>
          <a:xfrm>
            <a:off x="4267200" y="0"/>
            <a:ext cx="4876800" cy="6629400"/>
          </a:xfrm>
        </p:spPr>
        <p:txBody>
          <a:bodyPr>
            <a:noAutofit/>
          </a:bodyPr>
          <a:lstStyle/>
          <a:p>
            <a:r>
              <a:rPr lang="en-US" sz="2325" dirty="0" smtClean="0"/>
              <a:t>December 7, 1941</a:t>
            </a:r>
          </a:p>
          <a:p>
            <a:r>
              <a:rPr lang="en-US" sz="2325" dirty="0" smtClean="0"/>
              <a:t>Lasted just over two hours</a:t>
            </a:r>
          </a:p>
          <a:p>
            <a:r>
              <a:rPr lang="en-US" sz="2325" dirty="0" smtClean="0"/>
              <a:t>2,403 people died; 88 planes were destroyed</a:t>
            </a:r>
          </a:p>
          <a:p>
            <a:r>
              <a:rPr lang="en-US" sz="2325" dirty="0" smtClean="0"/>
              <a:t>Japanese planes dropped bombs</a:t>
            </a:r>
          </a:p>
          <a:p>
            <a:r>
              <a:rPr lang="en-US" sz="2325" dirty="0" smtClean="0"/>
              <a:t>Attack came in two waves: first at 7:53 a.m., second at 8:55 a.m.; all over by 9:53 a.m.</a:t>
            </a:r>
          </a:p>
          <a:p>
            <a:r>
              <a:rPr lang="en-US" sz="2325" dirty="0" smtClean="0"/>
              <a:t>Was the first attack against the Americans</a:t>
            </a:r>
          </a:p>
          <a:p>
            <a:r>
              <a:rPr lang="en-US" sz="2325" dirty="0" smtClean="0"/>
              <a:t>This one event was what forced the Americans into the war</a:t>
            </a:r>
          </a:p>
          <a:p>
            <a:r>
              <a:rPr lang="en-US" sz="2325" dirty="0" smtClean="0"/>
              <a:t>A  day-long attack on American facilities in the Philippines began a few hours later</a:t>
            </a:r>
          </a:p>
        </p:txBody>
      </p:sp>
      <p:sp>
        <p:nvSpPr>
          <p:cNvPr id="6" name="TextBox 5"/>
          <p:cNvSpPr txBox="1"/>
          <p:nvPr/>
        </p:nvSpPr>
        <p:spPr>
          <a:xfrm>
            <a:off x="304800" y="6096000"/>
            <a:ext cx="4419600" cy="523220"/>
          </a:xfrm>
          <a:prstGeom prst="rect">
            <a:avLst/>
          </a:prstGeom>
          <a:noFill/>
        </p:spPr>
        <p:txBody>
          <a:bodyPr wrap="square" rtlCol="0">
            <a:spAutoFit/>
          </a:bodyPr>
          <a:lstStyle/>
          <a:p>
            <a:r>
              <a:rPr lang="en-US" sz="1400" dirty="0" smtClean="0">
                <a:hlinkClick r:id="rId3"/>
              </a:rPr>
              <a:t>http://maryt.wordpress.com/2007/12/05/thursday-thirteen-6/</a:t>
            </a:r>
            <a:endParaRPr lang="en-US" sz="1400" dirty="0"/>
          </a:p>
        </p:txBody>
      </p:sp>
    </p:spTree>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4038600" cy="1143000"/>
          </a:xfrm>
        </p:spPr>
        <p:txBody>
          <a:bodyPr/>
          <a:lstStyle/>
          <a:p>
            <a:r>
              <a:rPr lang="en-US" dirty="0" smtClean="0"/>
              <a:t>D-Day</a:t>
            </a:r>
            <a:endParaRPr lang="en-US" dirty="0"/>
          </a:p>
        </p:txBody>
      </p:sp>
      <p:pic>
        <p:nvPicPr>
          <p:cNvPr id="8" name="Content Placeholder 7" descr="dday-landing.fullsize.jpg"/>
          <p:cNvPicPr>
            <a:picLocks noGrp="1" noChangeAspect="1"/>
          </p:cNvPicPr>
          <p:nvPr>
            <p:ph sz="half" idx="1"/>
          </p:nvPr>
        </p:nvPicPr>
        <p:blipFill>
          <a:blip r:embed="rId2" cstate="print"/>
          <a:stretch>
            <a:fillRect/>
          </a:stretch>
        </p:blipFill>
        <p:spPr>
          <a:xfrm>
            <a:off x="152400" y="1371600"/>
            <a:ext cx="4267200" cy="4267200"/>
          </a:xfrm>
        </p:spPr>
      </p:pic>
      <p:sp>
        <p:nvSpPr>
          <p:cNvPr id="6" name="Content Placeholder 3"/>
          <p:cNvSpPr>
            <a:spLocks noGrp="1"/>
          </p:cNvSpPr>
          <p:nvPr>
            <p:ph sz="half" idx="2"/>
          </p:nvPr>
        </p:nvSpPr>
        <p:spPr>
          <a:xfrm>
            <a:off x="4495800" y="152400"/>
            <a:ext cx="4419600" cy="6477000"/>
          </a:xfrm>
        </p:spPr>
        <p:txBody>
          <a:bodyPr>
            <a:normAutofit lnSpcReduction="10000"/>
          </a:bodyPr>
          <a:lstStyle/>
          <a:p>
            <a:r>
              <a:rPr lang="en-US" dirty="0" smtClean="0"/>
              <a:t>June 4, 1944</a:t>
            </a:r>
          </a:p>
          <a:p>
            <a:r>
              <a:rPr lang="en-US" dirty="0" smtClean="0"/>
              <a:t>160,000 Allies landed on the French coast to fight Nazi Germany on the beaches of Normandy, France</a:t>
            </a:r>
          </a:p>
          <a:p>
            <a:r>
              <a:rPr lang="en-US" dirty="0" smtClean="0"/>
              <a:t>Sir Winston Churchill and Dwight D. Eisenhower helped lead</a:t>
            </a:r>
          </a:p>
          <a:p>
            <a:r>
              <a:rPr lang="en-US" dirty="0" smtClean="0"/>
              <a:t>Allies had 5,000 ships and 13,000 aircrafts on their side</a:t>
            </a:r>
          </a:p>
          <a:p>
            <a:r>
              <a:rPr lang="en-US" dirty="0" smtClean="0"/>
              <a:t>9,000 Allied soldiers were killed or wounded</a:t>
            </a:r>
          </a:p>
          <a:p>
            <a:r>
              <a:rPr lang="en-US" dirty="0" smtClean="0"/>
              <a:t>Major turning point in favor of the Allies</a:t>
            </a:r>
          </a:p>
        </p:txBody>
      </p:sp>
      <p:sp>
        <p:nvSpPr>
          <p:cNvPr id="9" name="TextBox 8"/>
          <p:cNvSpPr txBox="1"/>
          <p:nvPr/>
        </p:nvSpPr>
        <p:spPr>
          <a:xfrm>
            <a:off x="228600" y="5638800"/>
            <a:ext cx="3962400" cy="523220"/>
          </a:xfrm>
          <a:prstGeom prst="rect">
            <a:avLst/>
          </a:prstGeom>
          <a:noFill/>
        </p:spPr>
        <p:txBody>
          <a:bodyPr wrap="square" rtlCol="0">
            <a:spAutoFit/>
          </a:bodyPr>
          <a:lstStyle/>
          <a:p>
            <a:r>
              <a:rPr lang="en-US" sz="1400" dirty="0" smtClean="0">
                <a:hlinkClick r:id="rId3"/>
              </a:rPr>
              <a:t>http://www.nzhistory.net.nz/media/photo/british-commandos-scramble-ashore-on-d-day</a:t>
            </a:r>
            <a:endParaRPr lang="en-US" sz="1400" dirty="0"/>
          </a:p>
        </p:txBody>
      </p:sp>
    </p:spTree>
  </p:cSld>
  <p:clrMapOvr>
    <a:masterClrMapping/>
  </p:clrMapOvr>
  <p:transition>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Works Cited</a:t>
            </a:r>
            <a:endParaRPr lang="en-US" dirty="0"/>
          </a:p>
        </p:txBody>
      </p:sp>
      <p:sp>
        <p:nvSpPr>
          <p:cNvPr id="3" name="Content Placeholder 2"/>
          <p:cNvSpPr>
            <a:spLocks noGrp="1"/>
          </p:cNvSpPr>
          <p:nvPr>
            <p:ph idx="1"/>
          </p:nvPr>
        </p:nvSpPr>
        <p:spPr>
          <a:xfrm>
            <a:off x="0" y="685800"/>
            <a:ext cx="9144000" cy="6172200"/>
          </a:xfrm>
        </p:spPr>
        <p:txBody>
          <a:bodyPr>
            <a:normAutofit fontScale="92500" lnSpcReduction="10000"/>
          </a:bodyPr>
          <a:lstStyle/>
          <a:p>
            <a:pPr>
              <a:buNone/>
            </a:pPr>
            <a:r>
              <a:rPr lang="en-US" u="sng" dirty="0" smtClean="0"/>
              <a:t>Carnegie Greenaway.</a:t>
            </a:r>
            <a:r>
              <a:rPr lang="en-US" dirty="0" smtClean="0"/>
              <a:t> 15 September 2010 &lt;http://www.carnegiegreenaway.org.uk/livingarchive/title.php?id=114&gt;.</a:t>
            </a:r>
          </a:p>
          <a:p>
            <a:pPr>
              <a:buNone/>
            </a:pPr>
            <a:r>
              <a:rPr lang="en-US" u="sng" dirty="0" smtClean="0"/>
              <a:t>Eye Witness History.</a:t>
            </a:r>
            <a:r>
              <a:rPr lang="en-US" dirty="0" smtClean="0"/>
              <a:t> 1997. 15 September 2010 &lt;http://www.eyewitnesstohistory.com/pearl.htm&gt;.</a:t>
            </a:r>
          </a:p>
          <a:p>
            <a:pPr>
              <a:buNone/>
            </a:pPr>
            <a:r>
              <a:rPr lang="en-US" u="sng" dirty="0" smtClean="0"/>
              <a:t>Fantastic Fiction.</a:t>
            </a:r>
            <a:r>
              <a:rPr lang="en-US" dirty="0" smtClean="0"/>
              <a:t> 2010. 13 September 2010 &lt;http://www.fantasticfiction.co.uk/t/mary-treadgold/we-couldn-t-leave-dinah.htm&gt;.</a:t>
            </a:r>
          </a:p>
          <a:p>
            <a:pPr>
              <a:buNone/>
            </a:pPr>
            <a:r>
              <a:rPr lang="en-US" u="sng" dirty="0" smtClean="0"/>
              <a:t>Film Site.</a:t>
            </a:r>
            <a:r>
              <a:rPr lang="en-US" dirty="0" smtClean="0"/>
              <a:t> 13 September 2010 &lt;http://www.filmsite.org/aa42.html&gt;.</a:t>
            </a:r>
          </a:p>
          <a:p>
            <a:pPr>
              <a:buNone/>
            </a:pPr>
            <a:r>
              <a:rPr lang="en-US" u="sng" dirty="0" err="1" smtClean="0"/>
              <a:t>Filmsite</a:t>
            </a:r>
            <a:r>
              <a:rPr lang="en-US" u="sng" dirty="0" smtClean="0"/>
              <a:t>.</a:t>
            </a:r>
            <a:r>
              <a:rPr lang="en-US" dirty="0" smtClean="0"/>
              <a:t> 13 September 2010 &lt;http://www.filmsite.org/1942.html&gt;.</a:t>
            </a:r>
          </a:p>
          <a:p>
            <a:pPr>
              <a:buNone/>
            </a:pPr>
            <a:r>
              <a:rPr lang="en-US" u="sng" dirty="0" smtClean="0"/>
              <a:t>Idea Finder.</a:t>
            </a:r>
            <a:r>
              <a:rPr lang="en-US" dirty="0" smtClean="0"/>
              <a:t> April 5 2006. 15 September 2010 &lt;http://www.ideafinder.com/history/inventions/ducttape.htm&gt;.</a:t>
            </a:r>
          </a:p>
          <a:p>
            <a:pPr>
              <a:buNone/>
            </a:pPr>
            <a:endParaRPr lang="en-US" dirty="0"/>
          </a:p>
        </p:txBody>
      </p:sp>
    </p:spTree>
  </p:cSld>
  <p:clrMapOvr>
    <a:masterClrMapping/>
  </p:clrMapOvr>
  <p:transition>
    <p:pull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Works Cited</a:t>
            </a:r>
            <a:endParaRPr lang="en-US" dirty="0"/>
          </a:p>
        </p:txBody>
      </p:sp>
      <p:sp>
        <p:nvSpPr>
          <p:cNvPr id="3" name="Content Placeholder 2"/>
          <p:cNvSpPr>
            <a:spLocks noGrp="1"/>
          </p:cNvSpPr>
          <p:nvPr>
            <p:ph idx="1"/>
          </p:nvPr>
        </p:nvSpPr>
        <p:spPr>
          <a:xfrm>
            <a:off x="0" y="685800"/>
            <a:ext cx="9144000" cy="6172200"/>
          </a:xfrm>
        </p:spPr>
        <p:txBody>
          <a:bodyPr>
            <a:normAutofit fontScale="92500" lnSpcReduction="20000"/>
          </a:bodyPr>
          <a:lstStyle/>
          <a:p>
            <a:pPr>
              <a:buNone/>
            </a:pPr>
            <a:r>
              <a:rPr lang="en-US" dirty="0" err="1" smtClean="0"/>
              <a:t>IrvineRenter</a:t>
            </a:r>
            <a:r>
              <a:rPr lang="en-US" dirty="0" smtClean="0"/>
              <a:t>. </a:t>
            </a:r>
            <a:r>
              <a:rPr lang="en-US" u="sng" dirty="0" smtClean="0"/>
              <a:t>Irving Housing Blog.</a:t>
            </a:r>
            <a:r>
              <a:rPr lang="en-US" dirty="0" smtClean="0"/>
              <a:t> 25 December 2007. 13 September 2010 &lt;http://www.irvinehousingblog.com/blog/comments/white-christmas/&gt;.</a:t>
            </a:r>
            <a:endParaRPr lang="en-US" u="sng" dirty="0" smtClean="0"/>
          </a:p>
          <a:p>
            <a:pPr>
              <a:buNone/>
            </a:pPr>
            <a:r>
              <a:rPr lang="en-US" u="sng" dirty="0" smtClean="0"/>
              <a:t>Music Imprint.</a:t>
            </a:r>
            <a:r>
              <a:rPr lang="en-US" dirty="0" smtClean="0"/>
              <a:t> 13 September 2010 &lt;http://www.musicimprint.com/Chart.aspx?id=C000110&gt;.</a:t>
            </a:r>
          </a:p>
          <a:p>
            <a:pPr>
              <a:buNone/>
            </a:pPr>
            <a:r>
              <a:rPr lang="en-US" u="sng" dirty="0" err="1" smtClean="0"/>
              <a:t>Oddee</a:t>
            </a:r>
            <a:r>
              <a:rPr lang="en-US" u="sng" dirty="0" smtClean="0"/>
              <a:t>.</a:t>
            </a:r>
            <a:r>
              <a:rPr lang="en-US" dirty="0" smtClean="0"/>
              <a:t> 2010. 15 September 2010 &lt;http://www.oddee.com/item_66536.aspx&gt;.</a:t>
            </a:r>
          </a:p>
          <a:p>
            <a:pPr>
              <a:buNone/>
            </a:pPr>
            <a:r>
              <a:rPr lang="en-US" u="sng" dirty="0" smtClean="0"/>
              <a:t>Oracle Think Quest.</a:t>
            </a:r>
            <a:r>
              <a:rPr lang="en-US" dirty="0" smtClean="0"/>
              <a:t> 14 September 2010 &lt;http://library.thinkquest.org/10927/leadww2.htm&gt;.</a:t>
            </a:r>
          </a:p>
          <a:p>
            <a:pPr>
              <a:buNone/>
            </a:pPr>
            <a:r>
              <a:rPr lang="en-US" u="sng" dirty="0" smtClean="0"/>
              <a:t>Singers.</a:t>
            </a:r>
            <a:r>
              <a:rPr lang="en-US" dirty="0" smtClean="0"/>
              <a:t> 15 September 2010 &lt;http://www.singers.com/jazz/vintage/millsbrothers.html&gt;.</a:t>
            </a:r>
          </a:p>
          <a:p>
            <a:pPr>
              <a:buNone/>
            </a:pPr>
            <a:r>
              <a:rPr lang="en-US" u="sng" dirty="0" smtClean="0"/>
              <a:t>U.S. Army.</a:t>
            </a:r>
            <a:r>
              <a:rPr lang="en-US" dirty="0" smtClean="0"/>
              <a:t> 15 September 2010 &lt;http://www.army.mil/d-day/&gt;.</a:t>
            </a:r>
          </a:p>
          <a:p>
            <a:pPr>
              <a:buNone/>
            </a:pPr>
            <a:r>
              <a:rPr lang="en-US" dirty="0" smtClean="0"/>
              <a:t> </a:t>
            </a:r>
          </a:p>
          <a:p>
            <a:pPr>
              <a:buNone/>
            </a:pPr>
            <a:endParaRPr lang="en-US" dirty="0"/>
          </a:p>
        </p:txBody>
      </p:sp>
    </p:spTree>
  </p:cSld>
  <p:clrMapOvr>
    <a:masterClrMapping/>
  </p:clrMapOvr>
  <p:transition>
    <p:pull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p:txBody>
          <a:bodyPr numCol="2"/>
          <a:lstStyle/>
          <a:p>
            <a:r>
              <a:rPr lang="en-US" dirty="0" smtClean="0">
                <a:hlinkClick r:id="" action="ppaction://hlinkshowjump?jump=nextslide"/>
              </a:rPr>
              <a:t>Movies</a:t>
            </a:r>
            <a:endParaRPr lang="en-US" dirty="0" smtClean="0"/>
          </a:p>
          <a:p>
            <a:r>
              <a:rPr lang="en-US" dirty="0" smtClean="0">
                <a:hlinkClick r:id="rId2" action="ppaction://hlinksldjump"/>
              </a:rPr>
              <a:t>Actors/Actresses</a:t>
            </a:r>
            <a:endParaRPr lang="en-US" dirty="0" smtClean="0"/>
          </a:p>
          <a:p>
            <a:r>
              <a:rPr lang="en-US" dirty="0" smtClean="0">
                <a:hlinkClick r:id="rId3" action="ppaction://hlinksldjump"/>
              </a:rPr>
              <a:t>Songs</a:t>
            </a:r>
            <a:endParaRPr lang="en-US" dirty="0" smtClean="0"/>
          </a:p>
          <a:p>
            <a:r>
              <a:rPr lang="en-US" dirty="0" smtClean="0">
                <a:hlinkClick r:id="rId4" action="ppaction://hlinksldjump"/>
              </a:rPr>
              <a:t>Books</a:t>
            </a:r>
            <a:endParaRPr lang="en-US" dirty="0" smtClean="0"/>
          </a:p>
          <a:p>
            <a:r>
              <a:rPr lang="en-US" dirty="0" smtClean="0">
                <a:hlinkClick r:id="rId5" action="ppaction://hlinksldjump"/>
              </a:rPr>
              <a:t>Political Leaders</a:t>
            </a:r>
            <a:endParaRPr lang="en-US" dirty="0" smtClean="0"/>
          </a:p>
          <a:p>
            <a:r>
              <a:rPr lang="en-US" dirty="0" smtClean="0">
                <a:hlinkClick r:id="rId6" action="ppaction://hlinksldjump"/>
              </a:rPr>
              <a:t>Clothing</a:t>
            </a:r>
            <a:endParaRPr lang="en-US" dirty="0" smtClean="0"/>
          </a:p>
          <a:p>
            <a:r>
              <a:rPr lang="en-US" dirty="0" smtClean="0">
                <a:hlinkClick r:id="rId7" action="ppaction://hlinksldjump"/>
              </a:rPr>
              <a:t>Invention</a:t>
            </a:r>
            <a:endParaRPr lang="en-US" dirty="0" smtClean="0"/>
          </a:p>
          <a:p>
            <a:r>
              <a:rPr lang="en-US" dirty="0" smtClean="0">
                <a:hlinkClick r:id="rId8" action="ppaction://hlinksldjump"/>
              </a:rPr>
              <a:t>Propaganda</a:t>
            </a:r>
            <a:endParaRPr lang="en-US" dirty="0" smtClean="0"/>
          </a:p>
          <a:p>
            <a:r>
              <a:rPr lang="en-US" dirty="0" smtClean="0">
                <a:hlinkClick r:id="rId9" action="ppaction://hlinksldjump"/>
              </a:rPr>
              <a:t>Battle of Pearl Harbor</a:t>
            </a:r>
            <a:endParaRPr lang="en-US" dirty="0" smtClean="0"/>
          </a:p>
          <a:p>
            <a:r>
              <a:rPr lang="en-US" dirty="0" smtClean="0">
                <a:hlinkClick r:id="rId10" action="ppaction://hlinksldjump"/>
              </a:rPr>
              <a:t>D-Day</a:t>
            </a:r>
            <a:endParaRPr lang="en-US" dirty="0" smtClean="0"/>
          </a:p>
          <a:p>
            <a:r>
              <a:rPr lang="en-US" dirty="0" smtClean="0">
                <a:hlinkClick r:id="rId11" action="ppaction://hlinksldjump"/>
              </a:rPr>
              <a:t>Works Cited</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dirty="0" smtClean="0"/>
              <a:t>Movies</a:t>
            </a:r>
            <a:endParaRPr lang="en-US" dirty="0"/>
          </a:p>
        </p:txBody>
      </p:sp>
      <p:pic>
        <p:nvPicPr>
          <p:cNvPr id="4" name="Content Placeholder 3" descr="bambi.jpg"/>
          <p:cNvPicPr>
            <a:picLocks noGrp="1" noChangeAspect="1"/>
          </p:cNvPicPr>
          <p:nvPr>
            <p:ph idx="1"/>
          </p:nvPr>
        </p:nvPicPr>
        <p:blipFill>
          <a:blip r:embed="rId2" cstate="print"/>
          <a:stretch>
            <a:fillRect/>
          </a:stretch>
        </p:blipFill>
        <p:spPr>
          <a:xfrm>
            <a:off x="0" y="1295400"/>
            <a:ext cx="4572000" cy="4419600"/>
          </a:xfrm>
        </p:spPr>
      </p:pic>
      <p:sp>
        <p:nvSpPr>
          <p:cNvPr id="5" name="TextBox 4"/>
          <p:cNvSpPr txBox="1"/>
          <p:nvPr/>
        </p:nvSpPr>
        <p:spPr>
          <a:xfrm>
            <a:off x="0" y="5181600"/>
            <a:ext cx="4572000" cy="523220"/>
          </a:xfrm>
          <a:prstGeom prst="rect">
            <a:avLst/>
          </a:prstGeom>
          <a:noFill/>
        </p:spPr>
        <p:txBody>
          <a:bodyPr wrap="square" rtlCol="0">
            <a:spAutoFit/>
          </a:bodyPr>
          <a:lstStyle/>
          <a:p>
            <a:r>
              <a:rPr lang="en-US" sz="1400" dirty="0" smtClean="0">
                <a:hlinkClick r:id="rId3"/>
              </a:rPr>
              <a:t>http://thisdistractedglobe.com/2007/02/02/bambi-1942/</a:t>
            </a:r>
            <a:endParaRPr lang="en-US" sz="1400" dirty="0"/>
          </a:p>
        </p:txBody>
      </p:sp>
      <p:pic>
        <p:nvPicPr>
          <p:cNvPr id="6" name="Picture 5" descr="casablanca.jpg"/>
          <p:cNvPicPr>
            <a:picLocks noChangeAspect="1"/>
          </p:cNvPicPr>
          <p:nvPr/>
        </p:nvPicPr>
        <p:blipFill>
          <a:blip r:embed="rId4" cstate="print"/>
          <a:stretch>
            <a:fillRect/>
          </a:stretch>
        </p:blipFill>
        <p:spPr>
          <a:xfrm>
            <a:off x="4572000" y="1295400"/>
            <a:ext cx="4572000" cy="4419600"/>
          </a:xfrm>
          <a:prstGeom prst="rect">
            <a:avLst/>
          </a:prstGeom>
        </p:spPr>
      </p:pic>
      <p:sp>
        <p:nvSpPr>
          <p:cNvPr id="7" name="TextBox 6"/>
          <p:cNvSpPr txBox="1"/>
          <p:nvPr/>
        </p:nvSpPr>
        <p:spPr>
          <a:xfrm>
            <a:off x="4724400" y="5105400"/>
            <a:ext cx="4419600" cy="523220"/>
          </a:xfrm>
          <a:prstGeom prst="rect">
            <a:avLst/>
          </a:prstGeom>
          <a:noFill/>
        </p:spPr>
        <p:txBody>
          <a:bodyPr wrap="square" rtlCol="0">
            <a:spAutoFit/>
          </a:bodyPr>
          <a:lstStyle/>
          <a:p>
            <a:r>
              <a:rPr lang="en-US" sz="1400" dirty="0" smtClean="0">
                <a:hlinkClick r:id="rId5"/>
              </a:rPr>
              <a:t>http://legendsrevealed.com/entertainment/2009/05/15/movie-legends-revealed-5/</a:t>
            </a:r>
            <a:endParaRPr lang="en-US" sz="1400" dirty="0"/>
          </a:p>
        </p:txBody>
      </p:sp>
      <p:sp>
        <p:nvSpPr>
          <p:cNvPr id="8" name="TextBox 7"/>
          <p:cNvSpPr txBox="1"/>
          <p:nvPr/>
        </p:nvSpPr>
        <p:spPr>
          <a:xfrm>
            <a:off x="5029200" y="838200"/>
            <a:ext cx="3733800" cy="584775"/>
          </a:xfrm>
          <a:prstGeom prst="rect">
            <a:avLst/>
          </a:prstGeom>
          <a:noFill/>
        </p:spPr>
        <p:txBody>
          <a:bodyPr wrap="square" rtlCol="0">
            <a:spAutoFit/>
          </a:bodyPr>
          <a:lstStyle/>
          <a:p>
            <a:pPr algn="ctr"/>
            <a:r>
              <a:rPr lang="en-US" sz="3200" b="1" dirty="0" smtClean="0"/>
              <a:t>Casablanca</a:t>
            </a:r>
            <a:endParaRPr lang="en-US" sz="3200" b="1" dirty="0"/>
          </a:p>
        </p:txBody>
      </p:sp>
      <p:sp>
        <p:nvSpPr>
          <p:cNvPr id="9" name="TextBox 8"/>
          <p:cNvSpPr txBox="1"/>
          <p:nvPr/>
        </p:nvSpPr>
        <p:spPr>
          <a:xfrm>
            <a:off x="685800" y="838200"/>
            <a:ext cx="3733800" cy="584775"/>
          </a:xfrm>
          <a:prstGeom prst="rect">
            <a:avLst/>
          </a:prstGeom>
          <a:noFill/>
        </p:spPr>
        <p:txBody>
          <a:bodyPr wrap="square" rtlCol="0">
            <a:spAutoFit/>
          </a:bodyPr>
          <a:lstStyle/>
          <a:p>
            <a:pPr algn="ctr"/>
            <a:r>
              <a:rPr lang="en-US" sz="3200" b="1" dirty="0" smtClean="0"/>
              <a:t>Bambi</a:t>
            </a:r>
            <a:endParaRPr lang="en-US" sz="3200" b="1" dirty="0"/>
          </a:p>
        </p:txBody>
      </p:sp>
      <p:sp>
        <p:nvSpPr>
          <p:cNvPr id="10" name="TextBox 9"/>
          <p:cNvSpPr txBox="1"/>
          <p:nvPr/>
        </p:nvSpPr>
        <p:spPr>
          <a:xfrm>
            <a:off x="0" y="5867400"/>
            <a:ext cx="4572000" cy="646331"/>
          </a:xfrm>
          <a:prstGeom prst="rect">
            <a:avLst/>
          </a:prstGeom>
          <a:noFill/>
        </p:spPr>
        <p:txBody>
          <a:bodyPr wrap="square" rtlCol="0">
            <a:spAutoFit/>
          </a:bodyPr>
          <a:lstStyle/>
          <a:p>
            <a:r>
              <a:rPr lang="en-US" i="1" dirty="0" smtClean="0"/>
              <a:t>Bambi</a:t>
            </a:r>
            <a:r>
              <a:rPr lang="en-US" dirty="0" smtClean="0"/>
              <a:t> was the first Disney movie where all the characters were animals.</a:t>
            </a:r>
            <a:endParaRPr lang="en-US" dirty="0"/>
          </a:p>
        </p:txBody>
      </p:sp>
      <p:sp>
        <p:nvSpPr>
          <p:cNvPr id="11" name="TextBox 10"/>
          <p:cNvSpPr txBox="1"/>
          <p:nvPr/>
        </p:nvSpPr>
        <p:spPr>
          <a:xfrm>
            <a:off x="4724400" y="5867400"/>
            <a:ext cx="4572000" cy="646331"/>
          </a:xfrm>
          <a:prstGeom prst="rect">
            <a:avLst/>
          </a:prstGeom>
          <a:noFill/>
        </p:spPr>
        <p:txBody>
          <a:bodyPr wrap="square" rtlCol="0">
            <a:spAutoFit/>
          </a:bodyPr>
          <a:lstStyle/>
          <a:p>
            <a:r>
              <a:rPr lang="en-US" i="1" dirty="0" smtClean="0"/>
              <a:t>Casablanca</a:t>
            </a:r>
            <a:r>
              <a:rPr lang="en-US" dirty="0" smtClean="0"/>
              <a:t> has anti-Nazi propaganda and is one of the most popular films of all time.</a:t>
            </a:r>
            <a:endParaRPr lang="en-US" i="1" dirty="0"/>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Actors/Actresses</a:t>
            </a:r>
            <a:br>
              <a:rPr lang="en-US" dirty="0" smtClean="0"/>
            </a:br>
            <a:r>
              <a:rPr lang="en-US" dirty="0" smtClean="0"/>
              <a:t>Oscar Winners</a:t>
            </a:r>
            <a:endParaRPr lang="en-US" dirty="0"/>
          </a:p>
        </p:txBody>
      </p:sp>
      <p:sp>
        <p:nvSpPr>
          <p:cNvPr id="3" name="Text Placeholder 2"/>
          <p:cNvSpPr>
            <a:spLocks noGrp="1"/>
          </p:cNvSpPr>
          <p:nvPr>
            <p:ph type="body" idx="1"/>
          </p:nvPr>
        </p:nvSpPr>
        <p:spPr>
          <a:xfrm>
            <a:off x="457200" y="1066800"/>
            <a:ext cx="4040188" cy="727075"/>
          </a:xfrm>
        </p:spPr>
        <p:txBody>
          <a:bodyPr>
            <a:normAutofit fontScale="85000" lnSpcReduction="10000"/>
          </a:bodyPr>
          <a:lstStyle/>
          <a:p>
            <a:pPr algn="ctr"/>
            <a:r>
              <a:rPr lang="en-US" dirty="0" smtClean="0"/>
              <a:t>JAMES CAGNEY in "Yankee Doodle Dandy”</a:t>
            </a:r>
            <a:endParaRPr lang="en-US" dirty="0"/>
          </a:p>
        </p:txBody>
      </p:sp>
      <p:sp>
        <p:nvSpPr>
          <p:cNvPr id="5" name="Text Placeholder 4"/>
          <p:cNvSpPr>
            <a:spLocks noGrp="1"/>
          </p:cNvSpPr>
          <p:nvPr>
            <p:ph type="body" sz="half" idx="3"/>
          </p:nvPr>
        </p:nvSpPr>
        <p:spPr>
          <a:xfrm>
            <a:off x="4648200" y="1066800"/>
            <a:ext cx="4041775" cy="750887"/>
          </a:xfrm>
        </p:spPr>
        <p:txBody>
          <a:bodyPr>
            <a:normAutofit fontScale="92500" lnSpcReduction="10000"/>
          </a:bodyPr>
          <a:lstStyle/>
          <a:p>
            <a:pPr algn="ctr"/>
            <a:r>
              <a:rPr lang="en-US" dirty="0" smtClean="0"/>
              <a:t>GREER GARSON in "Mrs. Miniver"</a:t>
            </a:r>
            <a:endParaRPr lang="en-US" dirty="0"/>
          </a:p>
        </p:txBody>
      </p:sp>
      <p:pic>
        <p:nvPicPr>
          <p:cNvPr id="7" name="Content Placeholder 6" descr="james cagney.jpg"/>
          <p:cNvPicPr>
            <a:picLocks noGrp="1" noChangeAspect="1"/>
          </p:cNvPicPr>
          <p:nvPr>
            <p:ph sz="quarter" idx="2"/>
          </p:nvPr>
        </p:nvPicPr>
        <p:blipFill>
          <a:blip r:embed="rId2" cstate="print"/>
          <a:stretch>
            <a:fillRect/>
          </a:stretch>
        </p:blipFill>
        <p:spPr>
          <a:xfrm>
            <a:off x="533400" y="1676400"/>
            <a:ext cx="3853887" cy="3763963"/>
          </a:xfrm>
        </p:spPr>
      </p:pic>
      <p:pic>
        <p:nvPicPr>
          <p:cNvPr id="10" name="Content Placeholder 9" descr="greer garson.jpg"/>
          <p:cNvPicPr>
            <a:picLocks noGrp="1" noChangeAspect="1"/>
          </p:cNvPicPr>
          <p:nvPr>
            <p:ph sz="quarter" idx="4"/>
          </p:nvPr>
        </p:nvPicPr>
        <p:blipFill>
          <a:blip r:embed="rId3" cstate="print"/>
          <a:stretch>
            <a:fillRect/>
          </a:stretch>
        </p:blipFill>
        <p:spPr>
          <a:xfrm>
            <a:off x="5257800" y="1752600"/>
            <a:ext cx="3124200" cy="3699111"/>
          </a:xfrm>
        </p:spPr>
      </p:pic>
      <p:sp>
        <p:nvSpPr>
          <p:cNvPr id="11" name="TextBox 10"/>
          <p:cNvSpPr txBox="1"/>
          <p:nvPr/>
        </p:nvSpPr>
        <p:spPr>
          <a:xfrm>
            <a:off x="5181600" y="5105400"/>
            <a:ext cx="3581400" cy="738664"/>
          </a:xfrm>
          <a:prstGeom prst="rect">
            <a:avLst/>
          </a:prstGeom>
          <a:noFill/>
        </p:spPr>
        <p:txBody>
          <a:bodyPr wrap="square" rtlCol="0">
            <a:spAutoFit/>
          </a:bodyPr>
          <a:lstStyle/>
          <a:p>
            <a:r>
              <a:rPr lang="en-US" sz="1400" dirty="0" smtClean="0">
                <a:hlinkClick r:id="rId4"/>
              </a:rPr>
              <a:t>http://classicfilm.about.com/od/oscarwinningclassics/tp/Best_Actress_Oscars_1940s.htm</a:t>
            </a:r>
            <a:endParaRPr lang="en-US" sz="1400" dirty="0"/>
          </a:p>
        </p:txBody>
      </p:sp>
      <p:sp>
        <p:nvSpPr>
          <p:cNvPr id="12" name="TextBox 11"/>
          <p:cNvSpPr txBox="1"/>
          <p:nvPr/>
        </p:nvSpPr>
        <p:spPr>
          <a:xfrm>
            <a:off x="609600" y="5181600"/>
            <a:ext cx="3733800" cy="523220"/>
          </a:xfrm>
          <a:prstGeom prst="rect">
            <a:avLst/>
          </a:prstGeom>
          <a:noFill/>
        </p:spPr>
        <p:txBody>
          <a:bodyPr wrap="square" rtlCol="0">
            <a:spAutoFit/>
          </a:bodyPr>
          <a:lstStyle/>
          <a:p>
            <a:r>
              <a:rPr lang="en-US" sz="1400" dirty="0" smtClean="0">
                <a:hlinkClick r:id="rId5"/>
              </a:rPr>
              <a:t>http://www.npg.si.edu/exhibit/ballyhoo/lessons_ballyhoo.pdf</a:t>
            </a:r>
            <a:endParaRPr lang="en-US" sz="1400" dirty="0"/>
          </a:p>
        </p:txBody>
      </p:sp>
      <p:sp>
        <p:nvSpPr>
          <p:cNvPr id="9" name="TextBox 8"/>
          <p:cNvSpPr txBox="1"/>
          <p:nvPr/>
        </p:nvSpPr>
        <p:spPr>
          <a:xfrm>
            <a:off x="533400" y="5867400"/>
            <a:ext cx="3810000" cy="646331"/>
          </a:xfrm>
          <a:prstGeom prst="rect">
            <a:avLst/>
          </a:prstGeom>
          <a:noFill/>
        </p:spPr>
        <p:txBody>
          <a:bodyPr wrap="square" rtlCol="0">
            <a:spAutoFit/>
          </a:bodyPr>
          <a:lstStyle/>
          <a:p>
            <a:r>
              <a:rPr lang="en-US" dirty="0" smtClean="0"/>
              <a:t>James Cagney was most famous for his gangster roles.</a:t>
            </a:r>
            <a:endParaRPr lang="en-US" dirty="0"/>
          </a:p>
        </p:txBody>
      </p:sp>
      <p:sp>
        <p:nvSpPr>
          <p:cNvPr id="13" name="TextBox 12"/>
          <p:cNvSpPr txBox="1"/>
          <p:nvPr/>
        </p:nvSpPr>
        <p:spPr>
          <a:xfrm>
            <a:off x="5334000" y="5791200"/>
            <a:ext cx="3810000" cy="923330"/>
          </a:xfrm>
          <a:prstGeom prst="rect">
            <a:avLst/>
          </a:prstGeom>
          <a:noFill/>
        </p:spPr>
        <p:txBody>
          <a:bodyPr wrap="square" rtlCol="0">
            <a:spAutoFit/>
          </a:bodyPr>
          <a:lstStyle/>
          <a:p>
            <a:r>
              <a:rPr lang="en-US" dirty="0" smtClean="0"/>
              <a:t>Greer Garson worked at an advertising agency before she decided to become an actress.</a:t>
            </a:r>
            <a:endParaRPr lang="en-US"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ng-crosby-white-christmas.jpg"/>
          <p:cNvPicPr>
            <a:picLocks noChangeAspect="1"/>
          </p:cNvPicPr>
          <p:nvPr/>
        </p:nvPicPr>
        <p:blipFill>
          <a:blip r:embed="rId2" cstate="print"/>
          <a:stretch>
            <a:fillRect/>
          </a:stretch>
        </p:blipFill>
        <p:spPr>
          <a:xfrm>
            <a:off x="0" y="-38922"/>
            <a:ext cx="9144000" cy="6896922"/>
          </a:xfrm>
          <a:prstGeom prst="rect">
            <a:avLst/>
          </a:prstGeom>
        </p:spPr>
      </p:pic>
      <p:sp>
        <p:nvSpPr>
          <p:cNvPr id="2" name="Title 1"/>
          <p:cNvSpPr>
            <a:spLocks noGrp="1"/>
          </p:cNvSpPr>
          <p:nvPr>
            <p:ph type="title"/>
          </p:nvPr>
        </p:nvSpPr>
        <p:spPr>
          <a:xfrm>
            <a:off x="1524000" y="0"/>
            <a:ext cx="6629400" cy="1676400"/>
          </a:xfrm>
          <a:solidFill>
            <a:schemeClr val="tx1">
              <a:alpha val="27000"/>
            </a:schemeClr>
          </a:solidFill>
        </p:spPr>
        <p:txBody>
          <a:bodyPr>
            <a:normAutofit fontScale="90000"/>
          </a:bodyPr>
          <a:lstStyle/>
          <a:p>
            <a:r>
              <a:rPr lang="en-US" dirty="0" smtClean="0">
                <a:solidFill>
                  <a:schemeClr val="bg1"/>
                </a:solidFill>
              </a:rPr>
              <a:t>#1 Song</a:t>
            </a:r>
            <a:br>
              <a:rPr lang="en-US" dirty="0" smtClean="0">
                <a:solidFill>
                  <a:schemeClr val="bg1"/>
                </a:solidFill>
              </a:rPr>
            </a:br>
            <a:r>
              <a:rPr lang="en-US" dirty="0" smtClean="0">
                <a:solidFill>
                  <a:schemeClr val="bg1"/>
                </a:solidFill>
              </a:rPr>
              <a:t>White Christmas – Bing Crosby</a:t>
            </a:r>
            <a:endParaRPr lang="en-US" dirty="0">
              <a:solidFill>
                <a:schemeClr val="bg1"/>
              </a:solidFill>
            </a:endParaRPr>
          </a:p>
        </p:txBody>
      </p:sp>
      <p:sp>
        <p:nvSpPr>
          <p:cNvPr id="6" name="TextBox 5"/>
          <p:cNvSpPr txBox="1"/>
          <p:nvPr/>
        </p:nvSpPr>
        <p:spPr>
          <a:xfrm>
            <a:off x="1752600" y="6400800"/>
            <a:ext cx="5638800" cy="523220"/>
          </a:xfrm>
          <a:prstGeom prst="rect">
            <a:avLst/>
          </a:prstGeom>
          <a:noFill/>
        </p:spPr>
        <p:txBody>
          <a:bodyPr wrap="square" rtlCol="0">
            <a:spAutoFit/>
          </a:bodyPr>
          <a:lstStyle/>
          <a:p>
            <a:r>
              <a:rPr lang="en-US" sz="1400" dirty="0" smtClean="0">
                <a:hlinkClick r:id="rId3"/>
              </a:rPr>
              <a:t>http://www.irvinehousingblog.com/blog/comments/white-christmas/</a:t>
            </a:r>
            <a:endParaRPr lang="en-US" sz="1400" dirty="0"/>
          </a:p>
        </p:txBody>
      </p:sp>
      <p:sp>
        <p:nvSpPr>
          <p:cNvPr id="7" name="TextBox 6"/>
          <p:cNvSpPr txBox="1"/>
          <p:nvPr/>
        </p:nvSpPr>
        <p:spPr>
          <a:xfrm>
            <a:off x="228600" y="1752600"/>
            <a:ext cx="8610600" cy="4093428"/>
          </a:xfrm>
          <a:prstGeom prst="rect">
            <a:avLst/>
          </a:prstGeom>
          <a:solidFill>
            <a:schemeClr val="bg1">
              <a:alpha val="31000"/>
            </a:schemeClr>
          </a:solidFill>
        </p:spPr>
        <p:txBody>
          <a:bodyPr wrap="square" numCol="2" rtlCol="0">
            <a:spAutoFit/>
          </a:bodyPr>
          <a:lstStyle/>
          <a:p>
            <a:r>
              <a:rPr lang="en-US" sz="2000" b="1" dirty="0"/>
              <a:t>I'm dreaming of a white Christmas</a:t>
            </a:r>
            <a:br>
              <a:rPr lang="en-US" sz="2000" b="1" dirty="0"/>
            </a:br>
            <a:r>
              <a:rPr lang="en-US" sz="2000" b="1" dirty="0"/>
              <a:t>Just like the ones I used to know</a:t>
            </a:r>
            <a:br>
              <a:rPr lang="en-US" sz="2000" b="1" dirty="0"/>
            </a:br>
            <a:r>
              <a:rPr lang="en-US" sz="2000" b="1" dirty="0"/>
              <a:t>Where the treetops glisten,</a:t>
            </a:r>
            <a:br>
              <a:rPr lang="en-US" sz="2000" b="1" dirty="0"/>
            </a:br>
            <a:r>
              <a:rPr lang="en-US" sz="2000" b="1" dirty="0"/>
              <a:t>and children listen</a:t>
            </a:r>
            <a:br>
              <a:rPr lang="en-US" sz="2000" b="1" dirty="0"/>
            </a:br>
            <a:r>
              <a:rPr lang="en-US" sz="2000" b="1" dirty="0"/>
              <a:t>To hear sleigh bells in the snow</a:t>
            </a:r>
          </a:p>
          <a:p>
            <a:endParaRPr lang="en-US" sz="2000" b="1" dirty="0" smtClean="0"/>
          </a:p>
          <a:p>
            <a:endParaRPr lang="en-US" sz="2000" b="1" dirty="0"/>
          </a:p>
          <a:p>
            <a:endParaRPr lang="en-US" sz="2000" b="1" dirty="0"/>
          </a:p>
          <a:p>
            <a:r>
              <a:rPr lang="en-US" sz="2000" b="1" dirty="0" smtClean="0"/>
              <a:t>I'm </a:t>
            </a:r>
            <a:r>
              <a:rPr lang="en-US" sz="2000" b="1" dirty="0"/>
              <a:t>dreaming of a white Christmas</a:t>
            </a:r>
            <a:br>
              <a:rPr lang="en-US" sz="2000" b="1" dirty="0"/>
            </a:br>
            <a:r>
              <a:rPr lang="en-US" sz="2000" b="1" dirty="0"/>
              <a:t>With every Christmas card I write</a:t>
            </a:r>
            <a:br>
              <a:rPr lang="en-US" sz="2000" b="1" dirty="0"/>
            </a:br>
            <a:r>
              <a:rPr lang="en-US" sz="2000" b="1" dirty="0"/>
              <a:t>May your days be merry and bright</a:t>
            </a:r>
            <a:br>
              <a:rPr lang="en-US" sz="2000" b="1" dirty="0"/>
            </a:br>
            <a:r>
              <a:rPr lang="en-US" sz="2000" b="1" dirty="0"/>
              <a:t>And may all your Christmases be white</a:t>
            </a:r>
          </a:p>
          <a:p>
            <a:endParaRPr lang="en-US" sz="2000" b="1" dirty="0" smtClean="0"/>
          </a:p>
          <a:p>
            <a:endParaRPr lang="en-US" sz="2000" b="1" dirty="0"/>
          </a:p>
          <a:p>
            <a:endParaRPr lang="en-US" sz="2000" b="1" dirty="0" smtClean="0"/>
          </a:p>
          <a:p>
            <a:endParaRPr lang="en-US" sz="2000" b="1" dirty="0" smtClean="0"/>
          </a:p>
          <a:p>
            <a:r>
              <a:rPr lang="en-US" sz="2000" b="1" dirty="0" smtClean="0"/>
              <a:t>I'm </a:t>
            </a:r>
            <a:r>
              <a:rPr lang="en-US" sz="2000" b="1" dirty="0"/>
              <a:t>dreaming of a white Christmas</a:t>
            </a:r>
            <a:br>
              <a:rPr lang="en-US" sz="2000" b="1" dirty="0"/>
            </a:br>
            <a:r>
              <a:rPr lang="en-US" sz="2000" b="1" dirty="0"/>
              <a:t>With every Christmas card I write</a:t>
            </a:r>
            <a:br>
              <a:rPr lang="en-US" sz="2000" b="1" dirty="0"/>
            </a:br>
            <a:r>
              <a:rPr lang="en-US" sz="2000" b="1" dirty="0"/>
              <a:t>May your days be merry and bright</a:t>
            </a:r>
            <a:br>
              <a:rPr lang="en-US" sz="2000" b="1" dirty="0"/>
            </a:br>
            <a:r>
              <a:rPr lang="en-US" sz="2000" b="1" dirty="0"/>
              <a:t>And may all your Christmases be </a:t>
            </a:r>
            <a:r>
              <a:rPr lang="en-US" sz="2000" b="1" dirty="0" smtClean="0"/>
              <a:t>whit</a:t>
            </a:r>
            <a:r>
              <a:rPr lang="en-US" dirty="0" smtClean="0"/>
              <a:t>e</a:t>
            </a:r>
            <a:endParaRPr lang="en-US" sz="2000" b="1" dirty="0"/>
          </a:p>
        </p:txBody>
      </p:sp>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28600"/>
            <a:ext cx="4040188" cy="639762"/>
          </a:xfrm>
        </p:spPr>
        <p:txBody>
          <a:bodyPr>
            <a:noAutofit/>
          </a:bodyPr>
          <a:lstStyle/>
          <a:p>
            <a:pPr algn="ctr"/>
            <a:r>
              <a:rPr lang="en-US" sz="1800" b="0" dirty="0" smtClean="0"/>
              <a:t>#2 Song</a:t>
            </a:r>
          </a:p>
          <a:p>
            <a:pPr algn="ctr"/>
            <a:r>
              <a:rPr lang="en-US" sz="1800" b="0" dirty="0" smtClean="0"/>
              <a:t>Paper Doll – The Mills Brothers</a:t>
            </a:r>
            <a:endParaRPr lang="en-US" sz="1800" b="0" dirty="0"/>
          </a:p>
        </p:txBody>
      </p:sp>
      <p:sp>
        <p:nvSpPr>
          <p:cNvPr id="5" name="Text Placeholder 4"/>
          <p:cNvSpPr>
            <a:spLocks noGrp="1"/>
          </p:cNvSpPr>
          <p:nvPr>
            <p:ph type="body" sz="half" idx="3"/>
          </p:nvPr>
        </p:nvSpPr>
        <p:spPr>
          <a:xfrm>
            <a:off x="4648200" y="228600"/>
            <a:ext cx="4041775" cy="639762"/>
          </a:xfrm>
        </p:spPr>
        <p:txBody>
          <a:bodyPr>
            <a:normAutofit fontScale="70000" lnSpcReduction="20000"/>
          </a:bodyPr>
          <a:lstStyle/>
          <a:p>
            <a:pPr algn="ctr"/>
            <a:r>
              <a:rPr lang="en-US" sz="2600" b="0" dirty="0" smtClean="0"/>
              <a:t> #3 Song</a:t>
            </a:r>
          </a:p>
          <a:p>
            <a:pPr algn="ctr"/>
            <a:r>
              <a:rPr lang="en-US" sz="2600" b="0" dirty="0" smtClean="0"/>
              <a:t>Salt Peanuts - Dizzy Gillespie</a:t>
            </a:r>
            <a:endParaRPr lang="en-US" sz="2600" b="0" dirty="0"/>
          </a:p>
        </p:txBody>
      </p:sp>
      <p:pic>
        <p:nvPicPr>
          <p:cNvPr id="7" name="Content Placeholder 6" descr="paper doll the mill brothers.jpg"/>
          <p:cNvPicPr>
            <a:picLocks noGrp="1" noChangeAspect="1"/>
          </p:cNvPicPr>
          <p:nvPr>
            <p:ph sz="quarter" idx="2"/>
          </p:nvPr>
        </p:nvPicPr>
        <p:blipFill>
          <a:blip r:embed="rId2" cstate="print"/>
          <a:stretch>
            <a:fillRect/>
          </a:stretch>
        </p:blipFill>
        <p:spPr>
          <a:xfrm>
            <a:off x="0" y="1219200"/>
            <a:ext cx="4419600" cy="4419600"/>
          </a:xfrm>
        </p:spPr>
      </p:pic>
      <p:pic>
        <p:nvPicPr>
          <p:cNvPr id="11" name="Content Placeholder 10" descr="salt peanuts.jpg"/>
          <p:cNvPicPr>
            <a:picLocks noGrp="1" noChangeAspect="1"/>
          </p:cNvPicPr>
          <p:nvPr>
            <p:ph sz="quarter" idx="4"/>
          </p:nvPr>
        </p:nvPicPr>
        <p:blipFill>
          <a:blip r:embed="rId3" cstate="print"/>
          <a:stretch>
            <a:fillRect/>
          </a:stretch>
        </p:blipFill>
        <p:spPr>
          <a:xfrm>
            <a:off x="4724400" y="1219201"/>
            <a:ext cx="4419600" cy="4343399"/>
          </a:xfrm>
        </p:spPr>
      </p:pic>
      <p:sp>
        <p:nvSpPr>
          <p:cNvPr id="8" name="TextBox 7"/>
          <p:cNvSpPr txBox="1"/>
          <p:nvPr/>
        </p:nvSpPr>
        <p:spPr>
          <a:xfrm>
            <a:off x="0" y="5562600"/>
            <a:ext cx="5334000" cy="307777"/>
          </a:xfrm>
          <a:prstGeom prst="rect">
            <a:avLst/>
          </a:prstGeom>
          <a:noFill/>
        </p:spPr>
        <p:txBody>
          <a:bodyPr wrap="square" rtlCol="0">
            <a:spAutoFit/>
          </a:bodyPr>
          <a:lstStyle/>
          <a:p>
            <a:r>
              <a:rPr lang="en-US" sz="1400" dirty="0" smtClean="0">
                <a:hlinkClick r:id="rId4"/>
              </a:rPr>
              <a:t>http://www.amazon.com/Paper-Doll/dp/B000W0167Y</a:t>
            </a:r>
            <a:endParaRPr lang="en-US" sz="1400" dirty="0"/>
          </a:p>
        </p:txBody>
      </p:sp>
      <p:sp>
        <p:nvSpPr>
          <p:cNvPr id="12" name="TextBox 11"/>
          <p:cNvSpPr txBox="1"/>
          <p:nvPr/>
        </p:nvSpPr>
        <p:spPr>
          <a:xfrm>
            <a:off x="4724400" y="5486400"/>
            <a:ext cx="4419600" cy="523220"/>
          </a:xfrm>
          <a:prstGeom prst="rect">
            <a:avLst/>
          </a:prstGeom>
          <a:noFill/>
        </p:spPr>
        <p:txBody>
          <a:bodyPr wrap="square" rtlCol="0">
            <a:spAutoFit/>
          </a:bodyPr>
          <a:lstStyle/>
          <a:p>
            <a:r>
              <a:rPr lang="en-US" sz="1400" dirty="0" smtClean="0">
                <a:hlinkClick r:id="rId5"/>
              </a:rPr>
              <a:t>http://www.maniadb.com/search.asp?sr=LO&amp;q=Midnight+Walk</a:t>
            </a:r>
            <a:endParaRPr lang="en-US" sz="1400" dirty="0"/>
          </a:p>
        </p:txBody>
      </p:sp>
      <p:sp>
        <p:nvSpPr>
          <p:cNvPr id="9" name="TextBox 8"/>
          <p:cNvSpPr txBox="1"/>
          <p:nvPr/>
        </p:nvSpPr>
        <p:spPr>
          <a:xfrm>
            <a:off x="0" y="6019800"/>
            <a:ext cx="4419600" cy="646331"/>
          </a:xfrm>
          <a:prstGeom prst="rect">
            <a:avLst/>
          </a:prstGeom>
          <a:noFill/>
        </p:spPr>
        <p:txBody>
          <a:bodyPr wrap="square" rtlCol="0">
            <a:spAutoFit/>
          </a:bodyPr>
          <a:lstStyle/>
          <a:p>
            <a:r>
              <a:rPr lang="en-US" dirty="0" smtClean="0"/>
              <a:t>This song spent twelve weeks on the top charts and sold six million copies.</a:t>
            </a:r>
            <a:endParaRPr lang="en-US" dirty="0"/>
          </a:p>
        </p:txBody>
      </p:sp>
      <p:sp>
        <p:nvSpPr>
          <p:cNvPr id="10" name="TextBox 9"/>
          <p:cNvSpPr txBox="1"/>
          <p:nvPr/>
        </p:nvSpPr>
        <p:spPr>
          <a:xfrm>
            <a:off x="4724400" y="6019800"/>
            <a:ext cx="4419600" cy="646331"/>
          </a:xfrm>
          <a:prstGeom prst="rect">
            <a:avLst/>
          </a:prstGeom>
          <a:noFill/>
        </p:spPr>
        <p:txBody>
          <a:bodyPr wrap="square" rtlCol="0">
            <a:spAutoFit/>
          </a:bodyPr>
          <a:lstStyle/>
          <a:p>
            <a:r>
              <a:rPr lang="en-US" dirty="0" smtClean="0"/>
              <a:t>This song was one of Dizzy </a:t>
            </a:r>
            <a:r>
              <a:rPr lang="en-US" dirty="0" err="1" smtClean="0"/>
              <a:t>Gillepsie’s</a:t>
            </a:r>
            <a:r>
              <a:rPr lang="en-US" dirty="0" smtClean="0"/>
              <a:t> first major recordings.</a:t>
            </a:r>
            <a:endParaRPr lang="en-US" dirty="0"/>
          </a:p>
        </p:txBody>
      </p:sp>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US" i="1" dirty="0" smtClean="0"/>
              <a:t>We Couldn’t Leave Dinah</a:t>
            </a:r>
            <a:br>
              <a:rPr lang="en-US" i="1" dirty="0" smtClean="0"/>
            </a:br>
            <a:r>
              <a:rPr lang="en-US" dirty="0" smtClean="0"/>
              <a:t>by Mary Treadgold</a:t>
            </a:r>
            <a:br>
              <a:rPr lang="en-US" dirty="0" smtClean="0"/>
            </a:br>
            <a:endParaRPr lang="en-US" i="1" dirty="0"/>
          </a:p>
        </p:txBody>
      </p:sp>
      <p:pic>
        <p:nvPicPr>
          <p:cNvPr id="4" name="Picture 3" descr="we couldnt leave dinah.jpg"/>
          <p:cNvPicPr>
            <a:picLocks noChangeAspect="1"/>
          </p:cNvPicPr>
          <p:nvPr/>
        </p:nvPicPr>
        <p:blipFill>
          <a:blip r:embed="rId2" cstate="print"/>
          <a:stretch>
            <a:fillRect/>
          </a:stretch>
        </p:blipFill>
        <p:spPr>
          <a:xfrm>
            <a:off x="0" y="1295400"/>
            <a:ext cx="3352800" cy="4667250"/>
          </a:xfrm>
          <a:prstGeom prst="rect">
            <a:avLst/>
          </a:prstGeom>
        </p:spPr>
      </p:pic>
      <p:sp>
        <p:nvSpPr>
          <p:cNvPr id="5" name="TextBox 4"/>
          <p:cNvSpPr txBox="1"/>
          <p:nvPr/>
        </p:nvSpPr>
        <p:spPr>
          <a:xfrm>
            <a:off x="0" y="5105400"/>
            <a:ext cx="3429000" cy="738664"/>
          </a:xfrm>
          <a:prstGeom prst="rect">
            <a:avLst/>
          </a:prstGeom>
          <a:noFill/>
        </p:spPr>
        <p:txBody>
          <a:bodyPr wrap="square" rtlCol="0">
            <a:spAutoFit/>
          </a:bodyPr>
          <a:lstStyle/>
          <a:p>
            <a:r>
              <a:rPr lang="en-US" sz="1400" dirty="0" smtClean="0">
                <a:hlinkClick r:id="rId3"/>
              </a:rPr>
              <a:t>http://www.fantasticfiction.co.uk/t/mary-treadgold/we-couldn-t-leave-dinah.htm</a:t>
            </a:r>
            <a:endParaRPr lang="en-US" sz="1400" dirty="0"/>
          </a:p>
        </p:txBody>
      </p:sp>
      <p:pic>
        <p:nvPicPr>
          <p:cNvPr id="6" name="Picture 5" descr="carnegie.gif"/>
          <p:cNvPicPr>
            <a:picLocks noChangeAspect="1"/>
          </p:cNvPicPr>
          <p:nvPr/>
        </p:nvPicPr>
        <p:blipFill>
          <a:blip r:embed="rId4" cstate="print"/>
          <a:stretch>
            <a:fillRect/>
          </a:stretch>
        </p:blipFill>
        <p:spPr>
          <a:xfrm>
            <a:off x="4495800" y="1295400"/>
            <a:ext cx="4114800" cy="4114800"/>
          </a:xfrm>
          <a:prstGeom prst="rect">
            <a:avLst/>
          </a:prstGeom>
        </p:spPr>
      </p:pic>
      <p:sp>
        <p:nvSpPr>
          <p:cNvPr id="7" name="TextBox 6"/>
          <p:cNvSpPr txBox="1"/>
          <p:nvPr/>
        </p:nvSpPr>
        <p:spPr>
          <a:xfrm>
            <a:off x="4724400" y="5257800"/>
            <a:ext cx="3657600" cy="738664"/>
          </a:xfrm>
          <a:prstGeom prst="rect">
            <a:avLst/>
          </a:prstGeom>
          <a:noFill/>
        </p:spPr>
        <p:txBody>
          <a:bodyPr wrap="square" rtlCol="0">
            <a:spAutoFit/>
          </a:bodyPr>
          <a:lstStyle/>
          <a:p>
            <a:r>
              <a:rPr lang="en-US" sz="1400" dirty="0" smtClean="0">
                <a:hlinkClick r:id="rId5"/>
              </a:rPr>
              <a:t>http://www.ala.org/ala/mgrps/divs/alsc/awardsgrants/bookmedia/carnegiemedal/index.cfm</a:t>
            </a:r>
            <a:endParaRPr lang="en-US" sz="1400" dirty="0"/>
          </a:p>
        </p:txBody>
      </p:sp>
      <p:sp>
        <p:nvSpPr>
          <p:cNvPr id="8" name="TextBox 7"/>
          <p:cNvSpPr txBox="1"/>
          <p:nvPr/>
        </p:nvSpPr>
        <p:spPr>
          <a:xfrm>
            <a:off x="0" y="5934670"/>
            <a:ext cx="4038600" cy="923330"/>
          </a:xfrm>
          <a:prstGeom prst="rect">
            <a:avLst/>
          </a:prstGeom>
          <a:noFill/>
        </p:spPr>
        <p:txBody>
          <a:bodyPr wrap="square" rtlCol="0">
            <a:spAutoFit/>
          </a:bodyPr>
          <a:lstStyle/>
          <a:p>
            <a:r>
              <a:rPr lang="en-US" i="1" dirty="0" smtClean="0"/>
              <a:t>We Couldn’t Leave Dinah</a:t>
            </a:r>
            <a:r>
              <a:rPr lang="en-US" dirty="0" smtClean="0"/>
              <a:t> takes place in 1941, and is about an island under threat of Nazi invasion.</a:t>
            </a:r>
            <a:endParaRPr lang="en-US" i="1" dirty="0"/>
          </a:p>
        </p:txBody>
      </p:sp>
      <p:sp>
        <p:nvSpPr>
          <p:cNvPr id="9" name="TextBox 8"/>
          <p:cNvSpPr txBox="1"/>
          <p:nvPr/>
        </p:nvSpPr>
        <p:spPr>
          <a:xfrm>
            <a:off x="4648200" y="5934670"/>
            <a:ext cx="4038600" cy="923330"/>
          </a:xfrm>
          <a:prstGeom prst="rect">
            <a:avLst/>
          </a:prstGeom>
          <a:noFill/>
        </p:spPr>
        <p:txBody>
          <a:bodyPr wrap="square" rtlCol="0">
            <a:spAutoFit/>
          </a:bodyPr>
          <a:lstStyle/>
          <a:p>
            <a:r>
              <a:rPr lang="en-US" dirty="0" smtClean="0"/>
              <a:t>The Carnegie Medal is given each year to an outstanding children’s book.</a:t>
            </a:r>
            <a:endParaRPr lang="en-US" dirty="0"/>
          </a:p>
        </p:txBody>
      </p:sp>
    </p:spTree>
  </p:cSld>
  <p:clrMapOvr>
    <a:masterClrMapping/>
  </p:clrMapOvr>
  <p:transition>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0"/>
            <a:ext cx="3733800" cy="1143000"/>
          </a:xfrm>
        </p:spPr>
        <p:txBody>
          <a:bodyPr>
            <a:normAutofit fontScale="90000"/>
          </a:bodyPr>
          <a:lstStyle/>
          <a:p>
            <a:r>
              <a:rPr lang="en-US" dirty="0" smtClean="0"/>
              <a:t>Political Leaders</a:t>
            </a:r>
            <a:endParaRPr lang="en-US" dirty="0"/>
          </a:p>
        </p:txBody>
      </p:sp>
      <p:sp>
        <p:nvSpPr>
          <p:cNvPr id="3" name="Text Placeholder 2"/>
          <p:cNvSpPr>
            <a:spLocks noGrp="1"/>
          </p:cNvSpPr>
          <p:nvPr>
            <p:ph type="body" idx="1"/>
          </p:nvPr>
        </p:nvSpPr>
        <p:spPr>
          <a:xfrm>
            <a:off x="609600" y="1143000"/>
            <a:ext cx="4040188" cy="639762"/>
          </a:xfrm>
        </p:spPr>
        <p:txBody>
          <a:bodyPr>
            <a:normAutofit fontScale="92500" lnSpcReduction="20000"/>
          </a:bodyPr>
          <a:lstStyle/>
          <a:p>
            <a:pPr algn="ctr"/>
            <a:r>
              <a:rPr lang="en-US" dirty="0" smtClean="0"/>
              <a:t>Sir Winston Leonard Spencer Churchill</a:t>
            </a:r>
            <a:endParaRPr lang="en-US" dirty="0"/>
          </a:p>
        </p:txBody>
      </p:sp>
      <p:sp>
        <p:nvSpPr>
          <p:cNvPr id="5" name="Text Placeholder 4"/>
          <p:cNvSpPr>
            <a:spLocks noGrp="1"/>
          </p:cNvSpPr>
          <p:nvPr>
            <p:ph type="body" sz="half" idx="3"/>
          </p:nvPr>
        </p:nvSpPr>
        <p:spPr>
          <a:xfrm>
            <a:off x="4572000" y="1066800"/>
            <a:ext cx="4041775" cy="639762"/>
          </a:xfrm>
        </p:spPr>
        <p:txBody>
          <a:bodyPr>
            <a:normAutofit fontScale="92500"/>
          </a:bodyPr>
          <a:lstStyle/>
          <a:p>
            <a:pPr algn="ctr"/>
            <a:r>
              <a:rPr lang="en-US" dirty="0" smtClean="0"/>
              <a:t>Dwight D. Eisenhower</a:t>
            </a:r>
            <a:endParaRPr lang="en-US" dirty="0"/>
          </a:p>
        </p:txBody>
      </p:sp>
      <p:pic>
        <p:nvPicPr>
          <p:cNvPr id="7" name="Content Placeholder 6" descr="churchil.jpg"/>
          <p:cNvPicPr>
            <a:picLocks noGrp="1" noChangeAspect="1"/>
          </p:cNvPicPr>
          <p:nvPr>
            <p:ph sz="quarter" idx="2"/>
          </p:nvPr>
        </p:nvPicPr>
        <p:blipFill>
          <a:blip r:embed="rId2" cstate="print"/>
          <a:stretch>
            <a:fillRect/>
          </a:stretch>
        </p:blipFill>
        <p:spPr>
          <a:xfrm>
            <a:off x="1113998" y="1752600"/>
            <a:ext cx="2934412" cy="3951288"/>
          </a:xfrm>
        </p:spPr>
      </p:pic>
      <p:pic>
        <p:nvPicPr>
          <p:cNvPr id="10" name="Content Placeholder 9" descr="eisenhow.jpg"/>
          <p:cNvPicPr>
            <a:picLocks noGrp="1" noChangeAspect="1"/>
          </p:cNvPicPr>
          <p:nvPr>
            <p:ph sz="quarter" idx="4"/>
          </p:nvPr>
        </p:nvPicPr>
        <p:blipFill>
          <a:blip r:embed="rId3" cstate="print"/>
          <a:stretch>
            <a:fillRect/>
          </a:stretch>
        </p:blipFill>
        <p:spPr>
          <a:xfrm>
            <a:off x="5105400" y="1752600"/>
            <a:ext cx="3352800" cy="3962400"/>
          </a:xfrm>
        </p:spPr>
      </p:pic>
      <p:sp>
        <p:nvSpPr>
          <p:cNvPr id="9" name="TextBox 8"/>
          <p:cNvSpPr txBox="1"/>
          <p:nvPr/>
        </p:nvSpPr>
        <p:spPr>
          <a:xfrm>
            <a:off x="762000" y="5638800"/>
            <a:ext cx="3962400" cy="923330"/>
          </a:xfrm>
          <a:prstGeom prst="rect">
            <a:avLst/>
          </a:prstGeom>
          <a:noFill/>
        </p:spPr>
        <p:txBody>
          <a:bodyPr wrap="square" rtlCol="0">
            <a:spAutoFit/>
          </a:bodyPr>
          <a:lstStyle/>
          <a:p>
            <a:r>
              <a:rPr lang="en-US" dirty="0" smtClean="0"/>
              <a:t>Famous British Prime Minister that won a Nobel Prize.  He had a large role in the D-Day Invasion.</a:t>
            </a:r>
            <a:endParaRPr lang="en-US" dirty="0"/>
          </a:p>
        </p:txBody>
      </p:sp>
      <p:sp>
        <p:nvSpPr>
          <p:cNvPr id="11" name="TextBox 10"/>
          <p:cNvSpPr txBox="1"/>
          <p:nvPr/>
        </p:nvSpPr>
        <p:spPr>
          <a:xfrm>
            <a:off x="4953000" y="5715000"/>
            <a:ext cx="3962400" cy="646331"/>
          </a:xfrm>
          <a:prstGeom prst="rect">
            <a:avLst/>
          </a:prstGeom>
          <a:noFill/>
        </p:spPr>
        <p:txBody>
          <a:bodyPr wrap="square" rtlCol="0">
            <a:spAutoFit/>
          </a:bodyPr>
          <a:lstStyle/>
          <a:p>
            <a:r>
              <a:rPr lang="en-US" dirty="0" smtClean="0"/>
              <a:t>Eisenhower led the Allies in Europe.  Also helped plan the D-Day Invasion.</a:t>
            </a:r>
            <a:endParaRPr lang="en-US" dirty="0"/>
          </a:p>
        </p:txBody>
      </p:sp>
      <p:sp>
        <p:nvSpPr>
          <p:cNvPr id="12" name="TextBox 11"/>
          <p:cNvSpPr txBox="1"/>
          <p:nvPr/>
        </p:nvSpPr>
        <p:spPr>
          <a:xfrm>
            <a:off x="0" y="0"/>
            <a:ext cx="2895600" cy="523220"/>
          </a:xfrm>
          <a:prstGeom prst="rect">
            <a:avLst/>
          </a:prstGeom>
          <a:noFill/>
        </p:spPr>
        <p:txBody>
          <a:bodyPr wrap="square" rtlCol="0">
            <a:spAutoFit/>
          </a:bodyPr>
          <a:lstStyle/>
          <a:p>
            <a:r>
              <a:rPr lang="en-US" sz="1400" dirty="0" smtClean="0">
                <a:hlinkClick r:id="rId4"/>
              </a:rPr>
              <a:t>http://www.solarnavigator.net/history/winston_churchill.htm</a:t>
            </a:r>
            <a:endParaRPr lang="en-US" sz="1400" dirty="0"/>
          </a:p>
        </p:txBody>
      </p:sp>
      <p:sp>
        <p:nvSpPr>
          <p:cNvPr id="13" name="TextBox 12"/>
          <p:cNvSpPr txBox="1"/>
          <p:nvPr/>
        </p:nvSpPr>
        <p:spPr>
          <a:xfrm>
            <a:off x="5867400" y="0"/>
            <a:ext cx="3276600" cy="738664"/>
          </a:xfrm>
          <a:prstGeom prst="rect">
            <a:avLst/>
          </a:prstGeom>
          <a:noFill/>
        </p:spPr>
        <p:txBody>
          <a:bodyPr wrap="square" rtlCol="0">
            <a:spAutoFit/>
          </a:bodyPr>
          <a:lstStyle/>
          <a:p>
            <a:r>
              <a:rPr lang="en-US" sz="1400" dirty="0" smtClean="0">
                <a:hlinkClick r:id="rId5"/>
              </a:rPr>
              <a:t>http://thebsreport.wordpress.com/2010/01/06/quote-of-the-day-dwight-eisenhower/</a:t>
            </a:r>
            <a:endParaRPr lang="en-US" sz="1400" dirty="0">
              <a:solidFill>
                <a:srgbClr val="5A2781"/>
              </a:solidFill>
            </a:endParaRPr>
          </a:p>
        </p:txBody>
      </p:sp>
    </p:spTree>
  </p:cSld>
  <p:clrMapOvr>
    <a:masterClrMapping/>
  </p:clrMapOvr>
  <p:transition>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Boys Clothing</a:t>
            </a:r>
            <a:endParaRPr lang="en-US" dirty="0"/>
          </a:p>
        </p:txBody>
      </p:sp>
      <p:pic>
        <p:nvPicPr>
          <p:cNvPr id="4" name="Content Placeholder 3" descr="boys shirt.jpg"/>
          <p:cNvPicPr>
            <a:picLocks noGrp="1" noChangeAspect="1"/>
          </p:cNvPicPr>
          <p:nvPr>
            <p:ph idx="1"/>
          </p:nvPr>
        </p:nvPicPr>
        <p:blipFill>
          <a:blip r:embed="rId2" cstate="print"/>
          <a:stretch>
            <a:fillRect/>
          </a:stretch>
        </p:blipFill>
        <p:spPr>
          <a:xfrm>
            <a:off x="524992" y="1219200"/>
            <a:ext cx="3318815" cy="3810000"/>
          </a:xfrm>
        </p:spPr>
      </p:pic>
      <p:pic>
        <p:nvPicPr>
          <p:cNvPr id="1026" name="Picture 2" descr="C:\Users\Ally\Downloads\71.992.054.0022_view1.jpg"/>
          <p:cNvPicPr>
            <a:picLocks noChangeAspect="1" noChangeArrowheads="1"/>
          </p:cNvPicPr>
          <p:nvPr/>
        </p:nvPicPr>
        <p:blipFill>
          <a:blip r:embed="rId3" cstate="print"/>
          <a:srcRect/>
          <a:stretch>
            <a:fillRect/>
          </a:stretch>
        </p:blipFill>
        <p:spPr bwMode="auto">
          <a:xfrm>
            <a:off x="5105400" y="1371601"/>
            <a:ext cx="3276600" cy="3733800"/>
          </a:xfrm>
          <a:prstGeom prst="rect">
            <a:avLst/>
          </a:prstGeom>
          <a:noFill/>
        </p:spPr>
      </p:pic>
      <p:sp>
        <p:nvSpPr>
          <p:cNvPr id="7" name="TextBox 6"/>
          <p:cNvSpPr txBox="1"/>
          <p:nvPr/>
        </p:nvSpPr>
        <p:spPr>
          <a:xfrm>
            <a:off x="4724400" y="4800600"/>
            <a:ext cx="4419600" cy="738664"/>
          </a:xfrm>
          <a:prstGeom prst="rect">
            <a:avLst/>
          </a:prstGeom>
          <a:noFill/>
        </p:spPr>
        <p:txBody>
          <a:bodyPr wrap="square" rtlCol="0">
            <a:spAutoFit/>
          </a:bodyPr>
          <a:lstStyle/>
          <a:p>
            <a:r>
              <a:rPr lang="en-US" sz="1400" dirty="0" smtClean="0">
                <a:hlinkClick r:id="rId4"/>
              </a:rPr>
              <a:t>http://museumcollections.in.gov/detail.php?record=0&amp;v=2&amp;s=knickers&amp;type=browse&amp;t=objects&amp;f=object_type&amp;d=</a:t>
            </a:r>
            <a:endParaRPr lang="en-US" sz="1400" dirty="0"/>
          </a:p>
        </p:txBody>
      </p:sp>
      <p:sp>
        <p:nvSpPr>
          <p:cNvPr id="8" name="TextBox 7"/>
          <p:cNvSpPr txBox="1"/>
          <p:nvPr/>
        </p:nvSpPr>
        <p:spPr>
          <a:xfrm>
            <a:off x="0" y="5029200"/>
            <a:ext cx="4267200" cy="307777"/>
          </a:xfrm>
          <a:prstGeom prst="rect">
            <a:avLst/>
          </a:prstGeom>
          <a:noFill/>
        </p:spPr>
        <p:txBody>
          <a:bodyPr wrap="square" rtlCol="0">
            <a:spAutoFit/>
          </a:bodyPr>
          <a:lstStyle/>
          <a:p>
            <a:r>
              <a:rPr lang="en-US" sz="1400" dirty="0" smtClean="0">
                <a:hlinkClick r:id="rId5"/>
              </a:rPr>
              <a:t>http://blog.lulusvintage.com/childrens_clothing/</a:t>
            </a:r>
            <a:endParaRPr lang="en-US" sz="1400" dirty="0"/>
          </a:p>
        </p:txBody>
      </p:sp>
      <p:sp>
        <p:nvSpPr>
          <p:cNvPr id="9" name="TextBox 8"/>
          <p:cNvSpPr txBox="1"/>
          <p:nvPr/>
        </p:nvSpPr>
        <p:spPr>
          <a:xfrm>
            <a:off x="381000" y="5715000"/>
            <a:ext cx="3429000" cy="830997"/>
          </a:xfrm>
          <a:prstGeom prst="rect">
            <a:avLst/>
          </a:prstGeom>
          <a:noFill/>
        </p:spPr>
        <p:txBody>
          <a:bodyPr wrap="square" rtlCol="0">
            <a:spAutoFit/>
          </a:bodyPr>
          <a:lstStyle/>
          <a:p>
            <a:r>
              <a:rPr lang="en-US" sz="2400" dirty="0" smtClean="0"/>
              <a:t>A boy’s blue and plaid suit, worn in the 1940s.</a:t>
            </a:r>
            <a:endParaRPr lang="en-US" sz="2400" dirty="0"/>
          </a:p>
        </p:txBody>
      </p:sp>
      <p:sp>
        <p:nvSpPr>
          <p:cNvPr id="10" name="TextBox 9"/>
          <p:cNvSpPr txBox="1"/>
          <p:nvPr/>
        </p:nvSpPr>
        <p:spPr>
          <a:xfrm>
            <a:off x="5029200" y="5715000"/>
            <a:ext cx="3429000" cy="830997"/>
          </a:xfrm>
          <a:prstGeom prst="rect">
            <a:avLst/>
          </a:prstGeom>
          <a:noFill/>
        </p:spPr>
        <p:txBody>
          <a:bodyPr wrap="square" rtlCol="0">
            <a:spAutoFit/>
          </a:bodyPr>
          <a:lstStyle/>
          <a:p>
            <a:r>
              <a:rPr lang="en-US" sz="2400" dirty="0" smtClean="0"/>
              <a:t>Theses are white wool knickers, worn by boys.</a:t>
            </a:r>
            <a:endParaRPr lang="en-US" sz="2400" dirty="0"/>
          </a:p>
        </p:txBody>
      </p:sp>
    </p:spTree>
  </p:cSld>
  <p:clrMapOvr>
    <a:masterClrMapping/>
  </p:clrMapOvr>
  <p:transition>
    <p:pull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3541</TotalTime>
  <Words>706</Words>
  <Application>Microsoft Office PowerPoint</Application>
  <PresentationFormat>On-screen Show (4:3)</PresentationFormat>
  <Paragraphs>116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Apex</vt:lpstr>
      <vt:lpstr>1942 Time Capsule</vt:lpstr>
      <vt:lpstr>Table of Contents</vt:lpstr>
      <vt:lpstr>Movies</vt:lpstr>
      <vt:lpstr>Actors/Actresses Oscar Winners</vt:lpstr>
      <vt:lpstr>#1 Song White Christmas – Bing Crosby</vt:lpstr>
      <vt:lpstr>Slide 6</vt:lpstr>
      <vt:lpstr>We Couldn’t Leave Dinah by Mary Treadgold </vt:lpstr>
      <vt:lpstr>Political Leaders</vt:lpstr>
      <vt:lpstr>Boys Clothing</vt:lpstr>
      <vt:lpstr>Shoes</vt:lpstr>
      <vt:lpstr>Duct Tape</vt:lpstr>
      <vt:lpstr>African Americans</vt:lpstr>
      <vt:lpstr>Careless Talker</vt:lpstr>
      <vt:lpstr>The Attack On Pearl Harbor</vt:lpstr>
      <vt:lpstr>D-Day</vt:lpstr>
      <vt:lpstr>Works Cited</vt:lpstr>
      <vt:lpstr>Works Cited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Ally</dc:creator>
  <cp:lastModifiedBy>Ally</cp:lastModifiedBy>
  <cp:revision>34</cp:revision>
  <dcterms:created xsi:type="dcterms:W3CDTF">2010-09-12T16:51:30Z</dcterms:created>
  <dcterms:modified xsi:type="dcterms:W3CDTF">2010-09-16T11:01:45Z</dcterms:modified>
</cp:coreProperties>
</file>