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EBFB6-3135-45F9-8DD4-33150EE41ECA}" type="datetimeFigureOut">
              <a:rPr lang="en-US" smtClean="0"/>
              <a:pPr/>
              <a:t>9/12/2010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E7974-01DB-4AE7-8F27-352B07B26D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E7974-01DB-4AE7-8F27-352B07B26D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73E7820-B674-4D2A-AAC2-44C3AB53DEEF}" type="datetimeFigureOut">
              <a:rPr lang="en-US" smtClean="0"/>
              <a:pPr/>
              <a:t>9/12/2010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8DB9A51-A516-4093-8115-A4603F809E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73E7820-B674-4D2A-AAC2-44C3AB53DEEF}" type="datetimeFigureOut">
              <a:rPr lang="en-US" smtClean="0"/>
              <a:pPr/>
              <a:t>9/12/2010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8DB9A51-A516-4093-8115-A4603F809E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73E7820-B674-4D2A-AAC2-44C3AB53DEEF}" type="datetimeFigureOut">
              <a:rPr lang="en-US" smtClean="0"/>
              <a:pPr/>
              <a:t>9/12/2010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8DB9A51-A516-4093-8115-A4603F809E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73E7820-B674-4D2A-AAC2-44C3AB53DEEF}" type="datetimeFigureOut">
              <a:rPr lang="en-US" smtClean="0"/>
              <a:pPr/>
              <a:t>9/12/2010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DB9A51-A516-4093-8115-A4603F809E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73E7820-B674-4D2A-AAC2-44C3AB53DEEF}" type="datetimeFigureOut">
              <a:rPr lang="en-US" smtClean="0"/>
              <a:pPr/>
              <a:t>9/12/2010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DB9A51-A516-4093-8115-A4603F809EB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73E7820-B674-4D2A-AAC2-44C3AB53DEEF}" type="datetimeFigureOut">
              <a:rPr lang="en-US" smtClean="0"/>
              <a:pPr/>
              <a:t>9/12/2010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8DB9A51-A516-4093-8115-A4603F809E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8.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ndalus" pitchFamily="18" charset="-78"/>
                <a:cs typeface="Andalus" pitchFamily="18" charset="-78"/>
              </a:rPr>
              <a:t>The Adventures of Aeneas</a:t>
            </a:r>
            <a:endParaRPr lang="en-US" dirty="0">
              <a:latin typeface="Andalus" pitchFamily="18" charset="-78"/>
              <a:cs typeface="Andalus" pitchFamily="18" charset="-78"/>
            </a:endParaRPr>
          </a:p>
        </p:txBody>
      </p:sp>
      <p:sp>
        <p:nvSpPr>
          <p:cNvPr id="3" name="Subtitle 2"/>
          <p:cNvSpPr>
            <a:spLocks noGrp="1"/>
          </p:cNvSpPr>
          <p:nvPr>
            <p:ph type="subTitle" idx="1"/>
          </p:nvPr>
        </p:nvSpPr>
        <p:spPr>
          <a:xfrm>
            <a:off x="1447800" y="4648200"/>
            <a:ext cx="6400800" cy="1752600"/>
          </a:xfrm>
        </p:spPr>
        <p:txBody>
          <a:bodyPr>
            <a:normAutofit/>
          </a:bodyPr>
          <a:lstStyle/>
          <a:p>
            <a:r>
              <a:rPr lang="en-US" sz="2800" dirty="0" smtClean="0">
                <a:solidFill>
                  <a:schemeClr val="accent4"/>
                </a:solidFill>
                <a:latin typeface="Andalus" pitchFamily="18" charset="-78"/>
                <a:cs typeface="Andalus" pitchFamily="18" charset="-78"/>
              </a:rPr>
              <a:t>By </a:t>
            </a:r>
            <a:r>
              <a:rPr lang="en-US" sz="2800" dirty="0" err="1" smtClean="0">
                <a:solidFill>
                  <a:schemeClr val="accent4"/>
                </a:solidFill>
                <a:latin typeface="Andalus" pitchFamily="18" charset="-78"/>
                <a:cs typeface="Andalus" pitchFamily="18" charset="-78"/>
              </a:rPr>
              <a:t>Kelcey</a:t>
            </a:r>
            <a:r>
              <a:rPr lang="en-US" sz="2800" dirty="0" smtClean="0">
                <a:solidFill>
                  <a:schemeClr val="accent4"/>
                </a:solidFill>
                <a:latin typeface="Andalus" pitchFamily="18" charset="-78"/>
                <a:cs typeface="Andalus" pitchFamily="18" charset="-78"/>
              </a:rPr>
              <a:t> Saunders, Chris Hilt, and Elizabeth Miller </a:t>
            </a:r>
            <a:endParaRPr lang="en-US" sz="2800" dirty="0">
              <a:solidFill>
                <a:schemeClr val="accent4"/>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t0.gstatic.com/images?q=tbn:IFkgtH9WqYfXPM:http://images2.layoutsparks.com/1/91065/beautiful-horse-meadow-forest.jpg&amp;t=1"/>
          <p:cNvPicPr>
            <a:picLocks noChangeAspect="1" noChangeArrowheads="1"/>
          </p:cNvPicPr>
          <p:nvPr/>
        </p:nvPicPr>
        <p:blipFill>
          <a:blip r:embed="rId3" cstate="print"/>
          <a:srcRect/>
          <a:stretch>
            <a:fillRect/>
          </a:stretch>
        </p:blipFill>
        <p:spPr bwMode="auto">
          <a:xfrm>
            <a:off x="0" y="0"/>
            <a:ext cx="8534400" cy="5536418"/>
          </a:xfrm>
          <a:prstGeom prst="rect">
            <a:avLst/>
          </a:prstGeom>
          <a:noFill/>
        </p:spPr>
      </p:pic>
      <p:pic>
        <p:nvPicPr>
          <p:cNvPr id="4" name="Picture 3" descr="http://t0.gstatic.com/images?q=tbn:EffUuAr9urp0CM:http://i81.photobucket.com/albums/j214/calpurnpiso/001TropaeumAeneas.jpg&amp;t=1"/>
          <p:cNvPicPr>
            <a:picLocks noChangeAspect="1" noChangeArrowheads="1"/>
          </p:cNvPicPr>
          <p:nvPr/>
        </p:nvPicPr>
        <p:blipFill>
          <a:blip r:embed="rId4" cstate="print"/>
          <a:srcRect/>
          <a:stretch>
            <a:fillRect/>
          </a:stretch>
        </p:blipFill>
        <p:spPr bwMode="auto">
          <a:xfrm>
            <a:off x="1828800" y="838200"/>
            <a:ext cx="1715667" cy="2181226"/>
          </a:xfrm>
          <a:prstGeom prst="rect">
            <a:avLst/>
          </a:prstGeom>
          <a:noFill/>
        </p:spPr>
      </p:pic>
      <p:sp>
        <p:nvSpPr>
          <p:cNvPr id="2049" name="Rectangle 1"/>
          <p:cNvSpPr>
            <a:spLocks noChangeArrowheads="1"/>
          </p:cNvSpPr>
          <p:nvPr/>
        </p:nvSpPr>
        <p:spPr bwMode="auto">
          <a:xfrm>
            <a:off x="0" y="5638801"/>
            <a:ext cx="80772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6477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Next, the pair came to the Elysian fields where Aeneas finally saw his father. After showing Aeneas all the glorious things to come, he gave his son instructions on how to establish his place in Italy, and also how to deal or avoid whatever perils awaited him.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7" descr="http://coffeewithpierre.com/files/55.jpg"/>
          <p:cNvPicPr>
            <a:picLocks noChangeAspect="1" noChangeArrowheads="1"/>
          </p:cNvPicPr>
          <p:nvPr/>
        </p:nvPicPr>
        <p:blipFill>
          <a:blip r:embed="rId5" cstate="print"/>
          <a:srcRect/>
          <a:stretch>
            <a:fillRect/>
          </a:stretch>
        </p:blipFill>
        <p:spPr bwMode="auto">
          <a:xfrm>
            <a:off x="0" y="228600"/>
            <a:ext cx="1752600" cy="4420448"/>
          </a:xfrm>
          <a:prstGeom prst="rect">
            <a:avLst/>
          </a:prstGeom>
          <a:noFill/>
        </p:spPr>
      </p:pic>
      <p:pic>
        <p:nvPicPr>
          <p:cNvPr id="2053" name="Picture 5" descr="http://www.leonardporter.com/images/anchises.jpg"/>
          <p:cNvPicPr>
            <a:picLocks noChangeAspect="1" noChangeArrowheads="1"/>
          </p:cNvPicPr>
          <p:nvPr/>
        </p:nvPicPr>
        <p:blipFill>
          <a:blip r:embed="rId6" cstate="print"/>
          <a:srcRect/>
          <a:stretch>
            <a:fillRect/>
          </a:stretch>
        </p:blipFill>
        <p:spPr bwMode="auto">
          <a:xfrm>
            <a:off x="5715000" y="914400"/>
            <a:ext cx="2800350" cy="4324351"/>
          </a:xfrm>
          <a:prstGeom prst="rect">
            <a:avLst/>
          </a:prstGeom>
          <a:noFill/>
        </p:spPr>
      </p:pic>
      <p:sp>
        <p:nvSpPr>
          <p:cNvPr id="10" name="Rounded Rectangular Callout 9"/>
          <p:cNvSpPr/>
          <p:nvPr/>
        </p:nvSpPr>
        <p:spPr>
          <a:xfrm>
            <a:off x="5029200" y="0"/>
            <a:ext cx="13716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DADDY!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ppt_x"/>
                                          </p:val>
                                        </p:tav>
                                        <p:tav tm="100000">
                                          <p:val>
                                            <p:strVal val="#ppt_x"/>
                                          </p:val>
                                        </p:tav>
                                      </p:tavLst>
                                    </p:anim>
                                    <p:anim calcmode="lin" valueType="num">
                                      <p:cBhvr additive="base">
                                        <p:cTn id="1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 0  L 0.25 0  E" pathEditMode="relative" ptsTypes="">
                                      <p:cBhvr>
                                        <p:cTn id="22" dur="2000" fill="hold"/>
                                        <p:tgtEl>
                                          <p:spTgt spid="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0"/>
            <a:ext cx="7772400" cy="5632311"/>
          </a:xfrm>
          <a:prstGeom prst="rect">
            <a:avLst/>
          </a:prstGeom>
        </p:spPr>
        <p:txBody>
          <a:bodyPr wrap="square">
            <a:spAutoFit/>
          </a:bodyPr>
          <a:lstStyle/>
          <a:p>
            <a:r>
              <a:rPr lang="en-US" sz="7200" dirty="0" smtClean="0"/>
              <a:t>On coming up from Hades, Juno had more trials awaiting the </a:t>
            </a:r>
            <a:r>
              <a:rPr lang="en-US" sz="7200" dirty="0" smtClean="0"/>
              <a:t>Trojans…</a:t>
            </a:r>
            <a:endParaRPr lang="en-US" sz="7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5364034"/>
            <a:ext cx="7772400"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king of Latium had been told not to marry his daughter,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Lavinia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anyone but a stranger who would arrive.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Latinus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was convinced that this stranger was Aeneas.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7" name="Picture 3" descr="http://scrapetv.com/News/News%20Pages/Business/images-4/burger-king-king-2.jpg"/>
          <p:cNvPicPr>
            <a:picLocks noChangeAspect="1" noChangeArrowheads="1"/>
          </p:cNvPicPr>
          <p:nvPr/>
        </p:nvPicPr>
        <p:blipFill>
          <a:blip r:embed="rId3" cstate="print"/>
          <a:srcRect/>
          <a:stretch>
            <a:fillRect/>
          </a:stretch>
        </p:blipFill>
        <p:spPr bwMode="auto">
          <a:xfrm>
            <a:off x="304800" y="990600"/>
            <a:ext cx="2886075" cy="4324351"/>
          </a:xfrm>
          <a:prstGeom prst="rect">
            <a:avLst/>
          </a:prstGeom>
          <a:noFill/>
        </p:spPr>
      </p:pic>
      <p:pic>
        <p:nvPicPr>
          <p:cNvPr id="41989" name="Picture 5" descr="http://upload.wikimedia.org/wikipedia/commons/9/9a/Lavinia.jpg"/>
          <p:cNvPicPr>
            <a:picLocks noChangeAspect="1" noChangeArrowheads="1"/>
          </p:cNvPicPr>
          <p:nvPr/>
        </p:nvPicPr>
        <p:blipFill>
          <a:blip r:embed="rId4" cstate="print"/>
          <a:srcRect/>
          <a:stretch>
            <a:fillRect/>
          </a:stretch>
        </p:blipFill>
        <p:spPr bwMode="auto">
          <a:xfrm>
            <a:off x="3733800" y="1600200"/>
            <a:ext cx="3124200" cy="2995290"/>
          </a:xfrm>
          <a:prstGeom prst="rect">
            <a:avLst/>
          </a:prstGeom>
          <a:noFill/>
        </p:spPr>
      </p:pic>
      <p:sp>
        <p:nvSpPr>
          <p:cNvPr id="6" name="Rounded Rectangular Callout 5"/>
          <p:cNvSpPr/>
          <p:nvPr/>
        </p:nvSpPr>
        <p:spPr>
          <a:xfrm>
            <a:off x="3352800" y="381000"/>
            <a:ext cx="2743200" cy="1524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Hey Dad I want to get married!</a:t>
            </a:r>
            <a:endParaRPr lang="en-US" dirty="0"/>
          </a:p>
        </p:txBody>
      </p:sp>
      <p:sp>
        <p:nvSpPr>
          <p:cNvPr id="7" name="Rounded Rectangular Callout 6"/>
          <p:cNvSpPr/>
          <p:nvPr/>
        </p:nvSpPr>
        <p:spPr>
          <a:xfrm>
            <a:off x="228600" y="0"/>
            <a:ext cx="21336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wait how about that guy!</a:t>
            </a:r>
            <a:endParaRPr lang="en-US" dirty="0"/>
          </a:p>
        </p:txBody>
      </p:sp>
      <p:pic>
        <p:nvPicPr>
          <p:cNvPr id="8" name="Picture 5" descr="http://t0.gstatic.com/images?q=tbn:EffUuAr9urp0CM:http://i81.photobucket.com/albums/j214/calpurnpiso/001TropaeumAeneas.jpg&amp;t=1"/>
          <p:cNvPicPr>
            <a:picLocks noChangeAspect="1" noChangeArrowheads="1"/>
          </p:cNvPicPr>
          <p:nvPr/>
        </p:nvPicPr>
        <p:blipFill>
          <a:blip r:embed="rId5" cstate="print"/>
          <a:srcRect/>
          <a:stretch>
            <a:fillRect/>
          </a:stretch>
        </p:blipFill>
        <p:spPr bwMode="auto">
          <a:xfrm>
            <a:off x="6709102" y="1219200"/>
            <a:ext cx="2434898" cy="3095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5380672"/>
            <a:ext cx="8153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Everything would have been fine, but Juno interfered in three different ways through the Fury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Alecto</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First she made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Latinus’s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wife completely opposed to the marriage. Then she aroused the king of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Rutulians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Turnus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against the Trojans. He also wanted to marry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Lavinia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immediately began to march to Latium to stop the marriage and any alliances that might occur as a result</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39939" name="Picture 3" descr="http://1.bp.blogspot.com/_E_vdb3Wt8UY/S927C-SuUtI/AAAAAAAAAHs/2bx60ezZlqo/s1600/hera2.jpg"/>
          <p:cNvPicPr>
            <a:picLocks noChangeAspect="1" noChangeArrowheads="1"/>
          </p:cNvPicPr>
          <p:nvPr/>
        </p:nvPicPr>
        <p:blipFill>
          <a:blip r:embed="rId3" cstate="print"/>
          <a:srcRect/>
          <a:stretch>
            <a:fillRect/>
          </a:stretch>
        </p:blipFill>
        <p:spPr bwMode="auto">
          <a:xfrm>
            <a:off x="685800" y="533400"/>
            <a:ext cx="2447925" cy="4324351"/>
          </a:xfrm>
          <a:prstGeom prst="rect">
            <a:avLst/>
          </a:prstGeom>
          <a:noFill/>
        </p:spPr>
      </p:pic>
      <p:pic>
        <p:nvPicPr>
          <p:cNvPr id="39941" name="Picture 5" descr="http://www.newmystics.com/images/COSmith-Alecto2008_OPT.jpg"/>
          <p:cNvPicPr>
            <a:picLocks noChangeAspect="1" noChangeArrowheads="1"/>
          </p:cNvPicPr>
          <p:nvPr/>
        </p:nvPicPr>
        <p:blipFill>
          <a:blip r:embed="rId4" cstate="print"/>
          <a:srcRect/>
          <a:stretch>
            <a:fillRect/>
          </a:stretch>
        </p:blipFill>
        <p:spPr bwMode="auto">
          <a:xfrm>
            <a:off x="4191000" y="2057400"/>
            <a:ext cx="1905000" cy="2745620"/>
          </a:xfrm>
          <a:prstGeom prst="rect">
            <a:avLst/>
          </a:prstGeom>
          <a:noFill/>
        </p:spPr>
      </p:pic>
      <p:sp>
        <p:nvSpPr>
          <p:cNvPr id="6" name="Cloud Callout 5"/>
          <p:cNvSpPr/>
          <p:nvPr/>
        </p:nvSpPr>
        <p:spPr>
          <a:xfrm>
            <a:off x="5257800" y="0"/>
            <a:ext cx="3886200" cy="2819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 going to make </a:t>
            </a:r>
            <a:r>
              <a:rPr lang="en-US" dirty="0" err="1" smtClean="0"/>
              <a:t>Latinus’s</a:t>
            </a:r>
            <a:r>
              <a:rPr lang="en-US" dirty="0" smtClean="0"/>
              <a:t> wife apposed to the marriage and turn </a:t>
            </a:r>
            <a:r>
              <a:rPr lang="en-US" dirty="0" err="1" smtClean="0"/>
              <a:t>Turnus</a:t>
            </a:r>
            <a:r>
              <a:rPr lang="en-US" dirty="0" smtClean="0"/>
              <a:t> against the Trojans! </a:t>
            </a:r>
            <a:r>
              <a:rPr lang="en-US" dirty="0" err="1" smtClean="0"/>
              <a:t>Mwahahahaha</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9939"/>
                                        </p:tgtEl>
                                        <p:attrNameLst>
                                          <p:attrName>style.visibility</p:attrName>
                                        </p:attrNameLst>
                                      </p:cBhvr>
                                      <p:to>
                                        <p:strVal val="visible"/>
                                      </p:to>
                                    </p:set>
                                    <p:anim calcmode="lin" valueType="num">
                                      <p:cBhvr>
                                        <p:cTn id="7" dur="1000" fill="hold"/>
                                        <p:tgtEl>
                                          <p:spTgt spid="39939"/>
                                        </p:tgtEl>
                                        <p:attrNameLst>
                                          <p:attrName>ppt_w</p:attrName>
                                        </p:attrNameLst>
                                      </p:cBhvr>
                                      <p:tavLst>
                                        <p:tav tm="0">
                                          <p:val>
                                            <p:fltVal val="0"/>
                                          </p:val>
                                        </p:tav>
                                        <p:tav tm="100000">
                                          <p:val>
                                            <p:strVal val="#ppt_w"/>
                                          </p:val>
                                        </p:tav>
                                      </p:tavLst>
                                    </p:anim>
                                    <p:anim calcmode="lin" valueType="num">
                                      <p:cBhvr>
                                        <p:cTn id="8" dur="1000" fill="hold"/>
                                        <p:tgtEl>
                                          <p:spTgt spid="39939"/>
                                        </p:tgtEl>
                                        <p:attrNameLst>
                                          <p:attrName>ppt_h</p:attrName>
                                        </p:attrNameLst>
                                      </p:cBhvr>
                                      <p:tavLst>
                                        <p:tav tm="0">
                                          <p:val>
                                            <p:fltVal val="0"/>
                                          </p:val>
                                        </p:tav>
                                        <p:tav tm="100000">
                                          <p:val>
                                            <p:strVal val="#ppt_h"/>
                                          </p:val>
                                        </p:tav>
                                      </p:tavLst>
                                    </p:anim>
                                    <p:anim calcmode="lin" valueType="num">
                                      <p:cBhvr>
                                        <p:cTn id="9" dur="1000" fill="hold"/>
                                        <p:tgtEl>
                                          <p:spTgt spid="39939"/>
                                        </p:tgtEl>
                                        <p:attrNameLst>
                                          <p:attrName>style.rotation</p:attrName>
                                        </p:attrNameLst>
                                      </p:cBhvr>
                                      <p:tavLst>
                                        <p:tav tm="0">
                                          <p:val>
                                            <p:fltVal val="90"/>
                                          </p:val>
                                        </p:tav>
                                        <p:tav tm="100000">
                                          <p:val>
                                            <p:fltVal val="0"/>
                                          </p:val>
                                        </p:tav>
                                      </p:tavLst>
                                    </p:anim>
                                    <p:animEffect transition="in" filter="fade">
                                      <p:cBhvr>
                                        <p:cTn id="10" dur="1000"/>
                                        <p:tgtEl>
                                          <p:spTgt spid="3993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9941"/>
                                        </p:tgtEl>
                                        <p:attrNameLst>
                                          <p:attrName>style.visibility</p:attrName>
                                        </p:attrNameLst>
                                      </p:cBhvr>
                                      <p:to>
                                        <p:strVal val="visible"/>
                                      </p:to>
                                    </p:set>
                                    <p:anim calcmode="lin" valueType="num">
                                      <p:cBhvr additive="base">
                                        <p:cTn id="15" dur="500" fill="hold"/>
                                        <p:tgtEl>
                                          <p:spTgt spid="39941"/>
                                        </p:tgtEl>
                                        <p:attrNameLst>
                                          <p:attrName>ppt_x</p:attrName>
                                        </p:attrNameLst>
                                      </p:cBhvr>
                                      <p:tavLst>
                                        <p:tav tm="0">
                                          <p:val>
                                            <p:strVal val="#ppt_x"/>
                                          </p:val>
                                        </p:tav>
                                        <p:tav tm="100000">
                                          <p:val>
                                            <p:strVal val="#ppt_x"/>
                                          </p:val>
                                        </p:tav>
                                      </p:tavLst>
                                    </p:anim>
                                    <p:anim calcmode="lin" valueType="num">
                                      <p:cBhvr additive="base">
                                        <p:cTn id="16"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5638800"/>
            <a:ext cx="7696200"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third effort joined Latium and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Rutulian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against the Trojans. There was a beautiful stag that everyone loved and protected.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Aneas’s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son was guided by the Fury to kill it.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1" name="Picture 3" descr="http://www.inishbeg.com/self-catering-images/stag.jpg"/>
          <p:cNvPicPr>
            <a:picLocks noChangeAspect="1" noChangeArrowheads="1"/>
          </p:cNvPicPr>
          <p:nvPr/>
        </p:nvPicPr>
        <p:blipFill>
          <a:blip r:embed="rId3" cstate="print"/>
          <a:srcRect/>
          <a:stretch>
            <a:fillRect/>
          </a:stretch>
        </p:blipFill>
        <p:spPr bwMode="auto">
          <a:xfrm>
            <a:off x="-1143000" y="762000"/>
            <a:ext cx="6010275" cy="4248151"/>
          </a:xfrm>
          <a:prstGeom prst="rect">
            <a:avLst/>
          </a:prstGeom>
          <a:noFill/>
        </p:spPr>
      </p:pic>
      <p:pic>
        <p:nvPicPr>
          <p:cNvPr id="37893" name="Picture 5" descr="http://www.arxpub.com/literary/Laviniad/Ascanius.jpg"/>
          <p:cNvPicPr>
            <a:picLocks noChangeAspect="1" noChangeArrowheads="1"/>
          </p:cNvPicPr>
          <p:nvPr/>
        </p:nvPicPr>
        <p:blipFill>
          <a:blip r:embed="rId4" cstate="print"/>
          <a:srcRect/>
          <a:stretch>
            <a:fillRect/>
          </a:stretch>
        </p:blipFill>
        <p:spPr bwMode="auto">
          <a:xfrm>
            <a:off x="3962400" y="2057400"/>
            <a:ext cx="1685783" cy="2933700"/>
          </a:xfrm>
          <a:prstGeom prst="rect">
            <a:avLst/>
          </a:prstGeom>
          <a:noFill/>
        </p:spPr>
      </p:pic>
      <p:pic>
        <p:nvPicPr>
          <p:cNvPr id="5" name="Picture 5" descr="http://www.newmystics.com/images/COSmith-Alecto2008_OPT.jpg"/>
          <p:cNvPicPr>
            <a:picLocks noChangeAspect="1" noChangeArrowheads="1"/>
          </p:cNvPicPr>
          <p:nvPr/>
        </p:nvPicPr>
        <p:blipFill>
          <a:blip r:embed="rId5" cstate="print"/>
          <a:srcRect/>
          <a:stretch>
            <a:fillRect/>
          </a:stretch>
        </p:blipFill>
        <p:spPr bwMode="auto">
          <a:xfrm rot="19583045">
            <a:off x="5401330" y="602546"/>
            <a:ext cx="1905000" cy="2745620"/>
          </a:xfrm>
          <a:prstGeom prst="rect">
            <a:avLst/>
          </a:prstGeom>
          <a:noFill/>
        </p:spPr>
      </p:pic>
      <p:sp>
        <p:nvSpPr>
          <p:cNvPr id="6" name="Cloud Callout 5"/>
          <p:cNvSpPr/>
          <p:nvPr/>
        </p:nvSpPr>
        <p:spPr>
          <a:xfrm>
            <a:off x="6019800" y="0"/>
            <a:ext cx="26670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plan is working!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1000" fill="hold"/>
                                        <p:tgtEl>
                                          <p:spTgt spid="37891"/>
                                        </p:tgtEl>
                                        <p:attrNameLst>
                                          <p:attrName>ppt_w</p:attrName>
                                        </p:attrNameLst>
                                      </p:cBhvr>
                                      <p:tavLst>
                                        <p:tav tm="0">
                                          <p:val>
                                            <p:fltVal val="0"/>
                                          </p:val>
                                        </p:tav>
                                        <p:tav tm="100000">
                                          <p:val>
                                            <p:strVal val="#ppt_w"/>
                                          </p:val>
                                        </p:tav>
                                      </p:tavLst>
                                    </p:anim>
                                    <p:anim calcmode="lin" valueType="num">
                                      <p:cBhvr>
                                        <p:cTn id="8" dur="1000" fill="hold"/>
                                        <p:tgtEl>
                                          <p:spTgt spid="37891"/>
                                        </p:tgtEl>
                                        <p:attrNameLst>
                                          <p:attrName>ppt_h</p:attrName>
                                        </p:attrNameLst>
                                      </p:cBhvr>
                                      <p:tavLst>
                                        <p:tav tm="0">
                                          <p:val>
                                            <p:fltVal val="0"/>
                                          </p:val>
                                        </p:tav>
                                        <p:tav tm="100000">
                                          <p:val>
                                            <p:strVal val="#ppt_h"/>
                                          </p:val>
                                        </p:tav>
                                      </p:tavLst>
                                    </p:anim>
                                    <p:anim calcmode="lin" valueType="num">
                                      <p:cBhvr>
                                        <p:cTn id="9" dur="1000" fill="hold"/>
                                        <p:tgtEl>
                                          <p:spTgt spid="378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7893"/>
                                        </p:tgtEl>
                                        <p:attrNameLst>
                                          <p:attrName>style.visibility</p:attrName>
                                        </p:attrNameLst>
                                      </p:cBhvr>
                                      <p:to>
                                        <p:strVal val="visible"/>
                                      </p:to>
                                    </p:set>
                                    <p:animEffect transition="in" filter="diamond(in)">
                                      <p:cBhvr>
                                        <p:cTn id="15" dur="2000"/>
                                        <p:tgtEl>
                                          <p:spTgt spid="37893"/>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childTnLst>
                                    <p:animMotion origin="layout" path="M 0 0  L -0.25 0  E" pathEditMode="relative" ptsTypes="">
                                      <p:cBhvr>
                                        <p:cTn id="19" dur="2000" fill="hold"/>
                                        <p:tgtEl>
                                          <p:spTgt spid="37893"/>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8001000" cy="646331"/>
          </a:xfrm>
          <a:prstGeom prst="rect">
            <a:avLst/>
          </a:prstGeom>
        </p:spPr>
        <p:txBody>
          <a:bodyPr wrap="square">
            <a:spAutoFit/>
          </a:bodyPr>
          <a:lstStyle/>
          <a:p>
            <a:r>
              <a:rPr lang="en-US" dirty="0" smtClean="0"/>
              <a:t>King </a:t>
            </a:r>
            <a:r>
              <a:rPr lang="en-US" dirty="0" err="1" smtClean="0"/>
              <a:t>Latinus</a:t>
            </a:r>
            <a:r>
              <a:rPr lang="en-US" dirty="0" smtClean="0"/>
              <a:t> was overwhelmed, shutting himself inside his palace, leaving the Trojans to face the two formidable armies banded together. </a:t>
            </a:r>
            <a:endParaRPr lang="en-US" dirty="0"/>
          </a:p>
        </p:txBody>
      </p:sp>
      <p:pic>
        <p:nvPicPr>
          <p:cNvPr id="3" name="Picture 3" descr="http://scrapetv.com/News/News%20Pages/Business/images-4/burger-king-king-2.jpg"/>
          <p:cNvPicPr>
            <a:picLocks noChangeAspect="1" noChangeArrowheads="1"/>
          </p:cNvPicPr>
          <p:nvPr/>
        </p:nvPicPr>
        <p:blipFill>
          <a:blip r:embed="rId3" cstate="print"/>
          <a:srcRect/>
          <a:stretch>
            <a:fillRect/>
          </a:stretch>
        </p:blipFill>
        <p:spPr bwMode="auto">
          <a:xfrm>
            <a:off x="304800" y="990600"/>
            <a:ext cx="2886075" cy="4324351"/>
          </a:xfrm>
          <a:prstGeom prst="rect">
            <a:avLst/>
          </a:prstGeom>
          <a:noFill/>
        </p:spPr>
      </p:pic>
      <p:pic>
        <p:nvPicPr>
          <p:cNvPr id="35842" name="Picture 2" descr="http://moviesmedia.ign.com/movies/image/troy1_1084541432.jpg"/>
          <p:cNvPicPr>
            <a:picLocks noChangeAspect="1" noChangeArrowheads="1"/>
          </p:cNvPicPr>
          <p:nvPr/>
        </p:nvPicPr>
        <p:blipFill>
          <a:blip r:embed="rId4" cstate="print"/>
          <a:srcRect/>
          <a:stretch>
            <a:fillRect/>
          </a:stretch>
        </p:blipFill>
        <p:spPr bwMode="auto">
          <a:xfrm>
            <a:off x="0" y="304800"/>
            <a:ext cx="8477248" cy="5086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3"/>
                                        </p:tgtEl>
                                        <p:attrNameLst>
                                          <p:attrName>ppt_x</p:attrName>
                                        </p:attrNameLst>
                                      </p:cBhvr>
                                      <p:tavLst>
                                        <p:tav tm="0">
                                          <p:val>
                                            <p:strVal val="ppt_x"/>
                                          </p:val>
                                        </p:tav>
                                        <p:tav tm="100000">
                                          <p:val>
                                            <p:strVal val="ppt_x-.2"/>
                                          </p:val>
                                        </p:tav>
                                      </p:tavLst>
                                    </p:anim>
                                    <p:anim calcmode="lin" valueType="num">
                                      <p:cBhvr>
                                        <p:cTn id="7" dur="1000"/>
                                        <p:tgtEl>
                                          <p:spTgt spid="3"/>
                                        </p:tgtEl>
                                        <p:attrNameLst>
                                          <p:attrName>ppt_y</p:attrName>
                                        </p:attrNameLst>
                                      </p:cBhvr>
                                      <p:tavLst>
                                        <p:tav tm="0">
                                          <p:val>
                                            <p:strVal val="ppt_y"/>
                                          </p:val>
                                        </p:tav>
                                        <p:tav tm="100000">
                                          <p:val>
                                            <p:strVal val="ppt_y"/>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5842"/>
                                        </p:tgtEl>
                                        <p:attrNameLst>
                                          <p:attrName>style.visibility</p:attrName>
                                        </p:attrNameLst>
                                      </p:cBhvr>
                                      <p:to>
                                        <p:strVal val="visible"/>
                                      </p:to>
                                    </p:set>
                                    <p:animEffect transition="in" filter="box(in)">
                                      <p:cBhvr>
                                        <p:cTn id="14"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715000"/>
            <a:ext cx="8001000" cy="923330"/>
          </a:xfrm>
          <a:prstGeom prst="rect">
            <a:avLst/>
          </a:prstGeom>
        </p:spPr>
        <p:txBody>
          <a:bodyPr wrap="square">
            <a:spAutoFit/>
          </a:bodyPr>
          <a:lstStyle/>
          <a:p>
            <a:r>
              <a:rPr lang="en-US" dirty="0" smtClean="0"/>
              <a:t>Aeneas </a:t>
            </a:r>
            <a:r>
              <a:rPr lang="en-US" dirty="0" smtClean="0"/>
              <a:t>saved the Trojans. All their enemies were killed, and when </a:t>
            </a:r>
            <a:r>
              <a:rPr lang="en-US" dirty="0" err="1" smtClean="0"/>
              <a:t>Turnus</a:t>
            </a:r>
            <a:r>
              <a:rPr lang="en-US" dirty="0" smtClean="0"/>
              <a:t> </a:t>
            </a:r>
            <a:r>
              <a:rPr lang="en-US" dirty="0" smtClean="0"/>
              <a:t>and </a:t>
            </a:r>
            <a:r>
              <a:rPr lang="en-US" dirty="0" smtClean="0"/>
              <a:t>Aeneas </a:t>
            </a:r>
            <a:r>
              <a:rPr lang="en-US" dirty="0" smtClean="0"/>
              <a:t>finally met face to face it is said that “it is as futile for </a:t>
            </a:r>
            <a:r>
              <a:rPr lang="en-US" dirty="0" err="1" smtClean="0"/>
              <a:t>Turnus</a:t>
            </a:r>
            <a:r>
              <a:rPr lang="en-US" dirty="0" smtClean="0"/>
              <a:t> to fight </a:t>
            </a:r>
            <a:r>
              <a:rPr lang="en-US" dirty="0" smtClean="0"/>
              <a:t>Aeneas </a:t>
            </a:r>
            <a:r>
              <a:rPr lang="en-US" dirty="0" smtClean="0"/>
              <a:t>as to fight the lightening or an earthquake.”</a:t>
            </a:r>
            <a:endParaRPr lang="en-US" dirty="0"/>
          </a:p>
        </p:txBody>
      </p:sp>
      <p:pic>
        <p:nvPicPr>
          <p:cNvPr id="46082" name="Picture 2" descr="http://upload.wikimedia.org/wikipedia/commons/1/16/Turnus.jpg"/>
          <p:cNvPicPr>
            <a:picLocks noChangeAspect="1" noChangeArrowheads="1"/>
          </p:cNvPicPr>
          <p:nvPr/>
        </p:nvPicPr>
        <p:blipFill>
          <a:blip r:embed="rId3" cstate="print"/>
          <a:srcRect/>
          <a:stretch>
            <a:fillRect/>
          </a:stretch>
        </p:blipFill>
        <p:spPr bwMode="auto">
          <a:xfrm>
            <a:off x="5191125" y="1066800"/>
            <a:ext cx="3952875" cy="3829051"/>
          </a:xfrm>
          <a:prstGeom prst="rect">
            <a:avLst/>
          </a:prstGeom>
          <a:noFill/>
        </p:spPr>
      </p:pic>
      <p:pic>
        <p:nvPicPr>
          <p:cNvPr id="3" name="Picture 5" descr="http://t0.gstatic.com/images?q=tbn:EffUuAr9urp0CM:http://i81.photobucket.com/albums/j214/calpurnpiso/001TropaeumAeneas.jpg&amp;t=1"/>
          <p:cNvPicPr>
            <a:picLocks noChangeAspect="1" noChangeArrowheads="1"/>
          </p:cNvPicPr>
          <p:nvPr/>
        </p:nvPicPr>
        <p:blipFill>
          <a:blip r:embed="rId4" cstate="print"/>
          <a:srcRect/>
          <a:stretch>
            <a:fillRect/>
          </a:stretch>
        </p:blipFill>
        <p:spPr bwMode="auto">
          <a:xfrm>
            <a:off x="609600" y="1524000"/>
            <a:ext cx="2434898" cy="3095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6082"/>
                                        </p:tgtEl>
                                        <p:attrNameLst>
                                          <p:attrName>style.visibility</p:attrName>
                                        </p:attrNameLst>
                                      </p:cBhvr>
                                      <p:to>
                                        <p:strVal val="visible"/>
                                      </p:to>
                                    </p:set>
                                    <p:animEffect transition="in" filter="box(in)">
                                      <p:cBhvr>
                                        <p:cTn id="15" dur="500"/>
                                        <p:tgtEl>
                                          <p:spTgt spid="46082"/>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childTnLst>
                                    <p:animMotion origin="layout" path="M 0.09115 0.00972 L -0.15885 0.00972 " pathEditMode="relative" rAng="0" ptsTypes="AA">
                                      <p:cBhvr>
                                        <p:cTn id="19" dur="2000" fill="hold"/>
                                        <p:tgtEl>
                                          <p:spTgt spid="46082"/>
                                        </p:tgtEl>
                                        <p:attrNameLst>
                                          <p:attrName>ppt_x</p:attrName>
                                          <p:attrName>ppt_y</p:attrName>
                                        </p:attrNameLst>
                                      </p:cBhvr>
                                      <p:rCtr x="-125" y="0"/>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3.33333E-6 -3.33333E-6 L 0.41666 0.02223 " pathEditMode="relative" rAng="0" ptsTypes="AA">
                                      <p:cBhvr>
                                        <p:cTn id="23" dur="2000" fill="hold"/>
                                        <p:tgtEl>
                                          <p:spTgt spid="3"/>
                                        </p:tgtEl>
                                        <p:attrNameLst>
                                          <p:attrName>ppt_x</p:attrName>
                                          <p:attrName>ppt_y</p:attrName>
                                        </p:attrNameLst>
                                      </p:cBhvr>
                                      <p:rCtr x="208" y="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19800"/>
            <a:ext cx="7467600" cy="646331"/>
          </a:xfrm>
          <a:prstGeom prst="rect">
            <a:avLst/>
          </a:prstGeom>
        </p:spPr>
        <p:txBody>
          <a:bodyPr wrap="square">
            <a:spAutoFit/>
          </a:bodyPr>
          <a:lstStyle/>
          <a:p>
            <a:r>
              <a:rPr lang="en-US" dirty="0" smtClean="0"/>
              <a:t>Aeneas </a:t>
            </a:r>
            <a:r>
              <a:rPr lang="en-US" dirty="0" smtClean="0"/>
              <a:t>marries </a:t>
            </a:r>
            <a:r>
              <a:rPr lang="en-US" dirty="0" err="1" smtClean="0"/>
              <a:t>Lavinia</a:t>
            </a:r>
            <a:r>
              <a:rPr lang="en-US" dirty="0" smtClean="0"/>
              <a:t> and finds the Roman </a:t>
            </a:r>
            <a:r>
              <a:rPr lang="en-US" dirty="0" smtClean="0"/>
              <a:t>race; they live </a:t>
            </a:r>
            <a:r>
              <a:rPr lang="en-US" dirty="0" smtClean="0"/>
              <a:t>happily ever </a:t>
            </a:r>
            <a:r>
              <a:rPr lang="en-US" dirty="0" smtClean="0"/>
              <a:t>after. </a:t>
            </a:r>
            <a:r>
              <a:rPr lang="en-US" dirty="0" err="1" smtClean="0"/>
              <a:t>Yay</a:t>
            </a:r>
            <a:r>
              <a:rPr lang="en-US" dirty="0" smtClean="0"/>
              <a:t>!</a:t>
            </a:r>
            <a:endParaRPr lang="en-US" dirty="0"/>
          </a:p>
        </p:txBody>
      </p:sp>
      <p:pic>
        <p:nvPicPr>
          <p:cNvPr id="48130" name="Picture 2" descr="http://images.clipartof.com/small/16177-Sweet-Bride-And-Groom-Kissing-On-Top-Of-A-Three-Tiered-White-Wedding-Cake-With-Green-Trim-Pink-Swirls-White-Frosting-And-Pink-And-White-Roses-Clipart-Illustration-Image.jpg"/>
          <p:cNvPicPr>
            <a:picLocks noChangeAspect="1" noChangeArrowheads="1"/>
          </p:cNvPicPr>
          <p:nvPr/>
        </p:nvPicPr>
        <p:blipFill>
          <a:blip r:embed="rId3" cstate="print"/>
          <a:srcRect/>
          <a:stretch>
            <a:fillRect/>
          </a:stretch>
        </p:blipFill>
        <p:spPr bwMode="auto">
          <a:xfrm>
            <a:off x="2286000" y="1295400"/>
            <a:ext cx="3000375" cy="4286250"/>
          </a:xfrm>
          <a:prstGeom prst="rect">
            <a:avLst/>
          </a:prstGeom>
          <a:noFill/>
        </p:spPr>
      </p:pic>
      <p:cxnSp>
        <p:nvCxnSpPr>
          <p:cNvPr id="5" name="Straight Arrow Connector 4"/>
          <p:cNvCxnSpPr/>
          <p:nvPr/>
        </p:nvCxnSpPr>
        <p:spPr>
          <a:xfrm>
            <a:off x="1752600" y="990600"/>
            <a:ext cx="1295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4400" y="533400"/>
            <a:ext cx="1905000" cy="381000"/>
          </a:xfrm>
          <a:prstGeom prst="rect">
            <a:avLst/>
          </a:prstGeom>
          <a:noFill/>
        </p:spPr>
        <p:txBody>
          <a:bodyPr wrap="square" rtlCol="0">
            <a:spAutoFit/>
          </a:bodyPr>
          <a:lstStyle/>
          <a:p>
            <a:r>
              <a:rPr lang="en-US" dirty="0" err="1" smtClean="0"/>
              <a:t>Lavinia</a:t>
            </a:r>
            <a:endParaRPr lang="en-US" dirty="0"/>
          </a:p>
        </p:txBody>
      </p:sp>
      <p:cxnSp>
        <p:nvCxnSpPr>
          <p:cNvPr id="8" name="Straight Arrow Connector 7"/>
          <p:cNvCxnSpPr/>
          <p:nvPr/>
        </p:nvCxnSpPr>
        <p:spPr>
          <a:xfrm rot="10800000" flipV="1">
            <a:off x="4495800" y="990600"/>
            <a:ext cx="1447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9800" y="762000"/>
            <a:ext cx="1600200" cy="369332"/>
          </a:xfrm>
          <a:prstGeom prst="rect">
            <a:avLst/>
          </a:prstGeom>
          <a:noFill/>
        </p:spPr>
        <p:txBody>
          <a:bodyPr wrap="square" rtlCol="0">
            <a:spAutoFit/>
          </a:bodyPr>
          <a:lstStyle/>
          <a:p>
            <a:r>
              <a:rPr lang="en-US" dirty="0" err="1" smtClean="0"/>
              <a:t>Aeneus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fltVal val="0"/>
                                          </p:val>
                                        </p:tav>
                                        <p:tav tm="100000">
                                          <p:val>
                                            <p:strVal val="#ppt_w"/>
                                          </p:val>
                                        </p:tav>
                                      </p:tavLst>
                                    </p:anim>
                                    <p:anim calcmode="lin" valueType="num">
                                      <p:cBhvr>
                                        <p:cTn id="8" dur="1000" fill="hold"/>
                                        <p:tgtEl>
                                          <p:spTgt spid="48130"/>
                                        </p:tgtEl>
                                        <p:attrNameLst>
                                          <p:attrName>ppt_h</p:attrName>
                                        </p:attrNameLst>
                                      </p:cBhvr>
                                      <p:tavLst>
                                        <p:tav tm="0">
                                          <p:val>
                                            <p:fltVal val="0"/>
                                          </p:val>
                                        </p:tav>
                                        <p:tav tm="100000">
                                          <p:val>
                                            <p:strVal val="#ppt_h"/>
                                          </p:val>
                                        </p:tav>
                                      </p:tavLst>
                                    </p:anim>
                                    <p:anim calcmode="lin" valueType="num">
                                      <p:cBhvr>
                                        <p:cTn id="9" dur="1000" fill="hold"/>
                                        <p:tgtEl>
                                          <p:spTgt spid="481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900" decel="100000" fill="hold"/>
                                        <p:tgtEl>
                                          <p:spTgt spid="1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rot="10800000" flipV="1">
            <a:off x="0" y="5144692"/>
            <a:ext cx="8153400" cy="136498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70" b="0" i="0" u="none" strike="noStrike" cap="none" normalizeH="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Aeneas was the son of Venus, a hero during the Trojan War, second only to Hector. He escaped from Troy, when it fell, with his son and eventually reached Italy where he </a:t>
            </a:r>
            <a:r>
              <a:rPr lang="en-US" dirty="0" smtClean="0">
                <a:latin typeface="Arial" pitchFamily="34" charset="0"/>
                <a:ea typeface="Times New Roman" pitchFamily="18" charset="0"/>
                <a:cs typeface="Arial" pitchFamily="34" charset="0"/>
              </a:rPr>
              <a:t>founded </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Rome.</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5" name="Picture 3" descr="http://images.elfwood.com/art/e/v/everose/aphrodite.jpg"/>
          <p:cNvPicPr>
            <a:picLocks noChangeAspect="1" noChangeArrowheads="1"/>
          </p:cNvPicPr>
          <p:nvPr/>
        </p:nvPicPr>
        <p:blipFill>
          <a:blip r:embed="rId3" cstate="print"/>
          <a:srcRect/>
          <a:stretch>
            <a:fillRect/>
          </a:stretch>
        </p:blipFill>
        <p:spPr bwMode="auto">
          <a:xfrm>
            <a:off x="228600" y="304800"/>
            <a:ext cx="2057400" cy="2821933"/>
          </a:xfrm>
          <a:prstGeom prst="rect">
            <a:avLst/>
          </a:prstGeom>
          <a:noFill/>
        </p:spPr>
      </p:pic>
      <p:pic>
        <p:nvPicPr>
          <p:cNvPr id="18437" name="Picture 5" descr="http://t0.gstatic.com/images?q=tbn:EffUuAr9urp0CM:http://i81.photobucket.com/albums/j214/calpurnpiso/001TropaeumAeneas.jpg&amp;t=1"/>
          <p:cNvPicPr>
            <a:picLocks noChangeAspect="1" noChangeArrowheads="1"/>
          </p:cNvPicPr>
          <p:nvPr/>
        </p:nvPicPr>
        <p:blipFill>
          <a:blip r:embed="rId4" cstate="print"/>
          <a:srcRect/>
          <a:stretch>
            <a:fillRect/>
          </a:stretch>
        </p:blipFill>
        <p:spPr bwMode="auto">
          <a:xfrm>
            <a:off x="2438400" y="914400"/>
            <a:ext cx="1715667" cy="2181226"/>
          </a:xfrm>
          <a:prstGeom prst="rect">
            <a:avLst/>
          </a:prstGeom>
          <a:noFill/>
        </p:spPr>
      </p:pic>
      <p:sp>
        <p:nvSpPr>
          <p:cNvPr id="12" name="Rounded Rectangular Callout 11"/>
          <p:cNvSpPr/>
          <p:nvPr/>
        </p:nvSpPr>
        <p:spPr>
          <a:xfrm>
            <a:off x="3505200" y="228600"/>
            <a:ext cx="1295400" cy="6858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Hey Mom!</a:t>
            </a:r>
            <a:endParaRPr lang="en-US" dirty="0"/>
          </a:p>
        </p:txBody>
      </p:sp>
      <p:pic>
        <p:nvPicPr>
          <p:cNvPr id="18439" name="Picture 7" descr="http://www.solarnavigator.net/images/troy_achilles_brad_pitt.jpg"/>
          <p:cNvPicPr>
            <a:picLocks noChangeAspect="1" noChangeArrowheads="1"/>
          </p:cNvPicPr>
          <p:nvPr/>
        </p:nvPicPr>
        <p:blipFill>
          <a:blip r:embed="rId5" cstate="print"/>
          <a:srcRect/>
          <a:stretch>
            <a:fillRect/>
          </a:stretch>
        </p:blipFill>
        <p:spPr bwMode="auto">
          <a:xfrm>
            <a:off x="5029200" y="533400"/>
            <a:ext cx="1915911" cy="2819401"/>
          </a:xfrm>
          <a:prstGeom prst="rect">
            <a:avLst/>
          </a:prstGeom>
          <a:noFill/>
        </p:spPr>
      </p:pic>
      <p:sp>
        <p:nvSpPr>
          <p:cNvPr id="14" name="TextBox 13"/>
          <p:cNvSpPr txBox="1"/>
          <p:nvPr/>
        </p:nvSpPr>
        <p:spPr>
          <a:xfrm>
            <a:off x="2895600" y="3124200"/>
            <a:ext cx="1066800" cy="707886"/>
          </a:xfrm>
          <a:prstGeom prst="rect">
            <a:avLst/>
          </a:prstGeom>
          <a:noFill/>
        </p:spPr>
        <p:txBody>
          <a:bodyPr wrap="square" rtlCol="0">
            <a:spAutoFit/>
          </a:bodyPr>
          <a:lstStyle/>
          <a:p>
            <a:r>
              <a:rPr lang="en-US" dirty="0" smtClean="0"/>
              <a:t>  </a:t>
            </a:r>
            <a:r>
              <a:rPr lang="en-US" sz="4000" dirty="0" smtClean="0"/>
              <a:t> #2</a:t>
            </a:r>
            <a:endParaRPr lang="en-US" sz="4000" dirty="0"/>
          </a:p>
        </p:txBody>
      </p:sp>
      <p:sp>
        <p:nvSpPr>
          <p:cNvPr id="15" name="TextBox 14"/>
          <p:cNvSpPr txBox="1"/>
          <p:nvPr/>
        </p:nvSpPr>
        <p:spPr>
          <a:xfrm>
            <a:off x="5562600" y="3124200"/>
            <a:ext cx="762000" cy="984885"/>
          </a:xfrm>
          <a:prstGeom prst="rect">
            <a:avLst/>
          </a:prstGeom>
          <a:noFill/>
        </p:spPr>
        <p:txBody>
          <a:bodyPr wrap="square" rtlCol="0">
            <a:spAutoFit/>
          </a:bodyPr>
          <a:lstStyle/>
          <a:p>
            <a:r>
              <a:rPr lang="en-US" dirty="0" smtClean="0"/>
              <a:t>  </a:t>
            </a:r>
            <a:r>
              <a:rPr lang="en-US" sz="4000" dirty="0" smtClean="0"/>
              <a:t>#1</a:t>
            </a:r>
            <a:endParaRPr lang="en-US" sz="4000" dirty="0"/>
          </a:p>
        </p:txBody>
      </p:sp>
      <p:pic>
        <p:nvPicPr>
          <p:cNvPr id="18441" name="Picture 9" descr="http://disney-clipart.com/high-school-musical/clipart/Troy-Bolton2.jpg"/>
          <p:cNvPicPr>
            <a:picLocks noChangeAspect="1" noChangeArrowheads="1"/>
          </p:cNvPicPr>
          <p:nvPr/>
        </p:nvPicPr>
        <p:blipFill>
          <a:blip r:embed="rId6" cstate="print"/>
          <a:srcRect/>
          <a:stretch>
            <a:fillRect/>
          </a:stretch>
        </p:blipFill>
        <p:spPr bwMode="auto">
          <a:xfrm>
            <a:off x="304800" y="1600200"/>
            <a:ext cx="2288266" cy="3486151"/>
          </a:xfrm>
          <a:prstGeom prst="rect">
            <a:avLst/>
          </a:prstGeom>
          <a:noFill/>
        </p:spPr>
      </p:pic>
      <p:pic>
        <p:nvPicPr>
          <p:cNvPr id="18443" name="Picture 11" descr="http://www.voneurope.com/wp-content/uploads/2010/01/rome.jpg"/>
          <p:cNvPicPr>
            <a:picLocks noChangeAspect="1" noChangeArrowheads="1"/>
          </p:cNvPicPr>
          <p:nvPr/>
        </p:nvPicPr>
        <p:blipFill>
          <a:blip r:embed="rId7" cstate="print"/>
          <a:srcRect/>
          <a:stretch>
            <a:fillRect/>
          </a:stretch>
        </p:blipFill>
        <p:spPr bwMode="auto">
          <a:xfrm>
            <a:off x="685800" y="0"/>
            <a:ext cx="7208234" cy="53917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2000" fill="hold"/>
                                        <p:tgtEl>
                                          <p:spTgt spid="18435"/>
                                        </p:tgtEl>
                                        <p:attrNameLst>
                                          <p:attrName>ppt_x</p:attrName>
                                        </p:attrNameLst>
                                      </p:cBhvr>
                                      <p:tavLst>
                                        <p:tav tm="0">
                                          <p:val>
                                            <p:strVal val="#ppt_x"/>
                                          </p:val>
                                        </p:tav>
                                        <p:tav tm="100000">
                                          <p:val>
                                            <p:strVal val="#ppt_x"/>
                                          </p:val>
                                        </p:tav>
                                      </p:tavLst>
                                    </p:anim>
                                    <p:anim calcmode="lin" valueType="num">
                                      <p:cBhvr additive="base">
                                        <p:cTn id="8" dur="20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diamond(in)">
                                      <p:cBhvr>
                                        <p:cTn id="13" dur="2000"/>
                                        <p:tgtEl>
                                          <p:spTgt spid="1843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8435"/>
                                        </p:tgtEl>
                                        <p:attrNameLst>
                                          <p:attrName>ppt_x</p:attrName>
                                        </p:attrNameLst>
                                      </p:cBhvr>
                                      <p:tavLst>
                                        <p:tav tm="0">
                                          <p:val>
                                            <p:strVal val="ppt_x"/>
                                          </p:val>
                                        </p:tav>
                                        <p:tav tm="100000">
                                          <p:val>
                                            <p:strVal val="ppt_x"/>
                                          </p:val>
                                        </p:tav>
                                      </p:tavLst>
                                    </p:anim>
                                    <p:anim calcmode="lin" valueType="num">
                                      <p:cBhvr additive="base">
                                        <p:cTn id="23" dur="500"/>
                                        <p:tgtEl>
                                          <p:spTgt spid="18435"/>
                                        </p:tgtEl>
                                        <p:attrNameLst>
                                          <p:attrName>ppt_y</p:attrName>
                                        </p:attrNameLst>
                                      </p:cBhvr>
                                      <p:tavLst>
                                        <p:tav tm="0">
                                          <p:val>
                                            <p:strVal val="ppt_y"/>
                                          </p:val>
                                        </p:tav>
                                        <p:tav tm="100000">
                                          <p:val>
                                            <p:strVal val="1+ppt_h/2"/>
                                          </p:val>
                                        </p:tav>
                                      </p:tavLst>
                                    </p:anim>
                                    <p:set>
                                      <p:cBhvr>
                                        <p:cTn id="24" dur="1" fill="hold">
                                          <p:stCondLst>
                                            <p:cond delay="499"/>
                                          </p:stCondLst>
                                        </p:cTn>
                                        <p:tgtEl>
                                          <p:spTgt spid="184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1000"/>
                                        <p:tgtEl>
                                          <p:spTgt spid="12"/>
                                        </p:tgtEl>
                                      </p:cBhvr>
                                    </p:animEffect>
                                    <p:set>
                                      <p:cBhvr>
                                        <p:cTn id="29" dur="1" fill="hold">
                                          <p:stCondLst>
                                            <p:cond delay="9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8439"/>
                                        </p:tgtEl>
                                        <p:attrNameLst>
                                          <p:attrName>style.visibility</p:attrName>
                                        </p:attrNameLst>
                                      </p:cBhvr>
                                      <p:to>
                                        <p:strVal val="visible"/>
                                      </p:to>
                                    </p:set>
                                    <p:animEffect transition="in" filter="blinds(horizontal)">
                                      <p:cBhvr>
                                        <p:cTn id="34" dur="500"/>
                                        <p:tgtEl>
                                          <p:spTgt spid="1843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16" fill="hold" nodeType="clickEffect">
                                  <p:stCondLst>
                                    <p:cond delay="0"/>
                                  </p:stCondLst>
                                  <p:childTnLst>
                                    <p:animEffect transition="out" filter="circle(in)">
                                      <p:cBhvr>
                                        <p:cTn id="48" dur="2000"/>
                                        <p:tgtEl>
                                          <p:spTgt spid="18439"/>
                                        </p:tgtEl>
                                      </p:cBhvr>
                                    </p:animEffect>
                                    <p:set>
                                      <p:cBhvr>
                                        <p:cTn id="49" dur="1" fill="hold">
                                          <p:stCondLst>
                                            <p:cond delay="1999"/>
                                          </p:stCondLst>
                                        </p:cTn>
                                        <p:tgtEl>
                                          <p:spTgt spid="184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8" presetClass="exit" presetSubtype="16" fill="hold" grpId="1" nodeType="clickEffect">
                                  <p:stCondLst>
                                    <p:cond delay="0"/>
                                  </p:stCondLst>
                                  <p:childTnLst>
                                    <p:animEffect transition="out" filter="diamond(i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8" presetClass="exit" presetSubtype="16" fill="hold" grpId="1" nodeType="clickEffect">
                                  <p:stCondLst>
                                    <p:cond delay="0"/>
                                  </p:stCondLst>
                                  <p:childTnLst>
                                    <p:animEffect transition="out" filter="diamond(in)">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8441"/>
                                        </p:tgtEl>
                                        <p:attrNameLst>
                                          <p:attrName>style.visibility</p:attrName>
                                        </p:attrNameLst>
                                      </p:cBhvr>
                                      <p:to>
                                        <p:strVal val="visible"/>
                                      </p:to>
                                    </p:set>
                                    <p:anim calcmode="lin" valueType="num">
                                      <p:cBhvr additive="base">
                                        <p:cTn id="64" dur="2000" fill="hold"/>
                                        <p:tgtEl>
                                          <p:spTgt spid="18441"/>
                                        </p:tgtEl>
                                        <p:attrNameLst>
                                          <p:attrName>ppt_x</p:attrName>
                                        </p:attrNameLst>
                                      </p:cBhvr>
                                      <p:tavLst>
                                        <p:tav tm="0">
                                          <p:val>
                                            <p:strVal val="#ppt_x"/>
                                          </p:val>
                                        </p:tav>
                                        <p:tav tm="100000">
                                          <p:val>
                                            <p:strVal val="#ppt_x"/>
                                          </p:val>
                                        </p:tav>
                                      </p:tavLst>
                                    </p:anim>
                                    <p:anim calcmode="lin" valueType="num">
                                      <p:cBhvr additive="base">
                                        <p:cTn id="65" dur="20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5000"/>
                                        <p:tgtEl>
                                          <p:spTgt spid="18441"/>
                                        </p:tgtEl>
                                      </p:cBhvr>
                                    </p:animEffect>
                                    <p:anim calcmode="lin" valueType="num">
                                      <p:cBhvr>
                                        <p:cTn id="70" dur="5000"/>
                                        <p:tgtEl>
                                          <p:spTgt spid="18441"/>
                                        </p:tgtEl>
                                        <p:attrNameLst>
                                          <p:attrName>ppt_x</p:attrName>
                                        </p:attrNameLst>
                                      </p:cBhvr>
                                      <p:tavLst>
                                        <p:tav tm="0">
                                          <p:val>
                                            <p:strVal val="ppt_x"/>
                                          </p:val>
                                        </p:tav>
                                        <p:tav tm="100000">
                                          <p:val>
                                            <p:strVal val="ppt_x"/>
                                          </p:val>
                                        </p:tav>
                                      </p:tavLst>
                                    </p:anim>
                                    <p:anim calcmode="lin" valueType="num">
                                      <p:cBhvr>
                                        <p:cTn id="71" dur="5000"/>
                                        <p:tgtEl>
                                          <p:spTgt spid="18441"/>
                                        </p:tgtEl>
                                        <p:attrNameLst>
                                          <p:attrName>ppt_y</p:attrName>
                                        </p:attrNameLst>
                                      </p:cBhvr>
                                      <p:tavLst>
                                        <p:tav tm="0">
                                          <p:val>
                                            <p:strVal val="ppt_y"/>
                                          </p:val>
                                        </p:tav>
                                        <p:tav tm="100000">
                                          <p:val>
                                            <p:strVal val="ppt_y+.1"/>
                                          </p:val>
                                        </p:tav>
                                      </p:tavLst>
                                    </p:anim>
                                    <p:set>
                                      <p:cBhvr>
                                        <p:cTn id="72" dur="1" fill="hold">
                                          <p:stCondLst>
                                            <p:cond delay="4999"/>
                                          </p:stCondLst>
                                        </p:cTn>
                                        <p:tgtEl>
                                          <p:spTgt spid="1844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2" presetClass="exit" presetSubtype="2" fill="hold" nodeType="clickEffect">
                                  <p:stCondLst>
                                    <p:cond delay="0"/>
                                  </p:stCondLst>
                                  <p:childTnLst>
                                    <p:animEffect transition="out" filter="slide(fromRight)">
                                      <p:cBhvr>
                                        <p:cTn id="76" dur="500"/>
                                        <p:tgtEl>
                                          <p:spTgt spid="18437"/>
                                        </p:tgtEl>
                                      </p:cBhvr>
                                    </p:animEffect>
                                    <p:set>
                                      <p:cBhvr>
                                        <p:cTn id="77" dur="1" fill="hold">
                                          <p:stCondLst>
                                            <p:cond delay="499"/>
                                          </p:stCondLst>
                                        </p:cTn>
                                        <p:tgtEl>
                                          <p:spTgt spid="1843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iterate type="lt">
                                    <p:tmPct val="5000"/>
                                  </p:iterate>
                                  <p:childTnLst>
                                    <p:set>
                                      <p:cBhvr>
                                        <p:cTn id="81" dur="1" fill="hold">
                                          <p:stCondLst>
                                            <p:cond delay="0"/>
                                          </p:stCondLst>
                                        </p:cTn>
                                        <p:tgtEl>
                                          <p:spTgt spid="18443"/>
                                        </p:tgtEl>
                                        <p:attrNameLst>
                                          <p:attrName>style.visibility</p:attrName>
                                        </p:attrNameLst>
                                      </p:cBhvr>
                                      <p:to>
                                        <p:strVal val="visible"/>
                                      </p:to>
                                    </p:set>
                                    <p:anim calcmode="lin" valueType="num">
                                      <p:cBhvr>
                                        <p:cTn id="82" dur="1000" fill="hold"/>
                                        <p:tgtEl>
                                          <p:spTgt spid="18443"/>
                                        </p:tgtEl>
                                        <p:attrNameLst>
                                          <p:attrName>ppt_w</p:attrName>
                                        </p:attrNameLst>
                                      </p:cBhvr>
                                      <p:tavLst>
                                        <p:tav tm="0">
                                          <p:val>
                                            <p:fltVal val="0"/>
                                          </p:val>
                                        </p:tav>
                                        <p:tav tm="100000">
                                          <p:val>
                                            <p:strVal val="#ppt_w"/>
                                          </p:val>
                                        </p:tav>
                                      </p:tavLst>
                                    </p:anim>
                                    <p:anim calcmode="lin" valueType="num">
                                      <p:cBhvr>
                                        <p:cTn id="83" dur="1000" fill="hold"/>
                                        <p:tgtEl>
                                          <p:spTgt spid="18443"/>
                                        </p:tgtEl>
                                        <p:attrNameLst>
                                          <p:attrName>ppt_h</p:attrName>
                                        </p:attrNameLst>
                                      </p:cBhvr>
                                      <p:tavLst>
                                        <p:tav tm="0">
                                          <p:val>
                                            <p:fltVal val="0"/>
                                          </p:val>
                                        </p:tav>
                                        <p:tav tm="100000">
                                          <p:val>
                                            <p:strVal val="#ppt_h"/>
                                          </p:val>
                                        </p:tav>
                                      </p:tavLst>
                                    </p:anim>
                                    <p:anim calcmode="lin" valueType="num">
                                      <p:cBhvr>
                                        <p:cTn id="84" dur="1000" fill="hold"/>
                                        <p:tgtEl>
                                          <p:spTgt spid="18443"/>
                                        </p:tgtEl>
                                        <p:attrNameLst>
                                          <p:attrName>style.rotation</p:attrName>
                                        </p:attrNameLst>
                                      </p:cBhvr>
                                      <p:tavLst>
                                        <p:tav tm="0">
                                          <p:val>
                                            <p:fltVal val="90"/>
                                          </p:val>
                                        </p:tav>
                                        <p:tav tm="100000">
                                          <p:val>
                                            <p:fltVal val="0"/>
                                          </p:val>
                                        </p:tav>
                                      </p:tavLst>
                                    </p:anim>
                                    <p:animEffect transition="in" filter="fade">
                                      <p:cBhvr>
                                        <p:cTn id="85"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457200"/>
            <a:ext cx="7162800" cy="5632311"/>
          </a:xfrm>
          <a:prstGeom prst="rect">
            <a:avLst/>
          </a:prstGeom>
          <a:noFill/>
        </p:spPr>
        <p:txBody>
          <a:bodyPr wrap="square" rtlCol="0">
            <a:spAutoFit/>
          </a:bodyPr>
          <a:lstStyle/>
          <a:p>
            <a:r>
              <a:rPr lang="en-US" sz="6000" dirty="0" smtClean="0"/>
              <a:t>However, before he reached there, </a:t>
            </a:r>
            <a:r>
              <a:rPr lang="en-US" sz="6000" dirty="0" smtClean="0"/>
              <a:t>Aeneas </a:t>
            </a:r>
            <a:r>
              <a:rPr lang="en-US" sz="6000" dirty="0" smtClean="0"/>
              <a:t>and the Trojans who joined him faced many </a:t>
            </a:r>
            <a:r>
              <a:rPr lang="en-US" sz="6000" dirty="0" smtClean="0"/>
              <a:t>perils…</a:t>
            </a:r>
            <a:endParaRPr lang="en-US"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t0.gstatic.com/images?q=tbn:EffUuAr9urp0CM:http://i81.photobucket.com/albums/j214/calpurnpiso/001TropaeumAeneas.jpg&amp;t=1"/>
          <p:cNvPicPr>
            <a:picLocks noChangeAspect="1" noChangeArrowheads="1"/>
          </p:cNvPicPr>
          <p:nvPr/>
        </p:nvPicPr>
        <p:blipFill>
          <a:blip r:embed="rId3" cstate="print"/>
          <a:srcRect/>
          <a:stretch>
            <a:fillRect/>
          </a:stretch>
        </p:blipFill>
        <p:spPr bwMode="auto">
          <a:xfrm>
            <a:off x="533400" y="1524000"/>
            <a:ext cx="1715667" cy="2181226"/>
          </a:xfrm>
          <a:prstGeom prst="rect">
            <a:avLst/>
          </a:prstGeom>
          <a:noFill/>
        </p:spPr>
      </p:pic>
      <p:sp>
        <p:nvSpPr>
          <p:cNvPr id="14337" name="Rectangle 1"/>
          <p:cNvSpPr>
            <a:spLocks noChangeArrowheads="1"/>
          </p:cNvSpPr>
          <p:nvPr/>
        </p:nvSpPr>
        <p:spPr bwMode="auto">
          <a:xfrm rot="10800000" flipV="1">
            <a:off x="0" y="5688568"/>
            <a:ext cx="754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Aeneas was told he was destined to settle far to the west, in Italy. He met Hector’s wife, Andromache, who’s new husband,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Helenus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told them to land on the west coast of Italy, and reach there by going south around Sicily</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Rectangular Callout 6"/>
          <p:cNvSpPr/>
          <p:nvPr/>
        </p:nvSpPr>
        <p:spPr>
          <a:xfrm rot="10800000">
            <a:off x="2514600" y="228600"/>
            <a:ext cx="2514600" cy="1600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57200"/>
            <a:ext cx="2057400" cy="1200329"/>
          </a:xfrm>
          <a:prstGeom prst="rect">
            <a:avLst/>
          </a:prstGeom>
          <a:noFill/>
        </p:spPr>
        <p:txBody>
          <a:bodyPr wrap="square" rtlCol="0">
            <a:spAutoFit/>
          </a:bodyPr>
          <a:lstStyle/>
          <a:p>
            <a:r>
              <a:rPr lang="en-US" dirty="0" smtClean="0"/>
              <a:t>Hey! You should settle in the West of Italy, just saying </a:t>
            </a:r>
            <a:endParaRPr lang="en-US" dirty="0"/>
          </a:p>
        </p:txBody>
      </p:sp>
      <p:pic>
        <p:nvPicPr>
          <p:cNvPr id="14339" name="Picture 3" descr="http://www.glogster.com/media/5/16/17/14/16171451.jpg"/>
          <p:cNvPicPr>
            <a:picLocks noChangeAspect="1" noChangeArrowheads="1"/>
          </p:cNvPicPr>
          <p:nvPr/>
        </p:nvPicPr>
        <p:blipFill>
          <a:blip r:embed="rId4" cstate="print"/>
          <a:srcRect/>
          <a:stretch>
            <a:fillRect/>
          </a:stretch>
        </p:blipFill>
        <p:spPr bwMode="auto">
          <a:xfrm>
            <a:off x="3733800" y="1371600"/>
            <a:ext cx="2280587" cy="3486151"/>
          </a:xfrm>
          <a:prstGeom prst="rect">
            <a:avLst/>
          </a:prstGeom>
          <a:noFill/>
        </p:spPr>
      </p:pic>
      <p:sp>
        <p:nvSpPr>
          <p:cNvPr id="10" name="Rounded Rectangular Callout 9"/>
          <p:cNvSpPr/>
          <p:nvPr/>
        </p:nvSpPr>
        <p:spPr>
          <a:xfrm>
            <a:off x="3962400" y="152400"/>
            <a:ext cx="2362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Hey </a:t>
            </a:r>
            <a:r>
              <a:rPr lang="en-US" dirty="0" err="1" smtClean="0"/>
              <a:t>Helenus</a:t>
            </a:r>
            <a:r>
              <a:rPr lang="en-US" dirty="0" smtClean="0"/>
              <a:t> says you should land on the west coast instead of the east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339"/>
                                        </p:tgtEl>
                                        <p:attrNameLst>
                                          <p:attrName>style.visibility</p:attrName>
                                        </p:attrNameLst>
                                      </p:cBhvr>
                                      <p:to>
                                        <p:strVal val="visible"/>
                                      </p:to>
                                    </p:set>
                                    <p:anim calcmode="lin" valueType="num">
                                      <p:cBhvr additive="base">
                                        <p:cTn id="27" dur="500" fill="hold"/>
                                        <p:tgtEl>
                                          <p:spTgt spid="14339"/>
                                        </p:tgtEl>
                                        <p:attrNameLst>
                                          <p:attrName>ppt_x</p:attrName>
                                        </p:attrNameLst>
                                      </p:cBhvr>
                                      <p:tavLst>
                                        <p:tav tm="0">
                                          <p:val>
                                            <p:strVal val="1+#ppt_w/2"/>
                                          </p:val>
                                        </p:tav>
                                        <p:tav tm="100000">
                                          <p:val>
                                            <p:strVal val="#ppt_x"/>
                                          </p:val>
                                        </p:tav>
                                      </p:tavLst>
                                    </p:anim>
                                    <p:anim calcmode="lin" valueType="num">
                                      <p:cBhvr additive="base">
                                        <p:cTn id="2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http://www.solarnavigator.net/films_movies_actors/actors_films_images/perfect_storm_big_wave.jpg"/>
          <p:cNvPicPr>
            <a:picLocks noChangeAspect="1" noChangeArrowheads="1"/>
          </p:cNvPicPr>
          <p:nvPr/>
        </p:nvPicPr>
        <p:blipFill>
          <a:blip r:embed="rId3" cstate="print"/>
          <a:srcRect/>
          <a:stretch>
            <a:fillRect/>
          </a:stretch>
        </p:blipFill>
        <p:spPr bwMode="auto">
          <a:xfrm>
            <a:off x="304800" y="0"/>
            <a:ext cx="7543800" cy="5105400"/>
          </a:xfrm>
          <a:prstGeom prst="rect">
            <a:avLst/>
          </a:prstGeom>
          <a:noFill/>
        </p:spPr>
      </p:pic>
      <p:sp>
        <p:nvSpPr>
          <p:cNvPr id="5" name="TextBox 4"/>
          <p:cNvSpPr txBox="1"/>
          <p:nvPr/>
        </p:nvSpPr>
        <p:spPr>
          <a:xfrm>
            <a:off x="3429000" y="1219200"/>
            <a:ext cx="4267200" cy="369332"/>
          </a:xfrm>
          <a:prstGeom prst="rect">
            <a:avLst/>
          </a:prstGeom>
          <a:noFill/>
        </p:spPr>
        <p:txBody>
          <a:bodyPr wrap="square" rtlCol="0">
            <a:spAutoFit/>
          </a:bodyPr>
          <a:lstStyle/>
          <a:p>
            <a:endParaRPr lang="en-US" dirty="0"/>
          </a:p>
        </p:txBody>
      </p:sp>
      <p:sp>
        <p:nvSpPr>
          <p:cNvPr id="12289" name="Rectangle 1"/>
          <p:cNvSpPr>
            <a:spLocks noChangeArrowheads="1"/>
          </p:cNvSpPr>
          <p:nvPr/>
        </p:nvSpPr>
        <p:spPr bwMode="auto">
          <a:xfrm>
            <a:off x="228600" y="5279767"/>
            <a:ext cx="7848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Aeneas and his men set off, landing on Sicily, unaware that the Cyclops now lived there. They were saved by one of Odysseus’s men who had been left behind. Soon after they left, a large storm struck them, courtesy of Juno. She hated Aeneas (Rome would one day conquer her pet city). They were saved by Neptune; however, and landed on the shore of Carthage</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2291" name="Picture 3" descr="http://t3.gstatic.com/images?q=tbn:MZIv4NpRLNHp8M:http://www.artsales.com/ARTistory/Ancient_Ships/images/Corbita_Boat.jpg&amp;t=1"/>
          <p:cNvPicPr>
            <a:picLocks noChangeAspect="1" noChangeArrowheads="1"/>
          </p:cNvPicPr>
          <p:nvPr/>
        </p:nvPicPr>
        <p:blipFill>
          <a:blip r:embed="rId4" cstate="print"/>
          <a:srcRect/>
          <a:stretch>
            <a:fillRect/>
          </a:stretch>
        </p:blipFill>
        <p:spPr bwMode="auto">
          <a:xfrm>
            <a:off x="762000" y="1371600"/>
            <a:ext cx="3119644" cy="2657476"/>
          </a:xfrm>
          <a:prstGeom prst="rect">
            <a:avLst/>
          </a:prstGeom>
          <a:noFill/>
        </p:spPr>
      </p:pic>
      <p:pic>
        <p:nvPicPr>
          <p:cNvPr id="12293" name="Picture 5" descr="http://latexmaskcentral.com/images/cyclops12.jpg"/>
          <p:cNvPicPr>
            <a:picLocks noChangeAspect="1" noChangeArrowheads="1"/>
          </p:cNvPicPr>
          <p:nvPr/>
        </p:nvPicPr>
        <p:blipFill>
          <a:blip r:embed="rId5" cstate="print"/>
          <a:srcRect/>
          <a:stretch>
            <a:fillRect/>
          </a:stretch>
        </p:blipFill>
        <p:spPr bwMode="auto">
          <a:xfrm>
            <a:off x="4648200" y="1219200"/>
            <a:ext cx="2800350" cy="3733800"/>
          </a:xfrm>
          <a:prstGeom prst="rect">
            <a:avLst/>
          </a:prstGeom>
          <a:noFill/>
        </p:spPr>
      </p:pic>
      <p:sp>
        <p:nvSpPr>
          <p:cNvPr id="9" name="Rounded Rectangular Callout 8"/>
          <p:cNvSpPr/>
          <p:nvPr/>
        </p:nvSpPr>
        <p:spPr>
          <a:xfrm>
            <a:off x="4267200" y="0"/>
            <a:ext cx="21336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EAT YOU FOR BREAKFAST, LUNCH, AND DINNER!</a:t>
            </a:r>
            <a:endParaRPr lang="en-US" dirty="0"/>
          </a:p>
        </p:txBody>
      </p:sp>
      <p:pic>
        <p:nvPicPr>
          <p:cNvPr id="12297" name="Picture 9" descr="http://www.saintsagainsttyranny.com/Posidon%201.jpg"/>
          <p:cNvPicPr>
            <a:picLocks noChangeAspect="1" noChangeArrowheads="1"/>
          </p:cNvPicPr>
          <p:nvPr/>
        </p:nvPicPr>
        <p:blipFill>
          <a:blip r:embed="rId6" cstate="print"/>
          <a:srcRect/>
          <a:stretch>
            <a:fillRect/>
          </a:stretch>
        </p:blipFill>
        <p:spPr bwMode="auto">
          <a:xfrm>
            <a:off x="4495800" y="1371600"/>
            <a:ext cx="2857500" cy="3810000"/>
          </a:xfrm>
          <a:prstGeom prst="rect">
            <a:avLst/>
          </a:prstGeom>
          <a:noFill/>
        </p:spPr>
      </p:pic>
      <p:sp>
        <p:nvSpPr>
          <p:cNvPr id="12" name="Rounded Rectangular Callout 11"/>
          <p:cNvSpPr/>
          <p:nvPr/>
        </p:nvSpPr>
        <p:spPr>
          <a:xfrm>
            <a:off x="4648200" y="457200"/>
            <a:ext cx="1828800" cy="1066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save you!</a:t>
            </a:r>
            <a:endParaRPr lang="en-US" dirty="0"/>
          </a:p>
        </p:txBody>
      </p:sp>
      <p:pic>
        <p:nvPicPr>
          <p:cNvPr id="12299" name="Picture 11" descr="http://getasword.com/blog/wp-content/uploads/2010/08/Carthage-Phoenician-city.jpg"/>
          <p:cNvPicPr>
            <a:picLocks noChangeAspect="1" noChangeArrowheads="1"/>
          </p:cNvPicPr>
          <p:nvPr/>
        </p:nvPicPr>
        <p:blipFill>
          <a:blip r:embed="rId7" cstate="print"/>
          <a:srcRect/>
          <a:stretch>
            <a:fillRect/>
          </a:stretch>
        </p:blipFill>
        <p:spPr bwMode="auto">
          <a:xfrm>
            <a:off x="228600" y="0"/>
            <a:ext cx="8744548"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3000" fill="hold"/>
                                        <p:tgtEl>
                                          <p:spTgt spid="12291"/>
                                        </p:tgtEl>
                                        <p:attrNameLst>
                                          <p:attrName>ppt_w</p:attrName>
                                        </p:attrNameLst>
                                      </p:cBhvr>
                                      <p:tavLst>
                                        <p:tav tm="0">
                                          <p:val>
                                            <p:fltVal val="0"/>
                                          </p:val>
                                        </p:tav>
                                        <p:tav tm="100000">
                                          <p:val>
                                            <p:strVal val="#ppt_w"/>
                                          </p:val>
                                        </p:tav>
                                      </p:tavLst>
                                    </p:anim>
                                    <p:anim calcmode="lin" valueType="num">
                                      <p:cBhvr>
                                        <p:cTn id="8" dur="3000" fill="hold"/>
                                        <p:tgtEl>
                                          <p:spTgt spid="12291"/>
                                        </p:tgtEl>
                                        <p:attrNameLst>
                                          <p:attrName>ppt_h</p:attrName>
                                        </p:attrNameLst>
                                      </p:cBhvr>
                                      <p:tavLst>
                                        <p:tav tm="0">
                                          <p:val>
                                            <p:fltVal val="0"/>
                                          </p:val>
                                        </p:tav>
                                        <p:tav tm="100000">
                                          <p:val>
                                            <p:strVal val="#ppt_h"/>
                                          </p:val>
                                        </p:tav>
                                      </p:tavLst>
                                    </p:anim>
                                    <p:anim calcmode="lin" valueType="num">
                                      <p:cBhvr>
                                        <p:cTn id="9" dur="3000" fill="hold"/>
                                        <p:tgtEl>
                                          <p:spTgt spid="12291"/>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22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2293"/>
                                        </p:tgtEl>
                                        <p:attrNameLst>
                                          <p:attrName>style.visibility</p:attrName>
                                        </p:attrNameLst>
                                      </p:cBhvr>
                                      <p:to>
                                        <p:strVal val="visible"/>
                                      </p:to>
                                    </p:set>
                                    <p:anim calcmode="lin" valueType="num">
                                      <p:cBhvr>
                                        <p:cTn id="15" dur="1000" fill="hold"/>
                                        <p:tgtEl>
                                          <p:spTgt spid="12293"/>
                                        </p:tgtEl>
                                        <p:attrNameLst>
                                          <p:attrName>ppt_w</p:attrName>
                                        </p:attrNameLst>
                                      </p:cBhvr>
                                      <p:tavLst>
                                        <p:tav tm="0">
                                          <p:val>
                                            <p:fltVal val="0"/>
                                          </p:val>
                                        </p:tav>
                                        <p:tav tm="100000">
                                          <p:val>
                                            <p:strVal val="#ppt_w"/>
                                          </p:val>
                                        </p:tav>
                                      </p:tavLst>
                                    </p:anim>
                                    <p:anim calcmode="lin" valueType="num">
                                      <p:cBhvr>
                                        <p:cTn id="16" dur="1000" fill="hold"/>
                                        <p:tgtEl>
                                          <p:spTgt spid="12293"/>
                                        </p:tgtEl>
                                        <p:attrNameLst>
                                          <p:attrName>ppt_h</p:attrName>
                                        </p:attrNameLst>
                                      </p:cBhvr>
                                      <p:tavLst>
                                        <p:tav tm="0">
                                          <p:val>
                                            <p:fltVal val="0"/>
                                          </p:val>
                                        </p:tav>
                                        <p:tav tm="100000">
                                          <p:val>
                                            <p:strVal val="#ppt_h"/>
                                          </p:val>
                                        </p:tav>
                                      </p:tavLst>
                                    </p:anim>
                                    <p:anim calcmode="lin" valueType="num">
                                      <p:cBhvr>
                                        <p:cTn id="17" dur="1000" fill="hold"/>
                                        <p:tgtEl>
                                          <p:spTgt spid="12293"/>
                                        </p:tgtEl>
                                        <p:attrNameLst>
                                          <p:attrName>style.rotation</p:attrName>
                                        </p:attrNameLst>
                                      </p:cBhvr>
                                      <p:tavLst>
                                        <p:tav tm="0">
                                          <p:val>
                                            <p:fltVal val="90"/>
                                          </p:val>
                                        </p:tav>
                                        <p:tav tm="100000">
                                          <p:val>
                                            <p:fltVal val="0"/>
                                          </p:val>
                                        </p:tav>
                                      </p:tavLst>
                                    </p:anim>
                                    <p:animEffect transition="in" filter="fade">
                                      <p:cBhvr>
                                        <p:cTn id="18" dur="1000"/>
                                        <p:tgtEl>
                                          <p:spTgt spid="122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xit" presetSubtype="16" fill="hold" nodeType="clickEffect">
                                  <p:stCondLst>
                                    <p:cond delay="0"/>
                                  </p:stCondLst>
                                  <p:iterate type="lt">
                                    <p:tmPct val="0"/>
                                  </p:iterate>
                                  <p:childTnLst>
                                    <p:animEffect transition="out" filter="circle(in)">
                                      <p:cBhvr>
                                        <p:cTn id="32" dur="2000"/>
                                        <p:tgtEl>
                                          <p:spTgt spid="12293"/>
                                        </p:tgtEl>
                                      </p:cBhvr>
                                    </p:animEffect>
                                    <p:set>
                                      <p:cBhvr>
                                        <p:cTn id="33" dur="1" fill="hold">
                                          <p:stCondLst>
                                            <p:cond delay="1999"/>
                                          </p:stCondLst>
                                        </p:cTn>
                                        <p:tgtEl>
                                          <p:spTgt spid="1229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295"/>
                                        </p:tgtEl>
                                        <p:attrNameLst>
                                          <p:attrName>style.visibility</p:attrName>
                                        </p:attrNameLst>
                                      </p:cBhvr>
                                      <p:to>
                                        <p:strVal val="visible"/>
                                      </p:to>
                                    </p:set>
                                    <p:animEffect transition="in" filter="dissolve">
                                      <p:cBhvr>
                                        <p:cTn id="38" dur="500"/>
                                        <p:tgtEl>
                                          <p:spTgt spid="1229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97"/>
                                        </p:tgtEl>
                                        <p:attrNameLst>
                                          <p:attrName>style.visibility</p:attrName>
                                        </p:attrNameLst>
                                      </p:cBhvr>
                                      <p:to>
                                        <p:strVal val="visible"/>
                                      </p:to>
                                    </p:set>
                                    <p:anim calcmode="lin" valueType="num">
                                      <p:cBhvr additive="base">
                                        <p:cTn id="43" dur="500" fill="hold"/>
                                        <p:tgtEl>
                                          <p:spTgt spid="12297"/>
                                        </p:tgtEl>
                                        <p:attrNameLst>
                                          <p:attrName>ppt_x</p:attrName>
                                        </p:attrNameLst>
                                      </p:cBhvr>
                                      <p:tavLst>
                                        <p:tav tm="0">
                                          <p:val>
                                            <p:strVal val="#ppt_x"/>
                                          </p:val>
                                        </p:tav>
                                        <p:tav tm="100000">
                                          <p:val>
                                            <p:strVal val="#ppt_x"/>
                                          </p:val>
                                        </p:tav>
                                      </p:tavLst>
                                    </p:anim>
                                    <p:anim calcmode="lin" valueType="num">
                                      <p:cBhvr additive="base">
                                        <p:cTn id="44"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ox(i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xit" presetSubtype="16" fill="hold" grpId="1" nodeType="clickEffect">
                                  <p:stCondLst>
                                    <p:cond delay="0"/>
                                  </p:stCondLst>
                                  <p:childTnLst>
                                    <p:animEffect transition="out" filter="circle(in)">
                                      <p:cBhvr>
                                        <p:cTn id="53" dur="2000"/>
                                        <p:tgtEl>
                                          <p:spTgt spid="12"/>
                                        </p:tgtEl>
                                      </p:cBhvr>
                                    </p:animEffect>
                                    <p:set>
                                      <p:cBhvr>
                                        <p:cTn id="54" dur="1" fill="hold">
                                          <p:stCondLst>
                                            <p:cond delay="19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nodeType="clickEffect">
                                  <p:stCondLst>
                                    <p:cond delay="0"/>
                                  </p:stCondLst>
                                  <p:childTnLst>
                                    <p:animEffect transition="out" filter="fade">
                                      <p:cBhvr>
                                        <p:cTn id="58" dur="1000"/>
                                        <p:tgtEl>
                                          <p:spTgt spid="12295"/>
                                        </p:tgtEl>
                                      </p:cBhvr>
                                    </p:animEffect>
                                    <p:anim calcmode="lin" valueType="num">
                                      <p:cBhvr>
                                        <p:cTn id="59" dur="1000"/>
                                        <p:tgtEl>
                                          <p:spTgt spid="12295"/>
                                        </p:tgtEl>
                                        <p:attrNameLst>
                                          <p:attrName>ppt_x</p:attrName>
                                        </p:attrNameLst>
                                      </p:cBhvr>
                                      <p:tavLst>
                                        <p:tav tm="0">
                                          <p:val>
                                            <p:strVal val="ppt_x"/>
                                          </p:val>
                                        </p:tav>
                                        <p:tav tm="100000">
                                          <p:val>
                                            <p:strVal val="ppt_x"/>
                                          </p:val>
                                        </p:tav>
                                      </p:tavLst>
                                    </p:anim>
                                    <p:anim calcmode="lin" valueType="num">
                                      <p:cBhvr>
                                        <p:cTn id="60" dur="1000"/>
                                        <p:tgtEl>
                                          <p:spTgt spid="12295"/>
                                        </p:tgtEl>
                                        <p:attrNameLst>
                                          <p:attrName>ppt_y</p:attrName>
                                        </p:attrNameLst>
                                      </p:cBhvr>
                                      <p:tavLst>
                                        <p:tav tm="0">
                                          <p:val>
                                            <p:strVal val="ppt_y"/>
                                          </p:val>
                                        </p:tav>
                                        <p:tav tm="100000">
                                          <p:val>
                                            <p:strVal val="ppt_y+.1"/>
                                          </p:val>
                                        </p:tav>
                                      </p:tavLst>
                                    </p:anim>
                                    <p:set>
                                      <p:cBhvr>
                                        <p:cTn id="61" dur="1" fill="hold">
                                          <p:stCondLst>
                                            <p:cond delay="999"/>
                                          </p:stCondLst>
                                        </p:cTn>
                                        <p:tgtEl>
                                          <p:spTgt spid="122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12297"/>
                                        </p:tgtEl>
                                        <p:attrNameLst>
                                          <p:attrName>ppt_x</p:attrName>
                                        </p:attrNameLst>
                                      </p:cBhvr>
                                      <p:tavLst>
                                        <p:tav tm="0">
                                          <p:val>
                                            <p:strVal val="ppt_x"/>
                                          </p:val>
                                        </p:tav>
                                        <p:tav tm="100000">
                                          <p:val>
                                            <p:strVal val="ppt_x"/>
                                          </p:val>
                                        </p:tav>
                                      </p:tavLst>
                                    </p:anim>
                                    <p:anim calcmode="lin" valueType="num">
                                      <p:cBhvr additive="base">
                                        <p:cTn id="66" dur="500"/>
                                        <p:tgtEl>
                                          <p:spTgt spid="12297"/>
                                        </p:tgtEl>
                                        <p:attrNameLst>
                                          <p:attrName>ppt_y</p:attrName>
                                        </p:attrNameLst>
                                      </p:cBhvr>
                                      <p:tavLst>
                                        <p:tav tm="0">
                                          <p:val>
                                            <p:strVal val="ppt_y"/>
                                          </p:val>
                                        </p:tav>
                                        <p:tav tm="100000">
                                          <p:val>
                                            <p:strVal val="1+ppt_h/2"/>
                                          </p:val>
                                        </p:tav>
                                      </p:tavLst>
                                    </p:anim>
                                    <p:set>
                                      <p:cBhvr>
                                        <p:cTn id="67" dur="1" fill="hold">
                                          <p:stCondLst>
                                            <p:cond delay="499"/>
                                          </p:stCondLst>
                                        </p:cTn>
                                        <p:tgtEl>
                                          <p:spTgt spid="1229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2" presetClass="exit" presetSubtype="4" fill="hold" nodeType="clickEffect">
                                  <p:stCondLst>
                                    <p:cond delay="0"/>
                                  </p:stCondLst>
                                  <p:childTnLst>
                                    <p:animEffect transition="out" filter="slide(fromBottom)">
                                      <p:cBhvr>
                                        <p:cTn id="71" dur="500"/>
                                        <p:tgtEl>
                                          <p:spTgt spid="12291"/>
                                        </p:tgtEl>
                                      </p:cBhvr>
                                    </p:animEffect>
                                    <p:set>
                                      <p:cBhvr>
                                        <p:cTn id="72" dur="1" fill="hold">
                                          <p:stCondLst>
                                            <p:cond delay="499"/>
                                          </p:stCondLst>
                                        </p:cTn>
                                        <p:tgtEl>
                                          <p:spTgt spid="1229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2299"/>
                                        </p:tgtEl>
                                        <p:attrNameLst>
                                          <p:attrName>style.visibility</p:attrName>
                                        </p:attrNameLst>
                                      </p:cBhvr>
                                      <p:to>
                                        <p:strVal val="visible"/>
                                      </p:to>
                                    </p:set>
                                    <p:animEffect transition="in" filter="blinds(horizontal)">
                                      <p:cBhvr>
                                        <p:cTn id="7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ttp://getasword.com/blog/wp-content/uploads/2010/08/Carthage-Phoenician-city.jpg"/>
          <p:cNvPicPr>
            <a:picLocks noChangeAspect="1" noChangeArrowheads="1"/>
          </p:cNvPicPr>
          <p:nvPr/>
        </p:nvPicPr>
        <p:blipFill>
          <a:blip r:embed="rId3" cstate="print"/>
          <a:srcRect/>
          <a:stretch>
            <a:fillRect/>
          </a:stretch>
        </p:blipFill>
        <p:spPr bwMode="auto">
          <a:xfrm>
            <a:off x="0" y="0"/>
            <a:ext cx="8744548" cy="5257800"/>
          </a:xfrm>
          <a:prstGeom prst="rect">
            <a:avLst/>
          </a:prstGeom>
          <a:noFill/>
        </p:spPr>
      </p:pic>
      <p:sp>
        <p:nvSpPr>
          <p:cNvPr id="10241" name="Rectangle 1"/>
          <p:cNvSpPr>
            <a:spLocks noChangeArrowheads="1"/>
          </p:cNvSpPr>
          <p:nvPr/>
        </p:nvSpPr>
        <p:spPr bwMode="auto">
          <a:xfrm>
            <a:off x="0" y="5366519"/>
            <a:ext cx="7467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Carthage was ruled by a woman named Dido, who Juno intended Aeneas to fall for so he would never leave and find Rome. Aeneas’s mother Venus saved him from this fate by having only Dido fall in love, while Aeneas could still concentrate on leaving. She had Cupid shoot her with one of his arrows</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243" name="Picture 3" descr="http://www.humanistart.net/gallery/porter/images/dido2001.jpg"/>
          <p:cNvPicPr>
            <a:picLocks noChangeAspect="1" noChangeArrowheads="1"/>
          </p:cNvPicPr>
          <p:nvPr/>
        </p:nvPicPr>
        <p:blipFill>
          <a:blip r:embed="rId4" cstate="print"/>
          <a:srcRect/>
          <a:stretch>
            <a:fillRect/>
          </a:stretch>
        </p:blipFill>
        <p:spPr bwMode="auto">
          <a:xfrm>
            <a:off x="381000" y="457200"/>
            <a:ext cx="3905250" cy="3429001"/>
          </a:xfrm>
          <a:prstGeom prst="rect">
            <a:avLst/>
          </a:prstGeom>
          <a:noFill/>
        </p:spPr>
      </p:pic>
      <p:pic>
        <p:nvPicPr>
          <p:cNvPr id="8" name="Picture 5" descr="http://t0.gstatic.com/images?q=tbn:EffUuAr9urp0CM:http://i81.photobucket.com/albums/j214/calpurnpiso/001TropaeumAeneas.jpg&amp;t=1"/>
          <p:cNvPicPr>
            <a:picLocks noChangeAspect="1" noChangeArrowheads="1"/>
          </p:cNvPicPr>
          <p:nvPr/>
        </p:nvPicPr>
        <p:blipFill>
          <a:blip r:embed="rId5" cstate="print"/>
          <a:srcRect/>
          <a:stretch>
            <a:fillRect/>
          </a:stretch>
        </p:blipFill>
        <p:spPr bwMode="auto">
          <a:xfrm>
            <a:off x="5867400" y="2613534"/>
            <a:ext cx="2057400" cy="2615691"/>
          </a:xfrm>
          <a:prstGeom prst="rect">
            <a:avLst/>
          </a:prstGeom>
          <a:noFill/>
        </p:spPr>
      </p:pic>
      <p:pic>
        <p:nvPicPr>
          <p:cNvPr id="10245" name="Picture 5" descr="http://parenting.leehansen.com/downloads/clipart/valentine/images/red-cupid.gif"/>
          <p:cNvPicPr>
            <a:picLocks noChangeAspect="1" noChangeArrowheads="1"/>
          </p:cNvPicPr>
          <p:nvPr/>
        </p:nvPicPr>
        <p:blipFill>
          <a:blip r:embed="rId6" cstate="print"/>
          <a:srcRect/>
          <a:stretch>
            <a:fillRect/>
          </a:stretch>
        </p:blipFill>
        <p:spPr bwMode="auto">
          <a:xfrm rot="17245481">
            <a:off x="5638851" y="122891"/>
            <a:ext cx="2362200" cy="2213720"/>
          </a:xfrm>
          <a:prstGeom prst="rect">
            <a:avLst/>
          </a:prstGeom>
          <a:noFill/>
        </p:spPr>
      </p:pic>
      <p:sp>
        <p:nvSpPr>
          <p:cNvPr id="10" name="Heart 9"/>
          <p:cNvSpPr/>
          <p:nvPr/>
        </p:nvSpPr>
        <p:spPr>
          <a:xfrm>
            <a:off x="3048000" y="0"/>
            <a:ext cx="1600200" cy="12192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152400" y="2286000"/>
            <a:ext cx="1447800" cy="16002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linds(horizontal)">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0245"/>
                                        </p:tgtEl>
                                        <p:attrNameLst>
                                          <p:attrName>style.visibility</p:attrName>
                                        </p:attrNameLst>
                                      </p:cBhvr>
                                      <p:to>
                                        <p:strVal val="visible"/>
                                      </p:to>
                                    </p:set>
                                    <p:anim calcmode="lin" valueType="num">
                                      <p:cBhvr>
                                        <p:cTn id="22" dur="1000" fill="hold"/>
                                        <p:tgtEl>
                                          <p:spTgt spid="10245"/>
                                        </p:tgtEl>
                                        <p:attrNameLst>
                                          <p:attrName>ppt_w</p:attrName>
                                        </p:attrNameLst>
                                      </p:cBhvr>
                                      <p:tavLst>
                                        <p:tav tm="0">
                                          <p:val>
                                            <p:fltVal val="0"/>
                                          </p:val>
                                        </p:tav>
                                        <p:tav tm="100000">
                                          <p:val>
                                            <p:strVal val="#ppt_w"/>
                                          </p:val>
                                        </p:tav>
                                      </p:tavLst>
                                    </p:anim>
                                    <p:anim calcmode="lin" valueType="num">
                                      <p:cBhvr>
                                        <p:cTn id="23" dur="1000" fill="hold"/>
                                        <p:tgtEl>
                                          <p:spTgt spid="10245"/>
                                        </p:tgtEl>
                                        <p:attrNameLst>
                                          <p:attrName>ppt_h</p:attrName>
                                        </p:attrNameLst>
                                      </p:cBhvr>
                                      <p:tavLst>
                                        <p:tav tm="0">
                                          <p:val>
                                            <p:fltVal val="0"/>
                                          </p:val>
                                        </p:tav>
                                        <p:tav tm="100000">
                                          <p:val>
                                            <p:strVal val="#ppt_h"/>
                                          </p:val>
                                        </p:tav>
                                      </p:tavLst>
                                    </p:anim>
                                    <p:anim calcmode="lin" valueType="num">
                                      <p:cBhvr>
                                        <p:cTn id="24" dur="1000" fill="hold"/>
                                        <p:tgtEl>
                                          <p:spTgt spid="10245"/>
                                        </p:tgtEl>
                                        <p:attrNameLst>
                                          <p:attrName>style.rotation</p:attrName>
                                        </p:attrNameLst>
                                      </p:cBhvr>
                                      <p:tavLst>
                                        <p:tav tm="0">
                                          <p:val>
                                            <p:fltVal val="90"/>
                                          </p:val>
                                        </p:tav>
                                        <p:tav tm="100000">
                                          <p:val>
                                            <p:fltVal val="0"/>
                                          </p:val>
                                        </p:tav>
                                      </p:tavLst>
                                    </p:anim>
                                    <p:animEffect transition="in" filter="fade">
                                      <p:cBhvr>
                                        <p:cTn id="25" dur="1000"/>
                                        <p:tgtEl>
                                          <p:spTgt spid="102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0.gstatic.com/images?q=tbn:EffUuAr9urp0CM:http://i81.photobucket.com/albums/j214/calpurnpiso/001TropaeumAeneas.jpg&amp;t=1"/>
          <p:cNvPicPr>
            <a:picLocks noChangeAspect="1" noChangeArrowheads="1"/>
          </p:cNvPicPr>
          <p:nvPr/>
        </p:nvPicPr>
        <p:blipFill>
          <a:blip r:embed="rId3" cstate="print"/>
          <a:srcRect/>
          <a:stretch>
            <a:fillRect/>
          </a:stretch>
        </p:blipFill>
        <p:spPr bwMode="auto">
          <a:xfrm>
            <a:off x="6019800" y="914400"/>
            <a:ext cx="1715667" cy="2181226"/>
          </a:xfrm>
          <a:prstGeom prst="rect">
            <a:avLst/>
          </a:prstGeom>
          <a:noFill/>
        </p:spPr>
      </p:pic>
      <p:sp>
        <p:nvSpPr>
          <p:cNvPr id="6" name="Rectangle 5"/>
          <p:cNvSpPr/>
          <p:nvPr/>
        </p:nvSpPr>
        <p:spPr>
          <a:xfrm>
            <a:off x="0" y="4826675"/>
            <a:ext cx="8077200" cy="2031325"/>
          </a:xfrm>
          <a:prstGeom prst="rect">
            <a:avLst/>
          </a:prstGeom>
        </p:spPr>
        <p:txBody>
          <a:bodyPr wrap="square">
            <a:spAutoFit/>
          </a:bodyPr>
          <a:lstStyle/>
          <a:p>
            <a:pPr lvl="0"/>
            <a:r>
              <a:rPr lang="en-US" dirty="0" smtClean="0"/>
              <a:t>For a time Dido and </a:t>
            </a:r>
            <a:r>
              <a:rPr lang="en-US" dirty="0" smtClean="0"/>
              <a:t>Aeneas </a:t>
            </a:r>
            <a:r>
              <a:rPr lang="en-US" dirty="0" smtClean="0"/>
              <a:t>were happy together. </a:t>
            </a:r>
            <a:r>
              <a:rPr lang="en-US" dirty="0" smtClean="0"/>
              <a:t>Aeneas </a:t>
            </a:r>
            <a:r>
              <a:rPr lang="en-US" dirty="0" smtClean="0"/>
              <a:t>even began to grow less attracted to the idea of leaving. Eventually, Jupiter interfered. He sent Mercury directly to </a:t>
            </a:r>
            <a:r>
              <a:rPr lang="en-US" dirty="0" smtClean="0"/>
              <a:t>Aeneas</a:t>
            </a:r>
            <a:r>
              <a:rPr lang="en-US" dirty="0" smtClean="0"/>
              <a:t>, and commanded him to “depart and seek the kingdom which is your destiny”.  At once </a:t>
            </a:r>
            <a:r>
              <a:rPr lang="en-US" dirty="0" smtClean="0"/>
              <a:t>Aeneas </a:t>
            </a:r>
            <a:r>
              <a:rPr lang="en-US" dirty="0" smtClean="0"/>
              <a:t>started to prepare to depart, although he tried to keep this secret from Dido. When she found out nothing would sooth her, even though he explained he had been commanded by Jupiter. As he sailed away, she killed herself.</a:t>
            </a:r>
            <a:endParaRPr lang="en-US" dirty="0"/>
          </a:p>
        </p:txBody>
      </p:sp>
      <p:pic>
        <p:nvPicPr>
          <p:cNvPr id="7" name="Picture 3" descr="http://www.humanistart.net/gallery/porter/images/dido2001.jpg"/>
          <p:cNvPicPr>
            <a:picLocks noChangeAspect="1" noChangeArrowheads="1"/>
          </p:cNvPicPr>
          <p:nvPr/>
        </p:nvPicPr>
        <p:blipFill>
          <a:blip r:embed="rId4" cstate="print"/>
          <a:srcRect/>
          <a:stretch>
            <a:fillRect/>
          </a:stretch>
        </p:blipFill>
        <p:spPr bwMode="auto">
          <a:xfrm>
            <a:off x="381000" y="457200"/>
            <a:ext cx="3905250" cy="3429001"/>
          </a:xfrm>
          <a:prstGeom prst="rect">
            <a:avLst/>
          </a:prstGeom>
          <a:noFill/>
        </p:spPr>
      </p:pic>
      <p:sp>
        <p:nvSpPr>
          <p:cNvPr id="8" name="Smiley Face 7"/>
          <p:cNvSpPr/>
          <p:nvPr/>
        </p:nvSpPr>
        <p:spPr>
          <a:xfrm>
            <a:off x="4038600" y="1143000"/>
            <a:ext cx="1447800" cy="1371600"/>
          </a:xfrm>
          <a:prstGeom prst="smileyFace">
            <a:avLst/>
          </a:prstGeom>
          <a:solidFill>
            <a:schemeClr val="accent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mysticmedusa.com/wp-content/uploads/2009/08/hermes.jpg"/>
          <p:cNvPicPr>
            <a:picLocks noChangeAspect="1" noChangeArrowheads="1"/>
          </p:cNvPicPr>
          <p:nvPr/>
        </p:nvPicPr>
        <p:blipFill>
          <a:blip r:embed="rId5" cstate="print"/>
          <a:srcRect/>
          <a:stretch>
            <a:fillRect/>
          </a:stretch>
        </p:blipFill>
        <p:spPr bwMode="auto">
          <a:xfrm>
            <a:off x="3810000" y="1066800"/>
            <a:ext cx="1871357" cy="2257426"/>
          </a:xfrm>
          <a:prstGeom prst="rect">
            <a:avLst/>
          </a:prstGeom>
          <a:noFill/>
        </p:spPr>
      </p:pic>
      <p:sp>
        <p:nvSpPr>
          <p:cNvPr id="10" name="Rounded Rectangular Callout 9"/>
          <p:cNvSpPr/>
          <p:nvPr/>
        </p:nvSpPr>
        <p:spPr>
          <a:xfrm>
            <a:off x="3048000" y="0"/>
            <a:ext cx="2362200" cy="1143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Jupiter said you need to leave and fulfill your destiny!</a:t>
            </a:r>
            <a:endParaRPr lang="en-US" dirty="0"/>
          </a:p>
        </p:txBody>
      </p:sp>
      <p:pic>
        <p:nvPicPr>
          <p:cNvPr id="8196" name="Picture 4" descr="http://www.aceros-de-hispania.com/image/fallkniven/hunt-knife-fallkniven-f1.jpg"/>
          <p:cNvPicPr>
            <a:picLocks noChangeAspect="1" noChangeArrowheads="1"/>
          </p:cNvPicPr>
          <p:nvPr/>
        </p:nvPicPr>
        <p:blipFill>
          <a:blip r:embed="rId6" cstate="print"/>
          <a:srcRect/>
          <a:stretch>
            <a:fillRect/>
          </a:stretch>
        </p:blipFill>
        <p:spPr bwMode="auto">
          <a:xfrm>
            <a:off x="5257800" y="304800"/>
            <a:ext cx="26670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 calcmode="lin" valueType="num">
                                      <p:cBhvr additive="base">
                                        <p:cTn id="27" dur="500" fill="hold"/>
                                        <p:tgtEl>
                                          <p:spTgt spid="8194"/>
                                        </p:tgtEl>
                                        <p:attrNameLst>
                                          <p:attrName>ppt_x</p:attrName>
                                        </p:attrNameLst>
                                      </p:cBhvr>
                                      <p:tavLst>
                                        <p:tav tm="0">
                                          <p:val>
                                            <p:strVal val="#ppt_x"/>
                                          </p:val>
                                        </p:tav>
                                        <p:tav tm="100000">
                                          <p:val>
                                            <p:strVal val="#ppt_x"/>
                                          </p:val>
                                        </p:tav>
                                      </p:tavLst>
                                    </p:anim>
                                    <p:anim calcmode="lin" valueType="num">
                                      <p:cBhvr additive="base">
                                        <p:cTn id="2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8194"/>
                                        </p:tgtEl>
                                        <p:attrNameLst>
                                          <p:attrName>ppt_x</p:attrName>
                                        </p:attrNameLst>
                                      </p:cBhvr>
                                      <p:tavLst>
                                        <p:tav tm="0">
                                          <p:val>
                                            <p:strVal val="ppt_x"/>
                                          </p:val>
                                        </p:tav>
                                        <p:tav tm="100000">
                                          <p:val>
                                            <p:strVal val="ppt_x"/>
                                          </p:val>
                                        </p:tav>
                                      </p:tavLst>
                                    </p:anim>
                                    <p:anim calcmode="lin" valueType="num">
                                      <p:cBhvr additive="base">
                                        <p:cTn id="43" dur="500"/>
                                        <p:tgtEl>
                                          <p:spTgt spid="8194"/>
                                        </p:tgtEl>
                                        <p:attrNameLst>
                                          <p:attrName>ppt_y</p:attrName>
                                        </p:attrNameLst>
                                      </p:cBhvr>
                                      <p:tavLst>
                                        <p:tav tm="0">
                                          <p:val>
                                            <p:strVal val="ppt_y"/>
                                          </p:val>
                                        </p:tav>
                                        <p:tav tm="100000">
                                          <p:val>
                                            <p:strVal val="1+ppt_h/2"/>
                                          </p:val>
                                        </p:tav>
                                      </p:tavLst>
                                    </p:anim>
                                    <p:set>
                                      <p:cBhvr>
                                        <p:cTn id="44" dur="1" fill="hold">
                                          <p:stCondLst>
                                            <p:cond delay="499"/>
                                          </p:stCondLst>
                                        </p:cTn>
                                        <p:tgtEl>
                                          <p:spTgt spid="81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5000"/>
                                        <p:tgtEl>
                                          <p:spTgt spid="4"/>
                                        </p:tgtEl>
                                      </p:cBhvr>
                                    </p:animEffect>
                                    <p:anim calcmode="lin" valueType="num">
                                      <p:cBhvr>
                                        <p:cTn id="49" dur="5000"/>
                                        <p:tgtEl>
                                          <p:spTgt spid="4"/>
                                        </p:tgtEl>
                                        <p:attrNameLst>
                                          <p:attrName>ppt_x</p:attrName>
                                        </p:attrNameLst>
                                      </p:cBhvr>
                                      <p:tavLst>
                                        <p:tav tm="0">
                                          <p:val>
                                            <p:strVal val="ppt_x"/>
                                          </p:val>
                                        </p:tav>
                                        <p:tav tm="100000">
                                          <p:val>
                                            <p:strVal val="ppt_x"/>
                                          </p:val>
                                        </p:tav>
                                      </p:tavLst>
                                    </p:anim>
                                    <p:anim calcmode="lin" valueType="num">
                                      <p:cBhvr>
                                        <p:cTn id="50" dur="500" decel="100000"/>
                                        <p:tgtEl>
                                          <p:spTgt spid="4"/>
                                        </p:tgtEl>
                                        <p:attrNameLst>
                                          <p:attrName>ppt_y</p:attrName>
                                        </p:attrNameLst>
                                      </p:cBhvr>
                                      <p:tavLst>
                                        <p:tav tm="0">
                                          <p:val>
                                            <p:strVal val="ppt_y"/>
                                          </p:val>
                                        </p:tav>
                                        <p:tav tm="100000">
                                          <p:val>
                                            <p:strVal val="ppt_y-.03"/>
                                          </p:val>
                                        </p:tav>
                                      </p:tavLst>
                                    </p:anim>
                                    <p:anim calcmode="lin" valueType="num">
                                      <p:cBhvr>
                                        <p:cTn id="51" dur="4500" accel="100000">
                                          <p:stCondLst>
                                            <p:cond delay="500"/>
                                          </p:stCondLst>
                                        </p:cTn>
                                        <p:tgtEl>
                                          <p:spTgt spid="4"/>
                                        </p:tgtEl>
                                        <p:attrNameLst>
                                          <p:attrName>ppt_y</p:attrName>
                                        </p:attrNameLst>
                                      </p:cBhvr>
                                      <p:tavLst>
                                        <p:tav tm="0">
                                          <p:val>
                                            <p:strVal val="ppt_y"/>
                                          </p:val>
                                        </p:tav>
                                        <p:tav tm="100000">
                                          <p:val>
                                            <p:strVal val="ppt_y+1"/>
                                          </p:val>
                                        </p:tav>
                                      </p:tavLst>
                                    </p:anim>
                                    <p:set>
                                      <p:cBhvr>
                                        <p:cTn id="52" dur="1" fill="hold">
                                          <p:stCondLst>
                                            <p:cond delay="49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iterate type="lt">
                                    <p:tmPct val="5000"/>
                                  </p:iterate>
                                  <p:childTnLst>
                                    <p:set>
                                      <p:cBhvr>
                                        <p:cTn id="56" dur="1" fill="hold">
                                          <p:stCondLst>
                                            <p:cond delay="0"/>
                                          </p:stCondLst>
                                        </p:cTn>
                                        <p:tgtEl>
                                          <p:spTgt spid="8196"/>
                                        </p:tgtEl>
                                        <p:attrNameLst>
                                          <p:attrName>style.visibility</p:attrName>
                                        </p:attrNameLst>
                                      </p:cBhvr>
                                      <p:to>
                                        <p:strVal val="visible"/>
                                      </p:to>
                                    </p:set>
                                    <p:anim calcmode="lin" valueType="num">
                                      <p:cBhvr>
                                        <p:cTn id="57" dur="1000" fill="hold"/>
                                        <p:tgtEl>
                                          <p:spTgt spid="8196"/>
                                        </p:tgtEl>
                                        <p:attrNameLst>
                                          <p:attrName>ppt_w</p:attrName>
                                        </p:attrNameLst>
                                      </p:cBhvr>
                                      <p:tavLst>
                                        <p:tav tm="0">
                                          <p:val>
                                            <p:fltVal val="0"/>
                                          </p:val>
                                        </p:tav>
                                        <p:tav tm="100000">
                                          <p:val>
                                            <p:strVal val="#ppt_w"/>
                                          </p:val>
                                        </p:tav>
                                      </p:tavLst>
                                    </p:anim>
                                    <p:anim calcmode="lin" valueType="num">
                                      <p:cBhvr>
                                        <p:cTn id="58" dur="1000" fill="hold"/>
                                        <p:tgtEl>
                                          <p:spTgt spid="8196"/>
                                        </p:tgtEl>
                                        <p:attrNameLst>
                                          <p:attrName>ppt_h</p:attrName>
                                        </p:attrNameLst>
                                      </p:cBhvr>
                                      <p:tavLst>
                                        <p:tav tm="0">
                                          <p:val>
                                            <p:fltVal val="0"/>
                                          </p:val>
                                        </p:tav>
                                        <p:tav tm="100000">
                                          <p:val>
                                            <p:strVal val="#ppt_h"/>
                                          </p:val>
                                        </p:tav>
                                      </p:tavLst>
                                    </p:anim>
                                    <p:anim calcmode="lin" valueType="num">
                                      <p:cBhvr>
                                        <p:cTn id="59" dur="1000" fill="hold"/>
                                        <p:tgtEl>
                                          <p:spTgt spid="8196"/>
                                        </p:tgtEl>
                                        <p:attrNameLst>
                                          <p:attrName>style.rotation</p:attrName>
                                        </p:attrNameLst>
                                      </p:cBhvr>
                                      <p:tavLst>
                                        <p:tav tm="0">
                                          <p:val>
                                            <p:fltVal val="90"/>
                                          </p:val>
                                        </p:tav>
                                        <p:tav tm="100000">
                                          <p:val>
                                            <p:fltVal val="0"/>
                                          </p:val>
                                        </p:tav>
                                      </p:tavLst>
                                    </p:anim>
                                    <p:animEffect transition="in" filter="fade">
                                      <p:cBhvr>
                                        <p:cTn id="60" dur="1000"/>
                                        <p:tgtEl>
                                          <p:spTgt spid="8196"/>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iterate type="lt">
                                    <p:tmPct val="0"/>
                                  </p:iterate>
                                  <p:childTnLst>
                                    <p:animMotion origin="layout" path="M 3.33333E-6 -2.22222E-6 C -0.01944 -0.04305 -0.05087 -0.07153 -0.08073 -0.10116 C -0.08872 -0.10903 -0.09983 -0.12199 -0.10799 -0.13125 C -0.1092 -0.13264 -0.11128 -0.13217 -0.11285 -0.13333 C -0.11736 -0.13657 -0.1217 -0.14028 -0.12587 -0.14421 C -0.13333 -0.15139 -0.13924 -0.16042 -0.14844 -0.16342 C -0.15712 -0.17268 -0.16649 -0.1794 -0.17587 -0.18704 C -0.17812 -0.18889 -0.17986 -0.1919 -0.18229 -0.19352 C -0.18542 -0.1956 -0.18872 -0.19653 -0.19201 -0.19792 C -0.19358 -0.19861 -0.1967 -0.2 -0.1967 -0.2 C -0.20833 -0.19954 -0.25347 -0.20393 -0.27257 -0.19143 C -0.28003 -0.18657 -0.28611 -0.17917 -0.29358 -0.1743 C -0.29705 -0.16736 -0.30139 -0.1618 -0.30486 -0.15486 C -0.30972 -0.14514 -0.31042 -0.13125 -0.31285 -0.12037 C -0.31424 -0.11458 -0.31632 -0.10903 -0.31771 -0.10324 C -0.31997 -0.0713 -0.31649 -0.04236 -0.3033 -0.01505 C -0.30382 -0.00717 -0.30312 0.00093 -0.30486 0.00857 C -0.30538 0.01111 -0.30851 0.01088 -0.30972 0.01296 C -0.32326 0.03403 -0.30538 0.01389 -0.32101 0.03218 C -0.32899 0.04167 -0.33924 0.04653 -0.34844 0.0537 C -0.35764 0.05232 -0.36719 0.05394 -0.37587 0.04954 C -0.37951 0.04769 -0.38056 0.0412 -0.38229 0.03658 C -0.38854 0.01945 -0.39253 0.00718 -0.3967 -0.01088 C -0.39913 -0.0213 -0.39844 -0.0287 -0.40642 -0.03217 C -0.4092 -0.03009 -0.41285 -0.0294 -0.41458 -0.02592 C -0.41649 -0.02222 -0.41528 -0.01713 -0.41615 -0.01296 C -0.41684 -0.00995 -0.41823 -0.00717 -0.41927 -0.0044 C -0.42309 0.02014 -0.42344 0.01898 -0.42101 0.0537 C -0.42066 0.05949 -0.41823 0.06505 -0.41771 0.07083 C -0.41719 0.07639 -0.41719 0.08958 -0.41458 0.09676 C -0.41146 0.10509 -0.41059 0.10324 -0.40486 0.10949 C -0.38993 0.12685 -0.37309 0.14537 -0.3533 0.15046 C -0.35104 0.15185 -0.34913 0.15463 -0.3467 0.15486 C -0.33872 0.15556 -0.33038 0.15023 -0.32257 0.15278 C -0.32014 0.15347 -0.32448 0.1588 -0.32587 0.16134 C -0.32778 0.16458 -0.33038 0.1669 -0.33229 0.16991 C -0.33628 0.17616 -0.33976 0.18264 -0.34358 0.18912 C -0.34583 0.19283 -0.34601 0.19838 -0.34844 0.20208 C -0.35174 0.20718 -0.35677 0.2088 -0.36128 0.21065 C -0.37222 0.22176 -0.37951 0.2169 -0.39201 0.21296 C -0.40712 0.20255 -0.38837 0.21458 -0.41771 0.20208 C -0.42101 0.2007 -0.42413 0.19931 -0.42743 0.19792 C -0.43073 0.19653 -0.43715 0.19352 -0.43715 0.19352 C -0.45312 0.17222 -0.45937 0.1382 -0.46458 0.10949 C -0.46684 0.09745 -0.46753 0.08033 -0.47587 0.07292 C -0.49271 0.0882 -0.50226 0.10833 -0.51615 0.12685 C -0.51979 0.13681 -0.52309 0.14421 -0.52587 0.15486 C -0.52448 0.1794 -0.52361 0.21389 -0.51615 0.23658 C -0.51267 0.24676 -0.5066 0.25417 -0.5033 0.26458 C -0.5 0.275 -0.4967 0.2956 -0.48715 0.30116 C -0.47465 0.30833 -0.46024 0.3044 -0.4467 0.30533 C -0.42812 0.3081 -0.41076 0.31042 -0.39201 0.31181 C -0.37222 0.31806 -0.35087 0.31204 -0.33073 0.30972 C -0.31198 0.30509 -0.29531 0.29884 -0.27743 0.29236 C -0.26701 0.28403 -0.25729 0.27454 -0.2467 0.26667 C -0.23299 0.25625 -0.25486 0.27917 -0.23385 0.2581 C -0.22812 0.25232 -0.22483 0.24815 -0.21771 0.24514 C -0.2099 0.23727 -0.2026 0.23565 -0.19358 0.23009 C -0.18142 0.22245 -0.18247 0.22245 -0.16927 0.21065 C -0.16146 0.19445 -0.1717 0.2125 -0.1467 0.19792 C -0.14392 0.1963 -0.14271 0.19167 -0.14028 0.18912 C -0.13524 0.1838 -0.13281 0.1831 -0.12743 0.18056 C -0.11528 0.15648 -0.12361 0.17153 -0.1 0.1375 L -0.1 0.1375 C -0.09844 0.13472 -0.09722 0.13102 -0.09514 0.12894 C -0.08733 0.12083 -0.07986 0.11921 -0.07413 0.10741 C -0.0691 0.09676 -0.06493 0.08588 -0.05972 0.07523 C -0.05712 0.07014 -0.04844 0.06458 -0.04844 0.06458 C -0.04306 0.05394 -0.0342 0.04977 -0.02743 0.04074 C -0.02344 0.02546 -0.02691 0.03056 -0.01927 0.02361 C -0.0151 0.01505 -0.01233 0.01528 -0.00486 0.01296 C 0.00174 0.00695 3.33333E-6 0.01111 3.33333E-6 -2.22222E-6 Z " pathEditMode="relative" ptsTypes="ffffffffffffffffffffffffffffffffffffffffffffffffffffffffffffffFfffffffff">
                                      <p:cBhvr>
                                        <p:cTn id="64" dur="2000" fill="hold"/>
                                        <p:tgtEl>
                                          <p:spTgt spid="8196"/>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nodeType="clickEffect">
                                  <p:stCondLst>
                                    <p:cond delay="0"/>
                                  </p:stCondLst>
                                  <p:childTnLst>
                                    <p:animEffect transition="out" filter="dissolv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5638800"/>
            <a:ext cx="8001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they arrived in Italy, Aeneas acted again on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Helenus’s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advice going first to the prophet Sibyl. She told him he would need to go to the underworld and talk to his father to find out what to do next.</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 name="Picture 2" descr="http://www.enchantedlearning.com/europe/italy/Italy_color.GIF"/>
          <p:cNvPicPr>
            <a:picLocks noChangeAspect="1" noChangeArrowheads="1"/>
          </p:cNvPicPr>
          <p:nvPr/>
        </p:nvPicPr>
        <p:blipFill>
          <a:blip r:embed="rId3" cstate="print"/>
          <a:srcRect/>
          <a:stretch>
            <a:fillRect/>
          </a:stretch>
        </p:blipFill>
        <p:spPr bwMode="auto">
          <a:xfrm>
            <a:off x="1295400" y="0"/>
            <a:ext cx="5791200" cy="5410200"/>
          </a:xfrm>
          <a:prstGeom prst="rect">
            <a:avLst/>
          </a:prstGeom>
          <a:noFill/>
        </p:spPr>
      </p:pic>
      <p:sp>
        <p:nvSpPr>
          <p:cNvPr id="6147" name="AutoShape 3" descr="data:image/jpeg;base64,/9j/4AAQSkZJRgABAQAAAQABAAD/2wBDAAkGBwgHBgkIBwgKCgkLDRYPDQwMDRsUFRAWIB0iIiAdHx8kKDQsJCYxJx8fLT0tMTU3Ojo6Iys/RD84QzQ5Ojf/2wBDAQoKCg0MDRoPDxo3JR8lNzc3Nzc3Nzc3Nzc3Nzc3Nzc3Nzc3Nzc3Nzc3Nzc3Nzc3Nzc3Nzc3Nzc3Nzc3Nzc3Nzf/wAARCADPAIYDASIAAhEBAxEB/8QAGwAAAgMBAQEAAAAAAAAAAAAABgcDBAUAAgH/xABFEAACAQIEAgcECAQEBQQDAAABAgMEEQAFEiEGMRMiQVFhcZEUMoGhByNCscHR4fAVUoLxFiSSoiVDYnKyMzREg8LT4v/EABoBAAMBAQEBAAAAAAAAAAAAAAIDBAEFAAb/xAArEQACAgEDAwQCAgIDAAAAAAABAgARAwQhMRIyQRMUInFRwYHwBSMzQqH/2gAMAwEAAhEDEQA/ANaPL5GdZUnm6Qbm8cq2H+oDu7cZNI8mYcU1NDWu56OIra5Pu7i5JJGzN34LaJHFC+piF0F1G176wT63GBnJin+OM3DC1gLW+0QNvwxxsQoG/wAToZGJIhCaSlisi00RFjuY1vbsF7c/XH2noaMkl6WIMSLjox5XviHNagxUVXPFI6NHEzL36gpt58sK6XjLPCepmCxgA3vAvh22wzFjbLxPZH6OY3Xy+gVSr0yXv9lVLHv38cQR0NBC2k0adpLSANz53vfCobjPPnYD+IsCvWv0akjbtuMV346z2Obq1usbglolB+7DvbPA9cVzHS2X0WgkUcSgdphW33Y58sotHRRU1O0hU6S0AsDbtwnofpA4mNl9tjC9v1KY3+H+JeKMzaepmrGNDTDXUFYFLG4NkUAXuflz7r6dO4FmYMwJqHNLw9TkQyV0Q9pFwUjIC3vsSALE2xptQ00cSlKCBhp2BiB2/Ywu81zvi3JanQ+YRzg3KyRwr1v1tz588Zcf0gcRSStqrBpX3iYVuB5AWPrgVwsdxCbJ5MahoqcxNIKVIwBbSUFxj0KOnWMl40bYghUF/uwqF444hYsr1wQAEn6hCNhtyF8RycX8QEAfxQA7XKwJ+V8MGneAcyxrQ0tDSQ9BHBqNyS0gVjfzx5ZKNwbUgNhbqoo+eFGOLM9VjbMZHTe31SC/yx6PFmeJKBJVSXNiGKKD8RbG+3yTPWW420pKYf8AxoVW+11BJ9RiEROQzEUqx6jvJoUd4tePb1wAcOcVZxmOd0VJU1rSQyShWUItmWxvvb7sM2WBHpadCgIeoTUCNiBc7+mFsjIaMJXDCxMiXpmnurUzrptpV4uff7mOxrmhoY1BnRIidmbotg3PTy8cdjOgzesSPWBBMNYJMYcDkbXFxbuv9+A3INB43zd92Khbjwtg1jRGp5mUgsFBZz2XK7egG2A/hWO/G2drp6y7G+4vYYnXe/qE3I+5q51Mr5VW3Q708p2+z1DhHSMis12t8P34YfWbxImQZoNNmNLKdX9Bv94wiqmikqIpng6wpo+mlNwtl1BT5m7Dz37sVaHYG4vU7kTwSIiyXVid7Feza3rc4gjINSA9kU3FyL2xNCQxdXvrFgrnfY/seuPsShlUgBgLAAm5U+WOhJJ8kXobyIw0ncd3ww3Po/p1g4cjqFqYYg51OHCs0dja+omwvvzHlthTt1ptDjUAtx3Dw9L4ZPA0kc/D9JGz10xWpaJgqm0IHWUAgdX3r7nsPliPWFvTsSnT0WqWeMsrSspjUQ9IZYwXkaR3HSIBytsB32AGFy911CRtUyEIbkEMCPkbemG1mr08kZyxRKVkUiR5XLNa1rXJvhacUTUpnpqKPdqe8bMFtq3JF9hey9tuZOJtI5LVK86Um8qMdcAJc6t79ov4+GPs1OQxOog7AWXYD+18QRoWBYAgBj1lNgo8T8fTFlDsUl1CxAuTcW8Bv2/vffrVOXKpMsaEQt2C4tc4hPTOyhr6DvuP33Y0gA0V0spW+xFvj+/1xGE1TawRpABta4ONmTV4JgKcS0BsG63PSSb2N/iBh1yAJS0RdbL7Up3a1hpY7+mE7wErniujDr1ULMWPZ1Sb/PDfzAmaCjVRq1VLkDc3PRy2+dsR6juj8XbPopo3dTVuQHXUIwnlufHff5cjjsSVtK1WVlpZnQqLXjcqbEC2/wAOXljsKqHK1PIJaSoVY9JCgFCukqbqw+TA+mA7hgW41z1lO5Yar+QGDGGNEpnMCrGskRZlSwF9SkHz39Ld2BHhprcYZ3pA1E7j47/PEosCNP7/AFNnidynDmaqR1mgdV37LYWPCGW/xagzuk19HrNMpkK6tCa3Ztu09Ubd9hhm8XDVkeZOigqKWUHVy93n64Wn0d5pHScXx0tUGEVZGYBqPJwQ0fhzFh/3Ydg6jjepmUgMpMi4w4Zgy5BV5dHJHAhAnjLNIFbkbHTbn7wubH0wLLdgzKh1H3Su1z4eGGV9JaVlJVx+zTHoJ0aneA+6BZSNuXYT/fADleXVWYVK01LEGLLfc9gO5JPIb8/HtxZpSzJbRGdVV6ErtNqFihue/v7Bt44KPo9kdcwip5qBailq5CI9TBQkq3Ie/da4PkO7EI4Vkp9XtbRNvdiilgLcyAefb8MHPCFPlWWSIGpl6X3Y6xjfTfmLclBva4AvffvwjV6hAOg+ZRg0+QDrmjW0tR7RI9VCqtyupuLeBthQ5s3tGaTM2+meRgFG5udh5b/u+Hxmak0zqsa9MGAXbv3v8sKLizJZMpr+hDKVmBkB3Dhe7by2PribSFcbm47MC60Jj5eEsYwoVkYkWPL98r+WPcpZ1DMLgm1itrDf8rYjmoqqmpFqZKZhA8jRJJYEFhtaw/Z3xMWKS9JIo0adxe9yO7zA+eOtfVuJzKIO88waVXQ6l+y1iB+G1/3viVSbNrYggDx0/piKLWWZ2Otb6SO7ub1x8ZQJSrAhwbNuLDwB/XDAIPEKfo/OviKl6xIAdb+BBIw1quQLLl4W28z2v2Aq2FTwLGYeIKXWxOoMOfgRzwzdTNLQiVT1pzYn/sbHP1J+cqwjaX4DPGwMILF0DSKx0hW5fhy8MdjxEWKrMy69YvYOBpvuBYnuPne/fjsZc9Ur0zFzJKp1IsOkXHPrg7eA/PAlw4qHivO5N9WvTfu3wWUxIpZkuALKnVFttQ/XywIcMvJ/i3PrgFTMSote1mb8cTciMPI/viEXFMduFc27vZXCjzFsJ3hKjFTxClfJGZYqKQTANyd79UbevwGHLxZqbhTMAp5wECw58tsLRmfJ6SKCnkKKFLFhp3Y87g8+zysMMBK4WC8xmLF6mUAzzxzXScRZrRUuXU87zdIyiG9yTZeW9uzmeXkDjRyejpeH6eWmDqZ3C9NNa4JuVsP+kWY+PM87Y0fo+9iKZhmc6q1ZGxQMOarZSSPNit/IYE6muaaaMlbDVGWW+3Mn8ThmPMceMLHLpRkzMT4m9UyOgjiib3leSRb7rf7J8r7/ANWOpH9jiEM1xrBcX/lO24+H+7wxHDAFWVWNilLGbt9t3V2PxLHEOZ1SyydHGCZI06MW+2Cw0Eea2xmZFdD1SjETYUcTXpuMa+hyOemjYmYKRTymzaAGtYg8xvt3eOBaukarkaeV2lqCdTMxuSe8nFqZVWhezAkysgPhqH5HHtaeCDK4p5ZdUlRqKoBy7Pz9MTLjbyeIYRFN1zNvh6lGdcGV2Wz6SY3ZYtS+7cAi39RvhedCWWJZFII2Nxvfkd8MzgQJHktYX26eQdG3dbQp3/rGAnPUSLOquFVOkv0senncgFh3cz8zi3TPRozlarH8mI8SnTTIiBDtpIsx7t9v38MeYI9TanKowNwlr7dw+Nhv88S00ZYHSm3YSAQpJvc7+Vjj3I8cM5kiUsdxpXrDcG5Jvt3enfiwNIytzf4OiD8Q0pf+UgX57KSb+o9cMyVSoy4X0jpS2ruGk4W3CE5/jtN0nK0lxp5XS9/TDOdtb5YNPVDsTe/8p54hz7vKsfbLiU69GAlpV20hdrD1/e2Ox8jqoI5pIo4Qjg3a6hL+vnjsDBuUUIKVCGxsqsSNutcfvzwEcKuG4zz9W2vKd+f225YNaU6qWXXGEuAFUG5tcc/PAZw2BHxpnmnkZOQ+1ufz+WEKef75htyPv9QrzyRBlk4kI6ykENyN9hfuF7YVtZIs6zSTzxg3IRFfrnwNjb48/A4ZnE4YZFmEsYGqOmdrkc7KSPuwk6jMjLZYo5C7m2nV6AHBgOy9KiW6d8aWzGoYcIwSyZZmE3Ws7oqm+5AJv81X0OAqepOtVj2tY6j8B+/PDjGXplmX1dPAoCRyaAQLDq9ENvjq+eFlkXDq10aVFc/Qw6VNr22sLFmO3LsG/adI3xRixLfy8RD6jIxPp8mXFqmr6cezRtJUThSqJckOo7LeJPwGNM5ZXpUU9S8VNTyIwZVnmRSy3JHVvzBv2fPHqkpqZdQyqNIqfdTOynXNY72XYWHe5IvbmcWaIRVVbFBAA0MLiSaVt9bAggDl2gfPYXtgHx213tKlyP0i/HMyhllX0MSxmnZVJYkTLcnfsNu/Fau6ZJlSojaMwxhUB2AW25B+JN/HHuR3SWKRQDZgGBHvaCbfHSbYrvIzxg3LRo46jHkRcg4nPMpUPzD/ACihemy0U6uY9CIpuNw5Ykgf1FfguAjiSBZc0n9mQ6I20rpNz1dr428q4llTas+usxYSAWJNurcedjjLeOM0QkVxNVMNRQAlYl72Avcnx2GNBpupZOmE/IZPMyaKnaSnMySup0WswtpIO+3wx031CPJEoRiAW63LYA3HL0xLDJNHUtECrmS7Hsue3yxYmaLfpV16dNgR3g/v4eWL1ctR/M5WXH6bFfxNXgch87pZDq6iuQTzt0RHP4YZsweRstYAlxMx279B5j4DC24AjWTOkACkBJNBB6pGk8vD8sMxVKtl6X/5jhTfujbfCcw+c1D8Z5zOqoKCyS6VJsQXJJPPtPjjsTyxwVT6nW7obdUAnex7QRblbHYE8zQBUzKZm6OdJFcBQCHZSNXu72PcSR8B34GMit/jbOCWBFh4EG/6YJw1kWPbUY2JUm3ao/LAvw8Ok40zsg7ixYAbHfvxMsNvEJeJQBw5mIG96aQk87jQ2EpwtQmr4nyeLSNMlZECluahgT8hbDo4lfTw/mBO6+ySrv4ob4W30aQdPxzQGQAdCskl7crRkX+Y9cWaY1cVmHAjSzQLHktZISSWqJDcbXvKfywtaqlqK2VBRVTzwspsJer0A8rWC27u7DJzYtLwyTEF1sNahja5JdgD8sKqmzqpRhDOuhIwUMaC1tiDt3jfC8jC6YbS7RA0Sp3lmFpJKeqWldhS0UYGqwvM97C/qSB2czuSTJlbez5QlXF7zVJL+Nht9+KuWZhBDRVFGSqGcErLzGvYre3ZYW+OL1Ev/DosvgZZVYtJLIL6VPO3wsN8YpB3ljqQarz/AOTNnN6Nn+17Q9/RP1xUNiC4J0NswHZ4/dieriqadKiKoiZbyIV7NyDe3fsBjQyCOkMXSS00c7jUAHc6QRYgWGx2J9MLKkmG+UY8ZZpm5dQ1dXIYKaJ5NW2tQbDxJ7MbWYaaemjiQr0Si6kMbE9pO9iTY79nK5AvjQkleQBZGtEpv0agKo3HYNsY2euI5WNxuCQzLYkenlg3QIteTJNLqvcuTVATGpT/AMTnkFikcPZsCb7W9MaErtGjy6HKKtrXsd7bnx/fZipkcd3nkBUl2tvtsOz9+GL9UiOej1WBNjqb3bb3A+H3YpG1CQ5m63ZpscDRuM4EwdgvRsAP6Tf7/PDAaRR7A2onruQBzA0n8ML/AINkZeIylvq1p2Jt/MRq38bFcHlQi3y0NbeVrkEggaTfCspJeCnbLLSwXVvaAulQo3AJ87+QPxOOxV1gwIXeRT9opuS3b8747HqMyfIUEizO4YdQBQR2XH79MDXDkarxfnpQ7mQC9vE/ngphtHGyyKocRrcBrkcrAeHPxwMcOW/xZnHugFzck8t8TrVmG3ianFTFchzJef8AlJNrX7DgI+iCIS8TVEzbmGja3cLug+6+Dni668OZlIdz7Oy8rHl+uBH6F4ir55Utyipo0X462+5V9cP0/a0HNyIe5ig/gFOmkAFYwT/QThJQGRKCtqJHdpHcwIWN+Y3377AjD1ziPoskgQ31Kqg/CI4SNRTyNBT0cT9eWomKjxMhQfMHG3Vj6j9KLYfzNDOIaMwTGkALRzsJCBawvYDyGk/PvxQ6GURI8TWBVtW+w07kD4Y3sxUNLHTusUKOrRi3Nbk6Sx5Hrb7cgTilkC9LmAo6hSC1xpbsIBRh/pb5YSRbVOsGC47My6sVHSqlSGc6RpDE7A2I+8Y08grpqY1NGJNML6XZQBYg2Vuf/S3+3FWZTJmEaISRfQtzfYWA+WOpVP8AHzALWd2hve3MFR94OPCwdoGZA+Igwk6OSSToVUszHTpA3viHifKq1q2JGjbSwYqQQey45HbBZwy0VG0D1cVqqrYIgPOMWAbyubj4YqcTyhc2cqCdI0ixtb93wWQgupM4mnDYUeousoOinAa50k9mLyzhhJrXYjSQTte/z/UYjqY2gmqEije2tmWw26xvbw3xE9LMygoQslj7otbuI8j92L6FxQYkCbnAx6Tiudlto6GTqjcg2UfcOfhhgzs+ujF7kPIedj7vfhcfR3B0HETKwC6UcXvvyO34YZE5C1FGw3Bdxtz3XE2bvjcfbJnpjMtmDRkHmpUg7eN/Wwx2KAr9dQ5EM7RW6rW5+V9sdgOqbUvn6+nnZl03VVAYdgYb/P5fDAVw9IU4qzawLEkqB/UcGUK6KOdlcyFgLyE7sQQPLw+GAzhUauJ872H1cjAA9t3wgfr9wztX3+pu8Y2ThzMNyC1M22q4HLGP9ECj/DmbubK0kmgeJ6P/APo40uNmtw7mGgBfq7G3gR6b2xV+ihVj4NqJGIVWq2uzMDYARA3PrhunYlGg5huIZ8SMppFHIEyHbuCEfjhSUNPbiemhYX9mRpSPEXYf7mGGdnNZBPBFEsqW0SgG97kqAOXmfTC8yM+0Z1m9cR1QDGjDxa/3AYNCGfaUYAVRj/d5RzVuklkLkk7jncHFfLJm/jGX1jkktN0cpPMtYC/mQVPnfE2YlTJIQftYrZS4aoWM2+rqoZF+J0t96+mEAkuZ1WA9Oe8ojM+fUwPLXqPkD+mM+KVmrp5UaxDllPcezF/JapaXNGaxJsyjbl1WJ+7GZC207bHmdsePbNsMxhZDnsMj00rM5cSKqKAb8wf/ACJHwGNLizM44I6qeCLUxdkDWFgCWBJv2AlbeNsA0cz06QTwm0sUupGtyI3B+WCjIqQZxkFXBOT9YxRnPMatr37LMQcZyVvxOdm064lZl8wfoZZa2M9NM5JvdyR1gLW/G2LEaaawhLaigDFiRc3Pz574wqaoelZumjAZAdQA02tsVG/nt4Y1oXaWpWVkZQVBOkctudx8MdQj8Tkg1CDhoKOIY3YgF6ZwRvzHj5WwcVl2hpSeqzayezfT+uAvhaXXmsaux6qPp27CP38bYMZQry0ANipZ1Oru09uIsvdKU4lbNUqxYRU8UiNY2J2W1/A9/wAsdiwJ1Rhrd4kdQyFnvtYbfPfHYAiaJNRp0NJLGHD6yJTdbAbgEWue4dvMk4DuC5QuecQFiB9cU3B5lnPpgyjZY4OoLBYwSO67cvPt/vgF4WZjm2diM7mrUj4l/wA8KBoGERZH3+oS8aKo4QzOSwsYlCnn9tb4y/o9rvY+B6WKMAzTVEjAczbWF93t93F7jNyeEMyS4ssaixN+brzwu/o6zupo81oaFjE1LKSX1KQ0ZAZtmG/O2x7TthqBjiIXaY5AYXGLOKuoo/4s4jdbMJHBKmNFJN7dt9ueBfh9jHkLy6rGZ2kJHnp//HE3EGZGiply6RQtQ2Xlo9CkEgkghjfne+xHaN8T01HFTUCUSvGJIoejIvvqO/LxN8O06UC3EejDpA/JEG657O3hjPy6UpVySX91NX+llP4YlzCSzkXIsSPPFajOl5V2uaaQ/v0xKnM679gE0zTrTzZhM4+sWXoo18TuT6ffjMgJ9lkO1jYY1uI3Y1zi56oAAHeFH5Yxlv7IB/M++DYbwE7bkrt/lh/3/hgs4RqJBlGYU8YJaRLgWv8AZNvnbAhcmnFx9s/dgx4Ak6N6kogeVUDRBjsW3tfw5YAjaK1P/GYExP7TJUzVG8z3kZwbEdtwOQvfn5Y3IJClKTCAdSNpAHIWB5c9/wAPXAkkifM5PZmCRM7lLi5Vfsjt5Db++NmOeSKJWj1MGBCgWLeB35i5O/hjpsOKnz6wq4bDfxBSR1mjYj/b+/hgnkDtJR9HquGk5c+Q5YDOEpJP4nGArDTE5ZmB6xLJvf8AHwwdMbT0atyu528sRZO+pQvEqTyiBwGkVUKjTYkbdltxtz+WOx6rIhUJHCXUGMAEX2Nha9jtf88djx5myxRN0lC5v1dS7ke8T+FrYDeCwZK7NpLXHtIIHhdxywW0BAopUKnquqixsLW2t3c/XAhwSQJ80Grcz7nv6zC3yxOvH8QiaI+5u8cusfBWZhBzjUX/AK1wkaiTo4qZgASI7WH2j2fH9cOTjucDgnMY3veyD/euE9Wf+3g0lgHW1ibXFtxizBxF5OZpcN1FVPXySySPNKkKpAJH1WJkXQN+wHc/HxwQ5naniSGFyVj6zOebv2ufEnfGFwXpWolne91a+om9tKt+LL6YvZhMWDXvvv34zVMB8ROhoFtbMqZmrLWkdsqI4+Kgn5k480zXrHA5FHUH+k4v5tCY5aeViAfZVcX7bRjGblStJVKoU3Nx8v1whaO8tZtpp53ITXTEm9tX3WxnSnTBEB2m/pi5nEciyyvIpUHffxP6YoztYRAnYA3+OPXfE3xJDf2ZT3N+eNfh/M3y1ZahNraTbYliDsBe/PGOX/yoB/mx4nYewBu0P+eDROpgDEak/wCpiJ6ojE+ZSOyjcWAPWALN2X8P32YsiXVWy6pVZ9BXYXG428/T1xQyqQNOxFgQBpIFwNx+fbickLVSvI32rkE37PPx+Rx0XHyM+fVrEK+DEQZijkm4jIsW1dgPP4YO3a89J1rAB/8AxwA8FyH+NQgtcOkjarWB922DaSoAq6ZdJGhW5W6xtyxDlHyuUpxPrFjIRI56txfYXx2K1RV+zl5J5lDXCnTHaxty3JPZ8MdjKmy5C/8Ak5iocnWm591veG3+n7sCHBBJlzQg7mUfa8WwS0NatVljypo0/VmwuSpNzY7c+X7tgT4KY9PmoB/5q/ewxMh2MNu4fcv8eTqvCVaB7xZd+z3gd8KeSW1NShib6nB3235emGXx1IJuFarTYDWmpu+7focLSXRpgFmAEhJ1G1+3FemNrAzjeF/BNOsdKs07Kqssrar8rlVB8PcbfGrxBWQyRKsVQjBf5ZR+Bxj0ctOYqakjQlYoEOrsYkbkDzvv44zM1k9+xFge7CzpGzN1sam+/GIhEF1NLMq2Gprkp1jcMsaR76SG5crE7Wxr5ZR08IWqmREEb6y9rBQOZ2/XAjmRS0KBByW1hYnY3ti7BPNBAjJLKtyP/TkbBvoSQArVCH+T23WXc0qqesqFEEqyK0iA2J5Wbv37sTVeV0zTxJZ0+rB2PaT3HGBm8nQSxtESCZACQesdieeLNTmNZDTtUJOSyKoXUNR595xh0LgDoMYn+TX/ALAzTzbJko6EPHIz6mABK+eMqqikFGylGBuCL3tzt+OJanPJ58sSOskQRmZTqCEEWv3bdp7MW6jMaSt4eqYYZlLqoOgmx2IN7W/d8AmPLiIDb7xx1KZcbUZj5UQshCk6rdvbb54klOiqZST1ubNsb9lh6fEYzKaZlqLJcBRyHLf88X42ebSFch1NixX3bAb/AKY6jXdzkLxULeB2DZshuWKpKwF9hunzwaInSVFIuu2p3AL9nLC54IrWPEkrLq0LC6gE7EBl38CST64YEdRaSi0kXYS6d+WwxDm75Tj7bnV1HTVMkcpiBLLc2YC+wtvcXtjsS1CzwglGVhI2oJJKqhR4FvH8Mdj209cz6ISR9J0ujpJ9Bk0NqBIJN+z+buFsC/BFQTLmzfaWYC3fu+NOozurKr/lCARyMZ799g4xT4Zq4KqbNZqeBYWEio4FwGcA3Niduy+/jiNRSmNO5Er8ZSMuRTG5DF1O3ncYXU7hR1tQ22A8f7/LDE40S2QSSsd2kjBtbsP6DC2lN5FOoWBFyOzvOKtH2XF6nmFlCGWpkCg3jgQW8d/0xSzF1MchBG6k2v8ALEjvPTrLLbohKAwDDrafEdnPzxiVVU7dLuCAgPL9cVrkDNUk9tkRetuDNOvlZq6Jb61AA58ur+uL6SE2UrpueY7cDC1dQZhUyAuXbYEnY41qavlqKgQCAIQNQIcHf4jDWYBbMWMTOQokucOOkh7WEgIOLVWQ+UTHYlSLdl9xjJzJpoagGU61Dc1AG/LHo5oktPJTFGjJI94+OPKwYAia+JsZ6W5klYdFHGB9lxexvbY4iSfo8v6ttQbSWt2EHE1XLDJT6InBcMNlNz24rOrCgVCNw4vgydpg5nZcAahXYatjzBud/n+mLk5ZachbRCYl3b+VRsBy27PO+/LFbJodcxOnUAhsO87fH++L9RIIqyVZE6osCp5EAWH9/wBMJdt45V2mjwIn/HJ7uzKICA+nY3ZL+P8AbDK0Waj6OMaUDktcdXlbALwiUOZTzR6DaLTpvYkXHp/fBHHxKobQkFlHPqScu73MR5iC9yjGKWprT0olp0jPtKxoSR0LBWJPeTtbn4747FEcUo66ETTbewV//wBeOwuzC6ZkfxLMZNDnK5NNhuapD29vWx8pOlK1DLl/QNLbUekQl/E7/v4Y8pnmXlVZ6rftUo9h8sSJnGWmaNenJ1tpUaWsD6Yi+X4lFgeZT4ny+ur8malp6ZmcspUNIq3APicB60eXZUgXMOmFcCNUTLyPf3W8d74ZMFdHIAI5EcadywP5Y9z0WW1iqZ9Lx/aDodidjbbDcWbpXpPE9sW6qivnWvzV3akheRTcg6gCR37nfEEvD+byPpjon0sALBl3t8cM0ZHRkKYZOjUG4C32+Xji8lBSqoSQ3I31EdvLsHhz54cup6e0Qco9QUYqf8N5+yCMZZIoBF7Fez440aTh3N46oy/w91JCgXljv4/awyIKGkS4BsAOVzy/ZxbWmpkYM8h6intO3yvfBnVFh0kRSYlxsGEX1fl+YSUir/BAxJ67iUFvQE238MZMfBuf9IZYcrl0kdXpJUQm/mw8fTDVljyxQjibQUOoWVudyb8rdvbirK+VaVWOSw3HVVtwQO/y54LHmOPibmHrd0WjcHcQJ72UuP8A7I/v14+Lwpn56vsMg71Mke/+7wGGmYIGjUiVyHAXV22O3Pn+mI1jo9Au0nbuWvq+WGe7YxPt1gBk3DGb0k+upoSq9n1kZDX536x7hj1UcPZjLMdES8xzZTfx38v7YNmFHqshkJUgBr2F9v7+ePgkjZhoZSDuLqd8LOoa4XpCYfDeX1WWdI1VQSu7L/ypUG973JPhjcgzWoVzpymoI7/aItt8e2rI47rJo5di8vliWnqYSmuN9Q8Qd8A7XuZqgDaeFzeqtc5TUgch9fDjsR+1xk21afAg/ljsB/EZYn//2Q=="/>
          <p:cNvSpPr>
            <a:spLocks noChangeAspect="1" noChangeArrowheads="1"/>
          </p:cNvSpPr>
          <p:nvPr/>
        </p:nvSpPr>
        <p:spPr bwMode="auto">
          <a:xfrm>
            <a:off x="155575" y="-830263"/>
            <a:ext cx="1123950"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9" name="AutoShape 5" descr="data:image/jpeg;base64,/9j/4AAQSkZJRgABAQAAAQABAAD/2wBDAAkGBwgHBgkIBwgKCgkLDRYPDQwMDRsUFRAWIB0iIiAdHx8kKDQsJCYxJx8fLT0tMTU3Ojo6Iys/RD84QzQ5Ojf/2wBDAQoKCg0MDRoPDxo3JR8lNzc3Nzc3Nzc3Nzc3Nzc3Nzc3Nzc3Nzc3Nzc3Nzc3Nzc3Nzc3Nzc3Nzc3Nzc3Nzc3Nzf/wAARCADPAIYDASIAAhEBAxEB/8QAGwAAAgMBAQEAAAAAAAAAAAAABgcDBAUAAgH/xABFEAACAQIEAgcECAQEBQQDAAABAgMEEQAFEiEGMRMiQVFhcZEUMoGhByNCscHR4fAVUoLxFiSSoiVDYnKyMzREg8LT4v/EABoBAAMBAQEBAAAAAAAAAAAAAAIDBAEFAAb/xAArEQACAgEDAwQCAgIDAAAAAAABAgARAwQhMRIyQRMUInFRwYHwBSMzQqH/2gAMAwEAAhEDEQA/ANaPL5GdZUnm6Qbm8cq2H+oDu7cZNI8mYcU1NDWu56OIra5Pu7i5JJGzN34LaJHFC+piF0F1G176wT63GBnJin+OM3DC1gLW+0QNvwxxsQoG/wAToZGJIhCaSlisi00RFjuY1vbsF7c/XH2noaMkl6WIMSLjox5XviHNagxUVXPFI6NHEzL36gpt58sK6XjLPCepmCxgA3vAvh22wzFjbLxPZH6OY3Xy+gVSr0yXv9lVLHv38cQR0NBC2k0adpLSANz53vfCobjPPnYD+IsCvWv0akjbtuMV346z2Obq1usbglolB+7DvbPA9cVzHS2X0WgkUcSgdphW33Y58sotHRRU1O0hU6S0AsDbtwnofpA4mNl9tjC9v1KY3+H+JeKMzaepmrGNDTDXUFYFLG4NkUAXuflz7r6dO4FmYMwJqHNLw9TkQyV0Q9pFwUjIC3vsSALE2xptQ00cSlKCBhp2BiB2/Ywu81zvi3JanQ+YRzg3KyRwr1v1tz588Zcf0gcRSStqrBpX3iYVuB5AWPrgVwsdxCbJ5MahoqcxNIKVIwBbSUFxj0KOnWMl40bYghUF/uwqF444hYsr1wQAEn6hCNhtyF8RycX8QEAfxQA7XKwJ+V8MGneAcyxrQ0tDSQ9BHBqNyS0gVjfzx5ZKNwbUgNhbqoo+eFGOLM9VjbMZHTe31SC/yx6PFmeJKBJVSXNiGKKD8RbG+3yTPWW420pKYf8AxoVW+11BJ9RiEROQzEUqx6jvJoUd4tePb1wAcOcVZxmOd0VJU1rSQyShWUItmWxvvb7sM2WBHpadCgIeoTUCNiBc7+mFsjIaMJXDCxMiXpmnurUzrptpV4uff7mOxrmhoY1BnRIidmbotg3PTy8cdjOgzesSPWBBMNYJMYcDkbXFxbuv9+A3INB43zd92Khbjwtg1jRGp5mUgsFBZz2XK7egG2A/hWO/G2drp6y7G+4vYYnXe/qE3I+5q51Mr5VW3Q708p2+z1DhHSMis12t8P34YfWbxImQZoNNmNLKdX9Bv94wiqmikqIpng6wpo+mlNwtl1BT5m7Dz37sVaHYG4vU7kTwSIiyXVid7Feza3rc4gjINSA9kU3FyL2xNCQxdXvrFgrnfY/seuPsShlUgBgLAAm5U+WOhJJ8kXobyIw0ncd3ww3Po/p1g4cjqFqYYg51OHCs0dja+omwvvzHlthTt1ptDjUAtx3Dw9L4ZPA0kc/D9JGz10xWpaJgqm0IHWUAgdX3r7nsPliPWFvTsSnT0WqWeMsrSspjUQ9IZYwXkaR3HSIBytsB32AGFy911CRtUyEIbkEMCPkbemG1mr08kZyxRKVkUiR5XLNa1rXJvhacUTUpnpqKPdqe8bMFtq3JF9hey9tuZOJtI5LVK86Um8qMdcAJc6t79ov4+GPs1OQxOog7AWXYD+18QRoWBYAgBj1lNgo8T8fTFlDsUl1CxAuTcW8Bv2/vffrVOXKpMsaEQt2C4tc4hPTOyhr6DvuP33Y0gA0V0spW+xFvj+/1xGE1TawRpABta4ONmTV4JgKcS0BsG63PSSb2N/iBh1yAJS0RdbL7Up3a1hpY7+mE7wErniujDr1ULMWPZ1Sb/PDfzAmaCjVRq1VLkDc3PRy2+dsR6juj8XbPopo3dTVuQHXUIwnlufHff5cjjsSVtK1WVlpZnQqLXjcqbEC2/wAOXljsKqHK1PIJaSoVY9JCgFCukqbqw+TA+mA7hgW41z1lO5Yar+QGDGGNEpnMCrGskRZlSwF9SkHz39Ld2BHhprcYZ3pA1E7j47/PEosCNP7/AFNnidynDmaqR1mgdV37LYWPCGW/xagzuk19HrNMpkK6tCa3Ztu09Ubd9hhm8XDVkeZOigqKWUHVy93n64Wn0d5pHScXx0tUGEVZGYBqPJwQ0fhzFh/3Ydg6jjepmUgMpMi4w4Zgy5BV5dHJHAhAnjLNIFbkbHTbn7wubH0wLLdgzKh1H3Su1z4eGGV9JaVlJVx+zTHoJ0aneA+6BZSNuXYT/fADleXVWYVK01LEGLLfc9gO5JPIb8/HtxZpSzJbRGdVV6ErtNqFihue/v7Bt44KPo9kdcwip5qBailq5CI9TBQkq3Ie/da4PkO7EI4Vkp9XtbRNvdiilgLcyAefb8MHPCFPlWWSIGpl6X3Y6xjfTfmLclBva4AvffvwjV6hAOg+ZRg0+QDrmjW0tR7RI9VCqtyupuLeBthQ5s3tGaTM2+meRgFG5udh5b/u+Hxmak0zqsa9MGAXbv3v8sKLizJZMpr+hDKVmBkB3Dhe7by2PribSFcbm47MC60Jj5eEsYwoVkYkWPL98r+WPcpZ1DMLgm1itrDf8rYjmoqqmpFqZKZhA8jRJJYEFhtaw/Z3xMWKS9JIo0adxe9yO7zA+eOtfVuJzKIO88waVXQ6l+y1iB+G1/3viVSbNrYggDx0/piKLWWZ2Otb6SO7ub1x8ZQJSrAhwbNuLDwB/XDAIPEKfo/OviKl6xIAdb+BBIw1quQLLl4W28z2v2Aq2FTwLGYeIKXWxOoMOfgRzwzdTNLQiVT1pzYn/sbHP1J+cqwjaX4DPGwMILF0DSKx0hW5fhy8MdjxEWKrMy69YvYOBpvuBYnuPne/fjsZc9Ur0zFzJKp1IsOkXHPrg7eA/PAlw4qHivO5N9WvTfu3wWUxIpZkuALKnVFttQ/XywIcMvJ/i3PrgFTMSote1mb8cTciMPI/viEXFMduFc27vZXCjzFsJ3hKjFTxClfJGZYqKQTANyd79UbevwGHLxZqbhTMAp5wECw58tsLRmfJ6SKCnkKKFLFhp3Y87g8+zysMMBK4WC8xmLF6mUAzzxzXScRZrRUuXU87zdIyiG9yTZeW9uzmeXkDjRyejpeH6eWmDqZ3C9NNa4JuVsP+kWY+PM87Y0fo+9iKZhmc6q1ZGxQMOarZSSPNit/IYE6muaaaMlbDVGWW+3Mn8ThmPMceMLHLpRkzMT4m9UyOgjiib3leSRb7rf7J8r7/ANWOpH9jiEM1xrBcX/lO24+H+7wxHDAFWVWNilLGbt9t3V2PxLHEOZ1SyydHGCZI06MW+2Cw0Eea2xmZFdD1SjETYUcTXpuMa+hyOemjYmYKRTymzaAGtYg8xvt3eOBaukarkaeV2lqCdTMxuSe8nFqZVWhezAkysgPhqH5HHtaeCDK4p5ZdUlRqKoBy7Pz9MTLjbyeIYRFN1zNvh6lGdcGV2Wz6SY3ZYtS+7cAi39RvhedCWWJZFII2Nxvfkd8MzgQJHktYX26eQdG3dbQp3/rGAnPUSLOquFVOkv0senncgFh3cz8zi3TPRozlarH8mI8SnTTIiBDtpIsx7t9v38MeYI9TanKowNwlr7dw+Nhv88S00ZYHSm3YSAQpJvc7+Vjj3I8cM5kiUsdxpXrDcG5Jvt3enfiwNIytzf4OiD8Q0pf+UgX57KSb+o9cMyVSoy4X0jpS2ruGk4W3CE5/jtN0nK0lxp5XS9/TDOdtb5YNPVDsTe/8p54hz7vKsfbLiU69GAlpV20hdrD1/e2Ox8jqoI5pIo4Qjg3a6hL+vnjsDBuUUIKVCGxsqsSNutcfvzwEcKuG4zz9W2vKd+f225YNaU6qWXXGEuAFUG5tcc/PAZw2BHxpnmnkZOQ+1ufz+WEKef75htyPv9QrzyRBlk4kI6ykENyN9hfuF7YVtZIs6zSTzxg3IRFfrnwNjb48/A4ZnE4YZFmEsYGqOmdrkc7KSPuwk6jMjLZYo5C7m2nV6AHBgOy9KiW6d8aWzGoYcIwSyZZmE3Ws7oqm+5AJv81X0OAqepOtVj2tY6j8B+/PDjGXplmX1dPAoCRyaAQLDq9ENvjq+eFlkXDq10aVFc/Qw6VNr22sLFmO3LsG/adI3xRixLfy8RD6jIxPp8mXFqmr6cezRtJUThSqJckOo7LeJPwGNM5ZXpUU9S8VNTyIwZVnmRSy3JHVvzBv2fPHqkpqZdQyqNIqfdTOynXNY72XYWHe5IvbmcWaIRVVbFBAA0MLiSaVt9bAggDl2gfPYXtgHx213tKlyP0i/HMyhllX0MSxmnZVJYkTLcnfsNu/Fau6ZJlSojaMwxhUB2AW25B+JN/HHuR3SWKRQDZgGBHvaCbfHSbYrvIzxg3LRo46jHkRcg4nPMpUPzD/ACihemy0U6uY9CIpuNw5Ykgf1FfguAjiSBZc0n9mQ6I20rpNz1dr428q4llTas+usxYSAWJNurcedjjLeOM0QkVxNVMNRQAlYl72Avcnx2GNBpupZOmE/IZPMyaKnaSnMySup0WswtpIO+3wx031CPJEoRiAW63LYA3HL0xLDJNHUtECrmS7Hsue3yxYmaLfpV16dNgR3g/v4eWL1ctR/M5WXH6bFfxNXgch87pZDq6iuQTzt0RHP4YZsweRstYAlxMx279B5j4DC24AjWTOkACkBJNBB6pGk8vD8sMxVKtl6X/5jhTfujbfCcw+c1D8Z5zOqoKCyS6VJsQXJJPPtPjjsTyxwVT6nW7obdUAnex7QRblbHYE8zQBUzKZm6OdJFcBQCHZSNXu72PcSR8B34GMit/jbOCWBFh4EG/6YJw1kWPbUY2JUm3ao/LAvw8Ok40zsg7ixYAbHfvxMsNvEJeJQBw5mIG96aQk87jQ2EpwtQmr4nyeLSNMlZECluahgT8hbDo4lfTw/mBO6+ySrv4ob4W30aQdPxzQGQAdCskl7crRkX+Y9cWaY1cVmHAjSzQLHktZISSWqJDcbXvKfywtaqlqK2VBRVTzwspsJer0A8rWC27u7DJzYtLwyTEF1sNahja5JdgD8sKqmzqpRhDOuhIwUMaC1tiDt3jfC8jC6YbS7RA0Sp3lmFpJKeqWldhS0UYGqwvM97C/qSB2czuSTJlbez5QlXF7zVJL+Nht9+KuWZhBDRVFGSqGcErLzGvYre3ZYW+OL1Ev/DosvgZZVYtJLIL6VPO3wsN8YpB3ljqQarz/AOTNnN6Nn+17Q9/RP1xUNiC4J0NswHZ4/dieriqadKiKoiZbyIV7NyDe3fsBjQyCOkMXSS00c7jUAHc6QRYgWGx2J9MLKkmG+UY8ZZpm5dQ1dXIYKaJ5NW2tQbDxJ7MbWYaaemjiQr0Si6kMbE9pO9iTY79nK5AvjQkleQBZGtEpv0agKo3HYNsY2euI5WNxuCQzLYkenlg3QIteTJNLqvcuTVATGpT/AMTnkFikcPZsCb7W9MaErtGjy6HKKtrXsd7bnx/fZipkcd3nkBUl2tvtsOz9+GL9UiOej1WBNjqb3bb3A+H3YpG1CQ5m63ZpscDRuM4EwdgvRsAP6Tf7/PDAaRR7A2onruQBzA0n8ML/AINkZeIylvq1p2Jt/MRq38bFcHlQi3y0NbeVrkEggaTfCspJeCnbLLSwXVvaAulQo3AJ87+QPxOOxV1gwIXeRT9opuS3b8747HqMyfIUEizO4YdQBQR2XH79MDXDkarxfnpQ7mQC9vE/ngphtHGyyKocRrcBrkcrAeHPxwMcOW/xZnHugFzck8t8TrVmG3ianFTFchzJef8AlJNrX7DgI+iCIS8TVEzbmGja3cLug+6+Dni668OZlIdz7Oy8rHl+uBH6F4ir55Utyipo0X462+5V9cP0/a0HNyIe5ig/gFOmkAFYwT/QThJQGRKCtqJHdpHcwIWN+Y3377AjD1ziPoskgQ31Kqg/CI4SNRTyNBT0cT9eWomKjxMhQfMHG3Vj6j9KLYfzNDOIaMwTGkALRzsJCBawvYDyGk/PvxQ6GURI8TWBVtW+w07kD4Y3sxUNLHTusUKOrRi3Nbk6Sx5Hrb7cgTilkC9LmAo6hSC1xpbsIBRh/pb5YSRbVOsGC47My6sVHSqlSGc6RpDE7A2I+8Y08grpqY1NGJNML6XZQBYg2Vuf/S3+3FWZTJmEaISRfQtzfYWA+WOpVP8AHzALWd2hve3MFR94OPCwdoGZA+Igwk6OSSToVUszHTpA3viHifKq1q2JGjbSwYqQQey45HbBZwy0VG0D1cVqqrYIgPOMWAbyubj4YqcTyhc2cqCdI0ixtb93wWQgupM4mnDYUeousoOinAa50k9mLyzhhJrXYjSQTte/z/UYjqY2gmqEije2tmWw26xvbw3xE9LMygoQslj7otbuI8j92L6FxQYkCbnAx6Tiudlto6GTqjcg2UfcOfhhgzs+ujF7kPIedj7vfhcfR3B0HETKwC6UcXvvyO34YZE5C1FGw3Bdxtz3XE2bvjcfbJnpjMtmDRkHmpUg7eN/Wwx2KAr9dQ5EM7RW6rW5+V9sdgOqbUvn6+nnZl03VVAYdgYb/P5fDAVw9IU4qzawLEkqB/UcGUK6KOdlcyFgLyE7sQQPLw+GAzhUauJ872H1cjAA9t3wgfr9wztX3+pu8Y2ThzMNyC1M22q4HLGP9ECj/DmbubK0kmgeJ6P/APo40uNmtw7mGgBfq7G3gR6b2xV+ihVj4NqJGIVWq2uzMDYARA3PrhunYlGg5huIZ8SMppFHIEyHbuCEfjhSUNPbiemhYX9mRpSPEXYf7mGGdnNZBPBFEsqW0SgG97kqAOXmfTC8yM+0Z1m9cR1QDGjDxa/3AYNCGfaUYAVRj/d5RzVuklkLkk7jncHFfLJm/jGX1jkktN0cpPMtYC/mQVPnfE2YlTJIQftYrZS4aoWM2+rqoZF+J0t96+mEAkuZ1WA9Oe8ojM+fUwPLXqPkD+mM+KVmrp5UaxDllPcezF/JapaXNGaxJsyjbl1WJ+7GZC207bHmdsePbNsMxhZDnsMj00rM5cSKqKAb8wf/ACJHwGNLizM44I6qeCLUxdkDWFgCWBJv2AlbeNsA0cz06QTwm0sUupGtyI3B+WCjIqQZxkFXBOT9YxRnPMatr37LMQcZyVvxOdm064lZl8wfoZZa2M9NM5JvdyR1gLW/G2LEaaawhLaigDFiRc3Pz574wqaoelZumjAZAdQA02tsVG/nt4Y1oXaWpWVkZQVBOkctudx8MdQj8Tkg1CDhoKOIY3YgF6ZwRvzHj5WwcVl2hpSeqzayezfT+uAvhaXXmsaux6qPp27CP38bYMZQry0ANipZ1Oru09uIsvdKU4lbNUqxYRU8UiNY2J2W1/A9/wAsdiwJ1Rhrd4kdQyFnvtYbfPfHYAiaJNRp0NJLGHD6yJTdbAbgEWue4dvMk4DuC5QuecQFiB9cU3B5lnPpgyjZY4OoLBYwSO67cvPt/vgF4WZjm2diM7mrUj4l/wA8KBoGERZH3+oS8aKo4QzOSwsYlCnn9tb4y/o9rvY+B6WKMAzTVEjAczbWF93t93F7jNyeEMyS4ssaixN+brzwu/o6zupo81oaFjE1LKSX1KQ0ZAZtmG/O2x7TthqBjiIXaY5AYXGLOKuoo/4s4jdbMJHBKmNFJN7dt9ueBfh9jHkLy6rGZ2kJHnp//HE3EGZGiply6RQtQ2Xlo9CkEgkghjfne+xHaN8T01HFTUCUSvGJIoejIvvqO/LxN8O06UC3EejDpA/JEG657O3hjPy6UpVySX91NX+llP4YlzCSzkXIsSPPFajOl5V2uaaQ/v0xKnM679gE0zTrTzZhM4+sWXoo18TuT6ffjMgJ9lkO1jYY1uI3Y1zi56oAAHeFH5Yxlv7IB/M++DYbwE7bkrt/lh/3/hgs4RqJBlGYU8YJaRLgWv8AZNvnbAhcmnFx9s/dgx4Ak6N6kogeVUDRBjsW3tfw5YAjaK1P/GYExP7TJUzVG8z3kZwbEdtwOQvfn5Y3IJClKTCAdSNpAHIWB5c9/wAPXAkkifM5PZmCRM7lLi5Vfsjt5Db++NmOeSKJWj1MGBCgWLeB35i5O/hjpsOKnz6wq4bDfxBSR1mjYj/b+/hgnkDtJR9HquGk5c+Q5YDOEpJP4nGArDTE5ZmB6xLJvf8AHwwdMbT0atyu528sRZO+pQvEqTyiBwGkVUKjTYkbdltxtz+WOx6rIhUJHCXUGMAEX2Nha9jtf88djx5myxRN0lC5v1dS7ke8T+FrYDeCwZK7NpLXHtIIHhdxywW0BAopUKnquqixsLW2t3c/XAhwSQJ80Grcz7nv6zC3yxOvH8QiaI+5u8cusfBWZhBzjUX/AK1wkaiTo4qZgASI7WH2j2fH9cOTjucDgnMY3veyD/euE9Wf+3g0lgHW1ibXFtxizBxF5OZpcN1FVPXySySPNKkKpAJH1WJkXQN+wHc/HxwQ5naniSGFyVj6zOebv2ufEnfGFwXpWolne91a+om9tKt+LL6YvZhMWDXvvv34zVMB8ROhoFtbMqZmrLWkdsqI4+Kgn5k480zXrHA5FHUH+k4v5tCY5aeViAfZVcX7bRjGblStJVKoU3Nx8v1whaO8tZtpp53ITXTEm9tX3WxnSnTBEB2m/pi5nEciyyvIpUHffxP6YoztYRAnYA3+OPXfE3xJDf2ZT3N+eNfh/M3y1ZahNraTbYliDsBe/PGOX/yoB/mx4nYewBu0P+eDROpgDEak/wCpiJ6ojE+ZSOyjcWAPWALN2X8P32YsiXVWy6pVZ9BXYXG428/T1xQyqQNOxFgQBpIFwNx+fbickLVSvI32rkE37PPx+Rx0XHyM+fVrEK+DEQZijkm4jIsW1dgPP4YO3a89J1rAB/8AxwA8FyH+NQgtcOkjarWB922DaSoAq6ZdJGhW5W6xtyxDlHyuUpxPrFjIRI56txfYXx2K1RV+zl5J5lDXCnTHaxty3JPZ8MdjKmy5C/8Ak5iocnWm591veG3+n7sCHBBJlzQg7mUfa8WwS0NatVljypo0/VmwuSpNzY7c+X7tgT4KY9PmoB/5q/ewxMh2MNu4fcv8eTqvCVaB7xZd+z3gd8KeSW1NShib6nB3235emGXx1IJuFarTYDWmpu+7focLSXRpgFmAEhJ1G1+3FemNrAzjeF/BNOsdKs07Kqssrar8rlVB8PcbfGrxBWQyRKsVQjBf5ZR+Bxj0ctOYqakjQlYoEOrsYkbkDzvv44zM1k9+xFge7CzpGzN1sam+/GIhEF1NLMq2Gprkp1jcMsaR76SG5crE7Wxr5ZR08IWqmREEb6y9rBQOZ2/XAjmRS0KBByW1hYnY3ti7BPNBAjJLKtyP/TkbBvoSQArVCH+T23WXc0qqesqFEEqyK0iA2J5Wbv37sTVeV0zTxJZ0+rB2PaT3HGBm8nQSxtESCZACQesdieeLNTmNZDTtUJOSyKoXUNR595xh0LgDoMYn+TX/ALAzTzbJko6EPHIz6mABK+eMqqikFGylGBuCL3tzt+OJanPJ58sSOskQRmZTqCEEWv3bdp7MW6jMaSt4eqYYZlLqoOgmx2IN7W/d8AmPLiIDb7xx1KZcbUZj5UQshCk6rdvbb54klOiqZST1ubNsb9lh6fEYzKaZlqLJcBRyHLf88X42ebSFch1NixX3bAb/AKY6jXdzkLxULeB2DZshuWKpKwF9hunzwaInSVFIuu2p3AL9nLC54IrWPEkrLq0LC6gE7EBl38CST64YEdRaSi0kXYS6d+WwxDm75Tj7bnV1HTVMkcpiBLLc2YC+wtvcXtjsS1CzwglGVhI2oJJKqhR4FvH8Mdj209cz6ISR9J0ujpJ9Bk0NqBIJN+z+buFsC/BFQTLmzfaWYC3fu+NOozurKr/lCARyMZ799g4xT4Zq4KqbNZqeBYWEio4FwGcA3Niduy+/jiNRSmNO5Er8ZSMuRTG5DF1O3ncYXU7hR1tQ22A8f7/LDE40S2QSSsd2kjBtbsP6DC2lN5FOoWBFyOzvOKtH2XF6nmFlCGWpkCg3jgQW8d/0xSzF1MchBG6k2v8ALEjvPTrLLbohKAwDDrafEdnPzxiVVU7dLuCAgPL9cVrkDNUk9tkRetuDNOvlZq6Jb61AA58ur+uL6SE2UrpueY7cDC1dQZhUyAuXbYEnY41qavlqKgQCAIQNQIcHf4jDWYBbMWMTOQokucOOkh7WEgIOLVWQ+UTHYlSLdl9xjJzJpoagGU61Dc1AG/LHo5oktPJTFGjJI94+OPKwYAia+JsZ6W5klYdFHGB9lxexvbY4iSfo8v6ttQbSWt2EHE1XLDJT6InBcMNlNz24rOrCgVCNw4vgydpg5nZcAahXYatjzBud/n+mLk5ZachbRCYl3b+VRsBy27PO+/LFbJodcxOnUAhsO87fH++L9RIIqyVZE6osCp5EAWH9/wBMJdt45V2mjwIn/HJ7uzKICA+nY3ZL+P8AbDK0Waj6OMaUDktcdXlbALwiUOZTzR6DaLTpvYkXHp/fBHHxKobQkFlHPqScu73MR5iC9yjGKWprT0olp0jPtKxoSR0LBWJPeTtbn4747FEcUo66ETTbewV//wBeOwuzC6ZkfxLMZNDnK5NNhuapD29vWx8pOlK1DLl/QNLbUekQl/E7/v4Y8pnmXlVZ6rftUo9h8sSJnGWmaNenJ1tpUaWsD6Yi+X4lFgeZT4ny+ur8malp6ZmcspUNIq3APicB60eXZUgXMOmFcCNUTLyPf3W8d74ZMFdHIAI5EcadywP5Y9z0WW1iqZ9Lx/aDodidjbbDcWbpXpPE9sW6qivnWvzV3akheRTcg6gCR37nfEEvD+byPpjon0sALBl3t8cM0ZHRkKYZOjUG4C32+Xji8lBSqoSQ3I31EdvLsHhz54cup6e0Qco9QUYqf8N5+yCMZZIoBF7Fez440aTh3N46oy/w91JCgXljv4/awyIKGkS4BsAOVzy/ZxbWmpkYM8h6intO3yvfBnVFh0kRSYlxsGEX1fl+YSUir/BAxJ67iUFvQE238MZMfBuf9IZYcrl0kdXpJUQm/mw8fTDVljyxQjibQUOoWVudyb8rdvbirK+VaVWOSw3HVVtwQO/y54LHmOPibmHrd0WjcHcQJ72UuP8A7I/v14+Lwpn56vsMg71Mke/+7wGGmYIGjUiVyHAXV22O3Pn+mI1jo9Au0nbuWvq+WGe7YxPt1gBk3DGb0k+upoSq9n1kZDX536x7hj1UcPZjLMdES8xzZTfx38v7YNmFHqshkJUgBr2F9v7+ePgkjZhoZSDuLqd8LOoa4XpCYfDeX1WWdI1VQSu7L/ypUG973JPhjcgzWoVzpymoI7/aItt8e2rI47rJo5di8vliWnqYSmuN9Q8Qd8A7XuZqgDaeFzeqtc5TUgch9fDjsR+1xk21afAg/ljsB/EZYn//2Q=="/>
          <p:cNvSpPr>
            <a:spLocks noChangeAspect="1" noChangeArrowheads="1"/>
          </p:cNvSpPr>
          <p:nvPr/>
        </p:nvSpPr>
        <p:spPr bwMode="auto">
          <a:xfrm>
            <a:off x="155575" y="-830263"/>
            <a:ext cx="1123950"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1" name="Picture 7" descr="http://coffeewithpierre.com/files/55.jpg"/>
          <p:cNvPicPr>
            <a:picLocks noChangeAspect="1" noChangeArrowheads="1"/>
          </p:cNvPicPr>
          <p:nvPr/>
        </p:nvPicPr>
        <p:blipFill>
          <a:blip r:embed="rId4" cstate="print"/>
          <a:srcRect/>
          <a:stretch>
            <a:fillRect/>
          </a:stretch>
        </p:blipFill>
        <p:spPr bwMode="auto">
          <a:xfrm>
            <a:off x="1219200" y="1189567"/>
            <a:ext cx="1752600" cy="4420448"/>
          </a:xfrm>
          <a:prstGeom prst="rect">
            <a:avLst/>
          </a:prstGeom>
          <a:noFill/>
        </p:spPr>
      </p:pic>
      <p:pic>
        <p:nvPicPr>
          <p:cNvPr id="10" name="Picture 5" descr="http://t0.gstatic.com/images?q=tbn:EffUuAr9urp0CM:http://i81.photobucket.com/albums/j214/calpurnpiso/001TropaeumAeneas.jpg&amp;t=1"/>
          <p:cNvPicPr>
            <a:picLocks noChangeAspect="1" noChangeArrowheads="1"/>
          </p:cNvPicPr>
          <p:nvPr/>
        </p:nvPicPr>
        <p:blipFill>
          <a:blip r:embed="rId5" cstate="print"/>
          <a:srcRect/>
          <a:stretch>
            <a:fillRect/>
          </a:stretch>
        </p:blipFill>
        <p:spPr bwMode="auto">
          <a:xfrm>
            <a:off x="5105400" y="1371600"/>
            <a:ext cx="2674642" cy="3400426"/>
          </a:xfrm>
          <a:prstGeom prst="rect">
            <a:avLst/>
          </a:prstGeom>
          <a:noFill/>
        </p:spPr>
      </p:pic>
      <p:sp>
        <p:nvSpPr>
          <p:cNvPr id="11" name="Rounded Rectangular Callout 10"/>
          <p:cNvSpPr/>
          <p:nvPr/>
        </p:nvSpPr>
        <p:spPr>
          <a:xfrm>
            <a:off x="1752600" y="0"/>
            <a:ext cx="3276600" cy="1143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 TO HADES!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151"/>
                                        </p:tgtEl>
                                        <p:attrNameLst>
                                          <p:attrName>style.visibility</p:attrName>
                                        </p:attrNameLst>
                                      </p:cBhvr>
                                      <p:to>
                                        <p:strVal val="visible"/>
                                      </p:to>
                                    </p:set>
                                    <p:anim calcmode="lin" valueType="num">
                                      <p:cBhvr>
                                        <p:cTn id="7" dur="1000" fill="hold"/>
                                        <p:tgtEl>
                                          <p:spTgt spid="6151"/>
                                        </p:tgtEl>
                                        <p:attrNameLst>
                                          <p:attrName>ppt_w</p:attrName>
                                        </p:attrNameLst>
                                      </p:cBhvr>
                                      <p:tavLst>
                                        <p:tav tm="0">
                                          <p:val>
                                            <p:fltVal val="0"/>
                                          </p:val>
                                        </p:tav>
                                        <p:tav tm="100000">
                                          <p:val>
                                            <p:strVal val="#ppt_w"/>
                                          </p:val>
                                        </p:tav>
                                      </p:tavLst>
                                    </p:anim>
                                    <p:anim calcmode="lin" valueType="num">
                                      <p:cBhvr>
                                        <p:cTn id="8" dur="1000" fill="hold"/>
                                        <p:tgtEl>
                                          <p:spTgt spid="6151"/>
                                        </p:tgtEl>
                                        <p:attrNameLst>
                                          <p:attrName>ppt_h</p:attrName>
                                        </p:attrNameLst>
                                      </p:cBhvr>
                                      <p:tavLst>
                                        <p:tav tm="0">
                                          <p:val>
                                            <p:fltVal val="0"/>
                                          </p:val>
                                        </p:tav>
                                        <p:tav tm="100000">
                                          <p:val>
                                            <p:strVal val="#ppt_h"/>
                                          </p:val>
                                        </p:tav>
                                      </p:tavLst>
                                    </p:anim>
                                    <p:anim calcmode="lin" valueType="num">
                                      <p:cBhvr>
                                        <p:cTn id="9" dur="1000" fill="hold"/>
                                        <p:tgtEl>
                                          <p:spTgt spid="6151"/>
                                        </p:tgtEl>
                                        <p:attrNameLst>
                                          <p:attrName>style.rotation</p:attrName>
                                        </p:attrNameLst>
                                      </p:cBhvr>
                                      <p:tavLst>
                                        <p:tav tm="0">
                                          <p:val>
                                            <p:fltVal val="90"/>
                                          </p:val>
                                        </p:tav>
                                        <p:tav tm="100000">
                                          <p:val>
                                            <p:fltVal val="0"/>
                                          </p:val>
                                        </p:tav>
                                      </p:tavLst>
                                    </p:anim>
                                    <p:animEffect transition="in" filter="fade">
                                      <p:cBhvr>
                                        <p:cTn id="10" dur="1000"/>
                                        <p:tgtEl>
                                          <p:spTgt spid="615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 0  L -0.25 0  E" pathEditMode="relative" ptsTypes="">
                                      <p:cBhvr>
                                        <p:cTn id="20" dur="2000" fill="hold"/>
                                        <p:tgtEl>
                                          <p:spTgt spid="10"/>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t0.gstatic.com/images?q=tbn:EffUuAr9urp0CM:http://i81.photobucket.com/albums/j214/calpurnpiso/001TropaeumAeneas.jpg&amp;t=1"/>
          <p:cNvPicPr>
            <a:picLocks noChangeAspect="1" noChangeArrowheads="1"/>
          </p:cNvPicPr>
          <p:nvPr/>
        </p:nvPicPr>
        <p:blipFill>
          <a:blip r:embed="rId3" cstate="print"/>
          <a:srcRect/>
          <a:stretch>
            <a:fillRect/>
          </a:stretch>
        </p:blipFill>
        <p:spPr bwMode="auto">
          <a:xfrm>
            <a:off x="1676400" y="381000"/>
            <a:ext cx="1715667" cy="2181226"/>
          </a:xfrm>
          <a:prstGeom prst="rect">
            <a:avLst/>
          </a:prstGeom>
          <a:noFill/>
        </p:spPr>
      </p:pic>
      <p:sp>
        <p:nvSpPr>
          <p:cNvPr id="9" name="Rectangle 8"/>
          <p:cNvSpPr/>
          <p:nvPr/>
        </p:nvSpPr>
        <p:spPr>
          <a:xfrm>
            <a:off x="0" y="5105399"/>
            <a:ext cx="8229600" cy="1754326"/>
          </a:xfrm>
          <a:prstGeom prst="rect">
            <a:avLst/>
          </a:prstGeom>
        </p:spPr>
        <p:txBody>
          <a:bodyPr wrap="square">
            <a:spAutoFit/>
          </a:bodyPr>
          <a:lstStyle/>
          <a:p>
            <a:r>
              <a:rPr lang="en-US" dirty="0" smtClean="0"/>
              <a:t>Accompanied by the prophet, </a:t>
            </a:r>
            <a:r>
              <a:rPr lang="en-US" dirty="0" smtClean="0"/>
              <a:t>Aeneas </a:t>
            </a:r>
            <a:r>
              <a:rPr lang="en-US" dirty="0" smtClean="0"/>
              <a:t>set off to Hades, first finding a golden bough that he would need to be admitted. </a:t>
            </a:r>
            <a:r>
              <a:rPr lang="en-US" dirty="0" smtClean="0"/>
              <a:t>They eventually </a:t>
            </a:r>
            <a:r>
              <a:rPr lang="en-US" dirty="0" smtClean="0"/>
              <a:t>reached the ferryman, </a:t>
            </a:r>
            <a:r>
              <a:rPr lang="en-US" dirty="0" err="1" smtClean="0"/>
              <a:t>Charon</a:t>
            </a:r>
            <a:r>
              <a:rPr lang="en-US" dirty="0" smtClean="0"/>
              <a:t>. Although reluctant to let them pass, he yield when he saw the golden bough. Upon reaching the Fields of Mourning, </a:t>
            </a:r>
            <a:r>
              <a:rPr lang="en-US" dirty="0" smtClean="0"/>
              <a:t>Aeneas </a:t>
            </a:r>
            <a:r>
              <a:rPr lang="en-US" dirty="0" smtClean="0"/>
              <a:t>saw Dido. While he wept and apologized, she stood cold as stone.  She would not acknowledge him.</a:t>
            </a:r>
            <a:endParaRPr lang="en-US" dirty="0"/>
          </a:p>
        </p:txBody>
      </p:sp>
      <p:pic>
        <p:nvPicPr>
          <p:cNvPr id="4100" name="Picture 4" descr="http://unitedchristianbikers.com/Hell.jpg"/>
          <p:cNvPicPr>
            <a:picLocks noChangeAspect="1" noChangeArrowheads="1"/>
          </p:cNvPicPr>
          <p:nvPr/>
        </p:nvPicPr>
        <p:blipFill>
          <a:blip r:embed="rId4" cstate="print"/>
          <a:srcRect/>
          <a:stretch>
            <a:fillRect/>
          </a:stretch>
        </p:blipFill>
        <p:spPr bwMode="auto">
          <a:xfrm>
            <a:off x="5668504" y="2286000"/>
            <a:ext cx="3475495" cy="2274770"/>
          </a:xfrm>
          <a:prstGeom prst="rect">
            <a:avLst/>
          </a:prstGeom>
          <a:noFill/>
        </p:spPr>
      </p:pic>
      <p:pic>
        <p:nvPicPr>
          <p:cNvPr id="11" name="Picture 7" descr="http://coffeewithpierre.com/files/55.jpg"/>
          <p:cNvPicPr>
            <a:picLocks noChangeAspect="1" noChangeArrowheads="1"/>
          </p:cNvPicPr>
          <p:nvPr/>
        </p:nvPicPr>
        <p:blipFill>
          <a:blip r:embed="rId5" cstate="print"/>
          <a:srcRect/>
          <a:stretch>
            <a:fillRect/>
          </a:stretch>
        </p:blipFill>
        <p:spPr bwMode="auto">
          <a:xfrm>
            <a:off x="0" y="228600"/>
            <a:ext cx="1752600" cy="4420448"/>
          </a:xfrm>
          <a:prstGeom prst="rect">
            <a:avLst/>
          </a:prstGeom>
          <a:noFill/>
        </p:spPr>
      </p:pic>
      <p:pic>
        <p:nvPicPr>
          <p:cNvPr id="4102" name="Picture 6" descr="http://www.goldenboughmusic.com/music/goldenbough1.gif"/>
          <p:cNvPicPr>
            <a:picLocks noChangeAspect="1" noChangeArrowheads="1"/>
          </p:cNvPicPr>
          <p:nvPr/>
        </p:nvPicPr>
        <p:blipFill>
          <a:blip r:embed="rId6" cstate="print"/>
          <a:srcRect/>
          <a:stretch>
            <a:fillRect/>
          </a:stretch>
        </p:blipFill>
        <p:spPr bwMode="auto">
          <a:xfrm>
            <a:off x="6781800" y="2667000"/>
            <a:ext cx="1447800" cy="1467908"/>
          </a:xfrm>
          <a:prstGeom prst="rect">
            <a:avLst/>
          </a:prstGeom>
          <a:noFill/>
        </p:spPr>
      </p:pic>
      <p:pic>
        <p:nvPicPr>
          <p:cNvPr id="4104" name="Picture 8" descr="http://www.the-ferryman.com/motorferry.jpg"/>
          <p:cNvPicPr>
            <a:picLocks noChangeAspect="1" noChangeArrowheads="1"/>
          </p:cNvPicPr>
          <p:nvPr/>
        </p:nvPicPr>
        <p:blipFill>
          <a:blip r:embed="rId7" cstate="print"/>
          <a:srcRect/>
          <a:stretch>
            <a:fillRect/>
          </a:stretch>
        </p:blipFill>
        <p:spPr bwMode="auto">
          <a:xfrm>
            <a:off x="6019800" y="228600"/>
            <a:ext cx="2857500" cy="3095625"/>
          </a:xfrm>
          <a:prstGeom prst="rect">
            <a:avLst/>
          </a:prstGeom>
          <a:noFill/>
        </p:spPr>
      </p:pic>
      <p:pic>
        <p:nvPicPr>
          <p:cNvPr id="14" name="Picture 3" descr="http://www.humanistart.net/gallery/porter/images/dido2001.jpg"/>
          <p:cNvPicPr>
            <a:picLocks noChangeAspect="1" noChangeArrowheads="1"/>
          </p:cNvPicPr>
          <p:nvPr/>
        </p:nvPicPr>
        <p:blipFill>
          <a:blip r:embed="rId8" cstate="print"/>
          <a:srcRect/>
          <a:stretch>
            <a:fillRect/>
          </a:stretch>
        </p:blipFill>
        <p:spPr bwMode="auto">
          <a:xfrm>
            <a:off x="5943600" y="1066800"/>
            <a:ext cx="3200400" cy="2810108"/>
          </a:xfrm>
          <a:prstGeom prst="rect">
            <a:avLst/>
          </a:prstGeom>
          <a:noFill/>
        </p:spPr>
      </p:pic>
      <p:sp>
        <p:nvSpPr>
          <p:cNvPr id="16" name="Rounded Rectangular Callout 15"/>
          <p:cNvSpPr/>
          <p:nvPr/>
        </p:nvSpPr>
        <p:spPr>
          <a:xfrm>
            <a:off x="3657600" y="0"/>
            <a:ext cx="2286000" cy="2362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 I THE CAUSE OF YOUR DEATH!?!?!? </a:t>
            </a:r>
          </a:p>
          <a:p>
            <a:pPr algn="ct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path" presetSubtype="0" accel="50000" decel="50000" fill="hold" nodeType="clickEffect">
                                  <p:stCondLst>
                                    <p:cond delay="0"/>
                                  </p:stCondLst>
                                  <p:childTnLst>
                                    <p:animMotion origin="layout" path="M 0 0  L 0.25 0.33333  E" pathEditMode="relative" ptsTypes="">
                                      <p:cBhvr>
                                        <p:cTn id="19" dur="2000" fill="hold"/>
                                        <p:tgtEl>
                                          <p:spTgt spid="4"/>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iterate type="lt">
                                    <p:tmPct val="0"/>
                                  </p:iterate>
                                  <p:childTnLst>
                                    <p:animMotion origin="layout" path="M 0 0  L 0.25 0  E" pathEditMode="relative" ptsTypes="">
                                      <p:cBhvr>
                                        <p:cTn id="23" dur="2000" fill="hold"/>
                                        <p:tgtEl>
                                          <p:spTgt spid="11"/>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102"/>
                                        </p:tgtEl>
                                      </p:cBhvr>
                                    </p:animEffect>
                                    <p:set>
                                      <p:cBhvr>
                                        <p:cTn id="28" dur="1" fill="hold">
                                          <p:stCondLst>
                                            <p:cond delay="499"/>
                                          </p:stCondLst>
                                        </p:cTn>
                                        <p:tgtEl>
                                          <p:spTgt spid="410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3000"/>
                                        <p:tgtEl>
                                          <p:spTgt spid="4100"/>
                                        </p:tgtEl>
                                      </p:cBhvr>
                                    </p:animEffect>
                                    <p:anim calcmode="lin" valueType="num">
                                      <p:cBhvr>
                                        <p:cTn id="34" dur="3000" fill="hold"/>
                                        <p:tgtEl>
                                          <p:spTgt spid="4100"/>
                                        </p:tgtEl>
                                        <p:attrNameLst>
                                          <p:attrName>ppt_x</p:attrName>
                                        </p:attrNameLst>
                                      </p:cBhvr>
                                      <p:tavLst>
                                        <p:tav tm="0">
                                          <p:val>
                                            <p:strVal val="#ppt_x"/>
                                          </p:val>
                                        </p:tav>
                                        <p:tav tm="100000">
                                          <p:val>
                                            <p:strVal val="#ppt_x"/>
                                          </p:val>
                                        </p:tav>
                                      </p:tavLst>
                                    </p:anim>
                                    <p:anim calcmode="lin" valueType="num">
                                      <p:cBhvr>
                                        <p:cTn id="35" dur="2700" decel="100000" fill="hold"/>
                                        <p:tgtEl>
                                          <p:spTgt spid="4100"/>
                                        </p:tgtEl>
                                        <p:attrNameLst>
                                          <p:attrName>ppt_y</p:attrName>
                                        </p:attrNameLst>
                                      </p:cBhvr>
                                      <p:tavLst>
                                        <p:tav tm="0">
                                          <p:val>
                                            <p:strVal val="#ppt_y+1"/>
                                          </p:val>
                                        </p:tav>
                                        <p:tav tm="100000">
                                          <p:val>
                                            <p:strVal val="#ppt_y-.03"/>
                                          </p:val>
                                        </p:tav>
                                      </p:tavLst>
                                    </p:anim>
                                    <p:anim calcmode="lin" valueType="num">
                                      <p:cBhvr>
                                        <p:cTn id="36" dur="300" accel="100000" fill="hold">
                                          <p:stCondLst>
                                            <p:cond delay="2700"/>
                                          </p:stCondLst>
                                        </p:cTn>
                                        <p:tgtEl>
                                          <p:spTgt spid="4100"/>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4104"/>
                                        </p:tgtEl>
                                        <p:attrNameLst>
                                          <p:attrName>style.visibility</p:attrName>
                                        </p:attrNameLst>
                                      </p:cBhvr>
                                      <p:to>
                                        <p:strVal val="visible"/>
                                      </p:to>
                                    </p:set>
                                    <p:anim calcmode="lin" valueType="num">
                                      <p:cBhvr>
                                        <p:cTn id="41" dur="1000" fill="hold"/>
                                        <p:tgtEl>
                                          <p:spTgt spid="4104"/>
                                        </p:tgtEl>
                                        <p:attrNameLst>
                                          <p:attrName>ppt_w</p:attrName>
                                        </p:attrNameLst>
                                      </p:cBhvr>
                                      <p:tavLst>
                                        <p:tav tm="0">
                                          <p:val>
                                            <p:fltVal val="0"/>
                                          </p:val>
                                        </p:tav>
                                        <p:tav tm="100000">
                                          <p:val>
                                            <p:strVal val="#ppt_w"/>
                                          </p:val>
                                        </p:tav>
                                      </p:tavLst>
                                    </p:anim>
                                    <p:anim calcmode="lin" valueType="num">
                                      <p:cBhvr>
                                        <p:cTn id="42" dur="1000" fill="hold"/>
                                        <p:tgtEl>
                                          <p:spTgt spid="4104"/>
                                        </p:tgtEl>
                                        <p:attrNameLst>
                                          <p:attrName>ppt_h</p:attrName>
                                        </p:attrNameLst>
                                      </p:cBhvr>
                                      <p:tavLst>
                                        <p:tav tm="0">
                                          <p:val>
                                            <p:fltVal val="0"/>
                                          </p:val>
                                        </p:tav>
                                        <p:tav tm="100000">
                                          <p:val>
                                            <p:strVal val="#ppt_h"/>
                                          </p:val>
                                        </p:tav>
                                      </p:tavLst>
                                    </p:anim>
                                    <p:anim calcmode="lin" valueType="num">
                                      <p:cBhvr>
                                        <p:cTn id="43" dur="1000" fill="hold"/>
                                        <p:tgtEl>
                                          <p:spTgt spid="4104"/>
                                        </p:tgtEl>
                                        <p:attrNameLst>
                                          <p:attrName>style.rotation</p:attrName>
                                        </p:attrNameLst>
                                      </p:cBhvr>
                                      <p:tavLst>
                                        <p:tav tm="0">
                                          <p:val>
                                            <p:fltVal val="90"/>
                                          </p:val>
                                        </p:tav>
                                        <p:tav tm="100000">
                                          <p:val>
                                            <p:fltVal val="0"/>
                                          </p:val>
                                        </p:tav>
                                      </p:tavLst>
                                    </p:anim>
                                    <p:animEffect transition="in" filter="fade">
                                      <p:cBhvr>
                                        <p:cTn id="44" dur="1000"/>
                                        <p:tgtEl>
                                          <p:spTgt spid="410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iterate type="lt">
                                    <p:tmPct val="0"/>
                                  </p:iterate>
                                  <p:childTnLst>
                                    <p:animEffect transition="out" filter="fade">
                                      <p:cBhvr>
                                        <p:cTn id="48" dur="1000"/>
                                        <p:tgtEl>
                                          <p:spTgt spid="4104"/>
                                        </p:tgtEl>
                                      </p:cBhvr>
                                    </p:animEffect>
                                    <p:anim calcmode="lin" valueType="num">
                                      <p:cBhvr>
                                        <p:cTn id="49" dur="1000"/>
                                        <p:tgtEl>
                                          <p:spTgt spid="4104"/>
                                        </p:tgtEl>
                                        <p:attrNameLst>
                                          <p:attrName>ppt_x</p:attrName>
                                        </p:attrNameLst>
                                      </p:cBhvr>
                                      <p:tavLst>
                                        <p:tav tm="0">
                                          <p:val>
                                            <p:strVal val="ppt_x"/>
                                          </p:val>
                                        </p:tav>
                                        <p:tav tm="100000">
                                          <p:val>
                                            <p:strVal val="ppt_x"/>
                                          </p:val>
                                        </p:tav>
                                      </p:tavLst>
                                    </p:anim>
                                    <p:anim calcmode="lin" valueType="num">
                                      <p:cBhvr>
                                        <p:cTn id="50" dur="1000"/>
                                        <p:tgtEl>
                                          <p:spTgt spid="4104"/>
                                        </p:tgtEl>
                                        <p:attrNameLst>
                                          <p:attrName>ppt_y</p:attrName>
                                        </p:attrNameLst>
                                      </p:cBhvr>
                                      <p:tavLst>
                                        <p:tav tm="0">
                                          <p:val>
                                            <p:strVal val="ppt_y"/>
                                          </p:val>
                                        </p:tav>
                                        <p:tav tm="100000">
                                          <p:val>
                                            <p:strVal val="ppt_y+.1"/>
                                          </p:val>
                                        </p:tav>
                                      </p:tavLst>
                                    </p:anim>
                                    <p:set>
                                      <p:cBhvr>
                                        <p:cTn id="51" dur="1" fill="hold">
                                          <p:stCondLst>
                                            <p:cond delay="999"/>
                                          </p:stCondLst>
                                        </p:cTn>
                                        <p:tgtEl>
                                          <p:spTgt spid="410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ssolv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865</TotalTime>
  <Words>896</Words>
  <Application>Microsoft Office PowerPoint</Application>
  <PresentationFormat>On-screen Show (4:3)</PresentationFormat>
  <Paragraphs>56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The Adventures of Aeneas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Adventures of Aeneas</dc:title>
  <dc:creator>Dell Owner</dc:creator>
  <cp:lastModifiedBy>Dell Owner</cp:lastModifiedBy>
  <cp:revision>21</cp:revision>
  <dcterms:created xsi:type="dcterms:W3CDTF">2010-09-11T21:46:50Z</dcterms:created>
  <dcterms:modified xsi:type="dcterms:W3CDTF">2010-09-13T02:33:55Z</dcterms:modified>
</cp:coreProperties>
</file>