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139-719E-46DE-A5A5-CC13763305BE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C91-A2AA-45A2-83F0-FAD8381511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139-719E-46DE-A5A5-CC13763305BE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C91-A2AA-45A2-83F0-FAD838151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139-719E-46DE-A5A5-CC13763305BE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C91-A2AA-45A2-83F0-FAD838151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139-719E-46DE-A5A5-CC13763305BE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C91-A2AA-45A2-83F0-FAD838151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139-719E-46DE-A5A5-CC13763305BE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C91-A2AA-45A2-83F0-FAD838151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139-719E-46DE-A5A5-CC13763305BE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C91-A2AA-45A2-83F0-FAD838151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139-719E-46DE-A5A5-CC13763305BE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C91-A2AA-45A2-83F0-FAD838151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139-719E-46DE-A5A5-CC13763305BE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C91-A2AA-45A2-83F0-FAD838151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139-719E-46DE-A5A5-CC13763305BE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C91-A2AA-45A2-83F0-FAD838151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139-719E-46DE-A5A5-CC13763305BE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C91-A2AA-45A2-83F0-FAD8381511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60D139-719E-46DE-A5A5-CC13763305BE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CBC3C91-A2AA-45A2-83F0-FAD838151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60D139-719E-46DE-A5A5-CC13763305BE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CBC3C91-A2AA-45A2-83F0-FAD838151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wmf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4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33.wmf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971800"/>
            <a:ext cx="4648200" cy="2971800"/>
          </a:xfrm>
        </p:spPr>
        <p:txBody>
          <a:bodyPr/>
          <a:lstStyle/>
          <a:p>
            <a:r>
              <a:rPr lang="en-US" dirty="0" smtClean="0"/>
              <a:t>The Quest for the Golden Fleece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5181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Caitlyn Lowe</a:t>
            </a:r>
          </a:p>
          <a:p>
            <a:pPr algn="r"/>
            <a:r>
              <a:rPr lang="en-US" dirty="0" smtClean="0">
                <a:solidFill>
                  <a:srgbClr val="FFC000"/>
                </a:solidFill>
              </a:rPr>
              <a:t>Kirsten </a:t>
            </a:r>
            <a:r>
              <a:rPr lang="en-US" dirty="0" err="1" smtClean="0">
                <a:solidFill>
                  <a:srgbClr val="FFC000"/>
                </a:solidFill>
              </a:rPr>
              <a:t>Nickoli</a:t>
            </a:r>
            <a:endParaRPr lang="en-US" dirty="0" smtClean="0">
              <a:solidFill>
                <a:srgbClr val="FFC000"/>
              </a:solidFill>
            </a:endParaRPr>
          </a:p>
          <a:p>
            <a:pPr algn="r"/>
            <a:r>
              <a:rPr lang="en-US" dirty="0" err="1" smtClean="0">
                <a:solidFill>
                  <a:srgbClr val="FFC000"/>
                </a:solidFill>
              </a:rPr>
              <a:t>Alexa</a:t>
            </a:r>
            <a:r>
              <a:rPr lang="en-US" dirty="0" smtClean="0">
                <a:solidFill>
                  <a:srgbClr val="FFC000"/>
                </a:solidFill>
              </a:rPr>
              <a:t> Voss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6" name="Picture 2" descr="http://library.thinkquest.org/08aug/00588/images/goldenFleece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57200"/>
            <a:ext cx="3333750" cy="3057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534400" cy="23622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100" dirty="0" smtClean="0"/>
              <a:t>The Argonauts faced Scylla (the rock), </a:t>
            </a:r>
            <a:r>
              <a:rPr lang="en-US" sz="2100" dirty="0" err="1" smtClean="0"/>
              <a:t>Charbydis</a:t>
            </a:r>
            <a:r>
              <a:rPr lang="en-US" sz="2100" dirty="0" smtClean="0"/>
              <a:t> (the whirlpool), Talus (the giant bronze man)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After returning home Jason learned his parents were dead and plotted revenge against </a:t>
            </a:r>
            <a:r>
              <a:rPr lang="en-US" sz="2100" dirty="0" err="1" smtClean="0"/>
              <a:t>Pelias</a:t>
            </a:r>
            <a:endParaRPr lang="en-US" sz="2100" dirty="0" smtClean="0"/>
          </a:p>
          <a:p>
            <a:pPr>
              <a:buFont typeface="Arial" pitchFamily="34" charset="0"/>
              <a:buChar char="•"/>
            </a:pPr>
            <a:r>
              <a:rPr lang="en-US" sz="2100" dirty="0" err="1" smtClean="0"/>
              <a:t>Medea</a:t>
            </a:r>
            <a:r>
              <a:rPr lang="en-US" sz="2100" dirty="0" smtClean="0"/>
              <a:t> helped Jason by telling </a:t>
            </a:r>
            <a:r>
              <a:rPr lang="en-US" sz="2100" dirty="0" err="1" smtClean="0"/>
              <a:t>Pelias’s</a:t>
            </a:r>
            <a:r>
              <a:rPr lang="en-US" sz="2100" dirty="0" smtClean="0"/>
              <a:t> daughters that if they killed him, chopped him to pieces, and put the pieces in her magic pot it would return him to youth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err="1" smtClean="0"/>
              <a:t>Medea</a:t>
            </a:r>
            <a:r>
              <a:rPr lang="en-US" sz="2100" dirty="0" smtClean="0"/>
              <a:t> left before the daughters could put </a:t>
            </a:r>
            <a:r>
              <a:rPr lang="en-US" sz="2100" dirty="0" err="1" smtClean="0"/>
              <a:t>Pelias’s</a:t>
            </a:r>
            <a:r>
              <a:rPr lang="en-US" sz="2100" dirty="0" smtClean="0"/>
              <a:t> pieces into her magic pot, and brought back Jason’s father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Jason left </a:t>
            </a:r>
            <a:r>
              <a:rPr lang="en-US" sz="2100" dirty="0" err="1" smtClean="0"/>
              <a:t>Medea</a:t>
            </a:r>
            <a:r>
              <a:rPr lang="en-US" sz="2100" dirty="0" smtClean="0"/>
              <a:t> and their two children to marry the king of </a:t>
            </a:r>
            <a:r>
              <a:rPr lang="en-US" sz="2100" dirty="0" err="1" smtClean="0"/>
              <a:t>Cornith’s</a:t>
            </a:r>
            <a:r>
              <a:rPr lang="en-US" sz="2100" dirty="0" smtClean="0"/>
              <a:t> daughter</a:t>
            </a:r>
          </a:p>
          <a:p>
            <a:endParaRPr lang="en-US" dirty="0" smtClean="0"/>
          </a:p>
        </p:txBody>
      </p:sp>
      <p:pic>
        <p:nvPicPr>
          <p:cNvPr id="2050" name="Picture 2" descr="http://www.mlahanas.de/Greeks/Film/PeliasJason1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24200"/>
            <a:ext cx="4305300" cy="3212910"/>
          </a:xfrm>
          <a:prstGeom prst="rect">
            <a:avLst/>
          </a:prstGeom>
          <a:noFill/>
        </p:spPr>
      </p:pic>
      <p:pic>
        <p:nvPicPr>
          <p:cNvPr id="2051" name="Picture 3" descr="C:\Users\tlowe\AppData\Local\Microsoft\Windows\Temporary Internet Files\Content.IE5\OU2YLIQP\MC9003226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19349">
            <a:off x="1609133" y="2880445"/>
            <a:ext cx="2693600" cy="228582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3022942">
            <a:off x="4122414" y="2986788"/>
            <a:ext cx="838200" cy="3381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8571499">
            <a:off x="4074912" y="3045855"/>
            <a:ext cx="838200" cy="33946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895600"/>
            <a:ext cx="2438400" cy="3706368"/>
          </a:xfrm>
          <a:prstGeom prst="rect">
            <a:avLst/>
          </a:prstGeom>
        </p:spPr>
      </p:pic>
      <p:pic>
        <p:nvPicPr>
          <p:cNvPr id="10" name="Picture 4" descr="http://lyndamartens.com/wp-content/uploads/2010/04/med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895600"/>
            <a:ext cx="2208696" cy="3810000"/>
          </a:xfrm>
          <a:prstGeom prst="rect">
            <a:avLst/>
          </a:prstGeom>
          <a:noFill/>
        </p:spPr>
      </p:pic>
      <p:sp>
        <p:nvSpPr>
          <p:cNvPr id="11" name="&quot;No&quot; Symbol 10"/>
          <p:cNvSpPr/>
          <p:nvPr/>
        </p:nvSpPr>
        <p:spPr>
          <a:xfrm>
            <a:off x="5486400" y="3352800"/>
            <a:ext cx="2590800" cy="26670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 descr="C:\Users\tlowe\AppData\Local\Microsoft\Windows\Temporary Internet Files\Content.IE5\NH9T13NA\MC90011602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743200"/>
            <a:ext cx="986942" cy="3943792"/>
          </a:xfrm>
          <a:prstGeom prst="rect">
            <a:avLst/>
          </a:prstGeom>
          <a:noFill/>
        </p:spPr>
      </p:pic>
      <p:sp>
        <p:nvSpPr>
          <p:cNvPr id="13" name="Heart 12"/>
          <p:cNvSpPr/>
          <p:nvPr/>
        </p:nvSpPr>
        <p:spPr>
          <a:xfrm>
            <a:off x="4267200" y="3962400"/>
            <a:ext cx="1600200" cy="15240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93 0.19847 C 0.07084 0.18367 0.07518 0.16886 0.07969 0.15521 C 0.08195 0.1485 0.08577 0.14249 0.0882 0.13578 C 0.09167 0.12653 0.09358 0.12167 0.10139 0.1182 C 0.10695 0.1256 0.1073 0.13023 0.11094 0.13902 C 0.11198 0.14133 0.11355 0.14318 0.11459 0.1455 C 0.11667 0.14966 0.11893 0.15383 0.12066 0.15845 C 0.129 0.1802 0.13056 0.20587 0.13629 0.229 C 0.13716 0.19546 0.13733 0.16493 0.14358 0.13278 C 0.15504 0.13601 0.15938 0.17835 0.16285 0.19199 C 0.17101 0.22322 0.18438 0.25792 0.18941 0.29169 C 0.18855 0.24705 0.18785 0.20495 0.18212 0.16146 C 0.17778 0.12792 0.18125 0.14527 0.17848 0.11496 C 0.17796 0.10849 0.17674 0.10224 0.17605 0.09576 C 0.17552 0.09206 0.17535 0.08813 0.17483 0.08443 C 0.17448 0.08235 0.17292 0.07633 0.17362 0.07818 C 0.18681 0.11057 0.19601 0.14365 0.20625 0.17765 C 0.21164 0.19569 0.21355 0.21374 0.22674 0.22415 C 0.22952 0.19431 0.22917 0.20587 0.22431 0.15359 C 0.22327 0.14226 0.22118 0.13116 0.21945 0.11982 C 0.21667 0.10201 0.21424 0.08443 0.21094 0.06685 C 0.2099 0.06153 0.21302 0.07772 0.21459 0.08281 C 0.21563 0.08628 0.21737 0.08906 0.21823 0.09253 C 0.21927 0.09669 0.21945 0.10132 0.22066 0.10548 C 0.22431 0.1189 0.23039 0.13139 0.23264 0.1455 C 0.23559 0.16354 0.2382 0.18297 0.24601 0.19847 C 0.24636 0.20055 0.24653 0.20703 0.24723 0.20495 C 0.25365 0.1876 0.24636 0.15244 0.24358 0.13278 C 0.24289 0.12745 0.24184 0.1219 0.24115 0.11658 C 0.24063 0.11334 0.23924 0.10386 0.23993 0.10687 C 0.24636 0.13278 0.25799 0.15521 0.26771 0.17927 C 0.27535 0.19778 0.27848 0.21906 0.28455 0.23872 C 0.28577 0.24265 0.28785 0.24612 0.28941 0.24982 C 0.29028 0.25468 0.28993 0.27157 0.29289 0.2563 C 0.29254 0.24566 0.29237 0.23479 0.29167 0.22415 C 0.2915 0.22183 0.29046 0.21536 0.29046 0.21767 C 0.29046 0.22739 0.29549 0.23849 0.29167 0.24659 C 0.28941 0.25144 0.28473 0.23988 0.28212 0.23548 C 0.27587 0.22438 0.27049 0.21212 0.26528 0.20009 C 0.2474 0.15822 0.22709 0.1182 0.20747 0.07818 C 0.19219 0.11728 0.21719 0.2445 0.20139 0.16632 C 0.19966 0.13856 0.19757 0.11034 0.1941 0.08281 C 0.19306 0.07518 0.19323 0.05505 0.18698 0.05251 C 0.18403 0.06384 0.18316 0.07587 0.18091 0.08767 C 0.179 0.10756 0.17743 0.12745 0.17483 0.14712 C 0.17362 0.15683 0.17118 0.17603 0.17118 0.17626 C 0.16754 0.15151 0.16216 0.12098 0.15191 0.10062 C 0.14341 0.10849 0.14514 0.14642 0.1448 0.15197 C 0.14393 0.16585 0.13802 0.19685 0.13629 0.20981 C 0.13264 0.23733 0.13403 0.26925 0.12188 0.29331 C 0.11945 0.2836 0.11615 0.27527 0.11337 0.26602 C 0.1033 0.23317 0.09688 0.19801 0.07483 0.17603 C 0.0724 0.17719 0.06962 0.17719 0.06771 0.17927 C 0.0658 0.18112 0.06493 0.18436 0.06407 0.18714 C 0.05677 0.20981 0.04983 0.24312 0.0448 0.2644 C 0.04341 0.28244 0.04046 0.30349 0.03264 0.31899 C 0.02605 0.31436 0.02136 0.30719 0.01459 0.3028 C 0.01302 0.29632 0.01007 0.29123 0.00747 0.28522 C 0.00591 0.27712 0.00469 0.26925 0.00261 0.26116 C 0.00174 0.25746 0.004 0.26856 0.00504 0.27226 C 0.00608 0.27573 0.0073 0.27874 0.00868 0.28198 C 0.01389 0.29447 0.01927 0.30557 0.02796 0.31413 C 0.0474 0.30095 0.0415 0.30696 0.06042 0.25792 C 0.06667 0.24173 0.07032 0.22392 0.07483 0.20657 C 0.08559 0.16493 0.09705 0.12352 0.10625 0.08119 C 0.10938 0.06639 0.11806 -0.0081 0.13386 -0.01504 C 0.14132 0.01457 0.14532 0.04464 0.1507 0.07494 C 0.15434 0.096 0.16164 0.11589 0.16771 0.13578 C 0.17466 0.15868 0.18091 0.18714 0.18941 0.20981 C 0.19011 0.06801 0.19046 -0.07379 0.19167 -0.21559 C 0.19167 -0.21976 0.19237 -0.20704 0.19289 -0.20287 C 0.19358 -0.19848 0.19445 -0.19431 0.19532 -0.18992 C 0.19844 -0.14967 0.20608 -0.11057 0.21337 -0.07125 C 0.21945 -0.0384 0.22292 -0.00486 0.22796 0.02822 C 0.2283 0.03423 0.22848 0.04025 0.22917 0.04603 C 0.22969 0.05042 0.22934 0.06222 0.23143 0.05875 C 0.23473 0.0532 0.23282 0.04487 0.23386 0.03793 C 0.23542 0.02614 0.23976 -0.00509 0.2448 -0.01504 C 0.25 0.00254 0.24948 -0.00139 0.2507 0.02984 C 0.25243 0.07402 0.24757 0.15267 0.25799 0.20819 C 0.2625 0.19014 0.27066 0.15799 0.2724 0.1455 C 0.27657 0.11566 0.28056 0.08859 0.2882 0.06037 C 0.29098 0.04973 0.29184 0.03932 0.29653 0.02984 C 0.30226 0.04881 0.30035 0.0724 0.30139 0.09253 C 0.30105 0.16053 0.31198 0.24705 0.29775 0.32038 C 0.28421 0.2984 0.28299 0.26555 0.27362 0.24011 C 0.25677 0.19454 0.21059 0.06986 0.18091 0.01388 C 0.17414 0.00138 0.15816 -0.03586 0.13993 -0.04395 C 0.13473 -0.01643 0.13837 -0.03771 0.13993 0.02822 C 0.14115 0.07494 0.14688 0.12121 0.14844 0.16794 C 0.14809 0.18667 0.14931 0.20564 0.14723 0.22415 C 0.14671 0.22924 0.1448 0.21466 0.14358 0.20981 C 0.14167 0.2024 0.14028 0.19569 0.1375 0.18875 C 0.13073 0.17187 0.12379 0.15706 0.11459 0.14226 C 0.11233 0.13879 0.10868 0.1374 0.10625 0.13416 C 0.10521 0.13278 0.10504 0.13046 0.10382 0.12954 C 0.10018 0.12676 0.09341 0.1256 0.08941 0.12468 C 0.08368 0.12514 0.07761 0.12329 0.0724 0.1263 C 0.07014 0.12769 0.06997 0.13254 0.06997 0.13578 C 0.06962 0.1566 0.06927 0.17765 0.06893 0.19847 Z " pathEditMode="relative" rAng="0" ptsTypes="ffffffffffffffffffffffffffffffffffffffffffffffffffffffffffffffffffffffffffffffffffffffffffffffffffff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610600" cy="22860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Jason’s new wife banished </a:t>
            </a:r>
            <a:r>
              <a:rPr lang="en-US" sz="2800" dirty="0" err="1" smtClean="0"/>
              <a:t>Medea</a:t>
            </a:r>
            <a:r>
              <a:rPr lang="en-US" sz="2800" dirty="0" smtClean="0"/>
              <a:t> and her children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Medea</a:t>
            </a:r>
            <a:r>
              <a:rPr lang="en-US" sz="2800" dirty="0" smtClean="0"/>
              <a:t> wanted revenge, and got it by sending her two sons with a robe to Jason’s wife’s home.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robe burst into flames and killed Jason and his wife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Medea</a:t>
            </a:r>
            <a:r>
              <a:rPr lang="en-US" sz="2800" dirty="0" smtClean="0"/>
              <a:t> flew off in a magical chariot after killing her sons</a:t>
            </a:r>
          </a:p>
          <a:p>
            <a:endParaRPr lang="en-US" dirty="0"/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895600"/>
            <a:ext cx="2438400" cy="3706368"/>
          </a:xfrm>
          <a:prstGeom prst="rect">
            <a:avLst/>
          </a:prstGeom>
        </p:spPr>
      </p:pic>
      <p:pic>
        <p:nvPicPr>
          <p:cNvPr id="6" name="Picture 4" descr="C:\Users\tlowe\AppData\Local\Microsoft\Windows\Temporary Internet Files\Content.IE5\NH9T13NA\MC9001160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986942" cy="3943792"/>
          </a:xfrm>
          <a:prstGeom prst="rect">
            <a:avLst/>
          </a:prstGeom>
          <a:noFill/>
        </p:spPr>
      </p:pic>
      <p:pic>
        <p:nvPicPr>
          <p:cNvPr id="1025" name="Picture 1" descr="C:\Users\tlowe\AppData\Local\Microsoft\Windows\Temporary Internet Files\Content.IE5\W3E729BA\MP90044874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733800"/>
            <a:ext cx="3581400" cy="2971800"/>
          </a:xfrm>
          <a:prstGeom prst="rect">
            <a:avLst/>
          </a:prstGeom>
          <a:noFill/>
        </p:spPr>
      </p:pic>
      <p:pic>
        <p:nvPicPr>
          <p:cNvPr id="1026" name="Picture 2" descr="C:\Users\tlowe\AppData\Local\Microsoft\Windows\Temporary Internet Files\Content.IE5\NH9T13NA\MC90021657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352800"/>
            <a:ext cx="3962400" cy="3061763"/>
          </a:xfrm>
          <a:prstGeom prst="rect">
            <a:avLst/>
          </a:prstGeom>
          <a:noFill/>
        </p:spPr>
      </p:pic>
      <p:pic>
        <p:nvPicPr>
          <p:cNvPr id="9" name="Picture 4" descr="http://lyndamartens.com/wp-content/uploads/2010/04/med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92314">
            <a:off x="477066" y="3433801"/>
            <a:ext cx="1562653" cy="2695576"/>
          </a:xfrm>
          <a:prstGeom prst="rect">
            <a:avLst/>
          </a:prstGeom>
          <a:noFill/>
        </p:spPr>
      </p:pic>
      <p:pic>
        <p:nvPicPr>
          <p:cNvPr id="1027" name="Picture 3" descr="C:\Users\tlowe\AppData\Local\Microsoft\Windows\Temporary Internet Files\Content.IE5\2AUFRPP1\MC90008941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77108">
            <a:off x="27300" y="4761888"/>
            <a:ext cx="2435494" cy="16431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3331 C -0.08576 -0.06662 -0.08368 -0.09923 -0.07674 -0.13116 C -0.06667 -0.12769 -0.06962 -0.1219 -0.06337 -0.11358 C -0.06146 -0.10617 -0.05972 -0.10826 -0.05503 -0.10386 C -0.04687 -0.10756 -0.05017 -0.12005 -0.04774 -0.12954 C -0.04705 -0.13925 -0.04792 -0.15938 -0.03924 -0.16331 C -0.03646 -0.16123 -0.03333 -0.15961 -0.0309 -0.15683 C -0.02986 -0.15568 -0.03038 -0.15336 -0.02969 -0.15197 C -0.02795 -0.14874 -0.02483 -0.14619 -0.0224 -0.14411 C -0.02222 -0.14642 -0.02292 -0.16493 -0.01875 -0.16979 C -0.01597 -0.17303 -0.0092 -0.17765 -0.0092 -0.17742 C -0.00434 -0.17626 0.00087 -0.17626 0.00521 -0.17303 C 0.01736 -0.16354 0.00156 -0.17141 0.0125 -0.16655 C 0.01962 -0.17279 0.01736 -0.1839 0.01979 -0.19384 C 0.02066 -0.20356 0.01944 -0.21374 0.02569 -0.21952 C 0.03316 -0.21443 0.02899 -0.21767 0.03785 -0.20981 C 0.03906 -0.20865 0.04149 -0.20657 0.04149 -0.20634 C 0.04219 -0.20934 0.04323 -0.21189 0.04375 -0.21466 C 0.04444 -0.21883 0.04497 -0.22762 0.04497 -0.22739 " pathEditMode="relative" rAng="0" ptsTypes="ffffffffffffffffffA">
                                      <p:cBhvr>
                                        <p:cTn id="2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85 -0.03447 -0.00798 0.01851 0.01094 -0.0192 C 0.02049 -0.0384 0.03212 -0.05505 0.04584 -0.06893 C 0.05539 -0.07865 0.05938 -0.08628 0.07119 -0.0916 C 0.08507 -0.09785 0.10209 -0.09484 0.11684 -0.09623 C 0.13108 -0.09993 0.14462 -0.10409 0.15903 -0.10595 C 0.18542 -0.11589 0.20938 -0.11242 0.23855 -0.11404 C 0.24844 -0.11659 0.25799 -0.1226 0.26754 -0.12676 C 0.28195 -0.13324 0.29549 -0.1374 0.30973 -0.14296 C 0.32014 -0.14689 0.329 -0.15429 0.33976 -0.1573 C 0.34184 -0.15892 0.34375 -0.16077 0.34584 -0.16216 C 0.34775 -0.16354 0.35 -0.16401 0.35191 -0.16539 C 0.35434 -0.16725 0.35903 -0.17187 0.35903 -0.17187 C 0.36268 -0.18112 0.36823 -0.19015 0.37483 -0.19593 C 0.38837 -0.22045 0.40851 -0.23433 0.43021 -0.24242 C 0.43507 -0.24427 0.44063 -0.24821 0.44584 -0.2489 C 0.45348 -0.24983 0.46112 -0.25006 0.46875 -0.25052 C 0.47744 -0.2533 0.48646 -0.25399 0.49532 -0.25538 C 0.51806 -0.25237 0.5165 -0.25353 0.53507 -0.2489 C 0.53907 -0.24798 0.54705 -0.24566 0.54705 -0.24566 C 0.55816 -0.24821 0.56841 -0.25607 0.57952 -0.26 C 0.59011 -0.27412 0.61945 -0.2947 0.62414 -0.29864 C 0.63525 -0.30812 0.64671 -0.31783 0.65782 -0.32755 C 0.67344 -0.34143 0.6566 -0.32894 0.6724 -0.34675 C 0.68646 -0.36271 0.70191 -0.37405 0.71806 -0.38538 C 0.72153 -0.38793 0.72327 -0.39348 0.72657 -0.39648 C 0.72987 -0.39949 0.73386 -0.40042 0.73733 -0.40296 C 0.75174 -0.41314 0.76563 -0.42332 0.78073 -0.43188 C 0.78803 -0.43604 0.79254 -0.44344 0.79879 -0.44946 C 0.80105 -0.45154 0.80608 -0.45431 0.80608 -0.45431 " pathEditMode="relative" ptsTypes="fffffffffffffffffffffffffffffA">
                                      <p:cBhvr>
                                        <p:cTn id="5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85 -0.03447 -0.00798 0.01851 0.01094 -0.0192 C 0.02049 -0.0384 0.03212 -0.05505 0.04584 -0.06893 C 0.05539 -0.07865 0.05938 -0.08628 0.07119 -0.0916 C 0.08507 -0.09785 0.10209 -0.09484 0.11684 -0.09623 C 0.13108 -0.09993 0.14462 -0.10409 0.15903 -0.10595 C 0.18542 -0.11589 0.20938 -0.11242 0.23855 -0.11404 C 0.24844 -0.11659 0.25799 -0.1226 0.26754 -0.12676 C 0.28195 -0.13324 0.29549 -0.1374 0.30973 -0.14296 C 0.32014 -0.14689 0.329 -0.15429 0.33976 -0.1573 C 0.34184 -0.15892 0.34375 -0.16077 0.34584 -0.16216 C 0.34775 -0.16354 0.35 -0.16401 0.35191 -0.16539 C 0.35434 -0.16725 0.35903 -0.17187 0.35903 -0.17187 C 0.36268 -0.18112 0.36823 -0.19015 0.37483 -0.19593 C 0.38837 -0.22045 0.40851 -0.23433 0.43021 -0.24242 C 0.43507 -0.24427 0.44063 -0.24821 0.44584 -0.2489 C 0.45348 -0.24983 0.46112 -0.25006 0.46875 -0.25052 C 0.47744 -0.2533 0.48646 -0.25399 0.49532 -0.25538 C 0.51806 -0.25237 0.5165 -0.25353 0.53507 -0.2489 C 0.53907 -0.24798 0.54705 -0.24566 0.54705 -0.24566 C 0.55816 -0.24821 0.56841 -0.25607 0.57952 -0.26 C 0.59011 -0.27412 0.61945 -0.2947 0.62414 -0.29864 C 0.63525 -0.30812 0.64671 -0.31783 0.65782 -0.32755 C 0.67344 -0.34143 0.6566 -0.32894 0.6724 -0.34675 C 0.68646 -0.36271 0.70191 -0.37405 0.71806 -0.38538 C 0.72153 -0.38793 0.72327 -0.39348 0.72657 -0.39648 C 0.72987 -0.39949 0.73386 -0.40042 0.73733 -0.40296 C 0.75174 -0.41314 0.76563 -0.42332 0.78073 -0.43188 C 0.78803 -0.43604 0.79254 -0.44344 0.79879 -0.44946 C 0.80105 -0.45154 0.80608 -0.45431 0.80608 -0.45431 " pathEditMode="relative" ptsTypes="fffffffffffffffffffffffffffff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52400"/>
            <a:ext cx="8610600" cy="2362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 smtClean="0"/>
              <a:t>King </a:t>
            </a:r>
            <a:r>
              <a:rPr lang="en-US" sz="2300" dirty="0" err="1" smtClean="0"/>
              <a:t>Athamas</a:t>
            </a:r>
            <a:r>
              <a:rPr lang="en-US" sz="2300" dirty="0" smtClean="0"/>
              <a:t> and </a:t>
            </a:r>
            <a:r>
              <a:rPr lang="en-US" sz="2300" dirty="0" err="1" smtClean="0"/>
              <a:t>Nephele</a:t>
            </a:r>
            <a:r>
              <a:rPr lang="en-US" sz="2300" dirty="0" smtClean="0"/>
              <a:t> happily married, and had one son by the name of </a:t>
            </a:r>
            <a:r>
              <a:rPr lang="en-US" sz="2300" dirty="0" err="1" smtClean="0"/>
              <a:t>Phrixus</a:t>
            </a:r>
            <a:endParaRPr lang="en-US" sz="2300" dirty="0" smtClean="0"/>
          </a:p>
          <a:p>
            <a:pPr>
              <a:buFont typeface="Arial" pitchFamily="34" charset="0"/>
              <a:buChar char="•"/>
            </a:pP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After King </a:t>
            </a:r>
            <a:r>
              <a:rPr lang="en-US" sz="2300" dirty="0" err="1" smtClean="0"/>
              <a:t>Athamas</a:t>
            </a:r>
            <a:r>
              <a:rPr lang="en-US" sz="2300" dirty="0" smtClean="0"/>
              <a:t> got tired of his wife, he remarried to </a:t>
            </a:r>
            <a:r>
              <a:rPr lang="en-US" sz="2300" dirty="0" err="1" smtClean="0"/>
              <a:t>Ino</a:t>
            </a:r>
            <a:endParaRPr lang="en-US" sz="2300" dirty="0" smtClean="0"/>
          </a:p>
          <a:p>
            <a:pPr>
              <a:buFont typeface="Arial" pitchFamily="34" charset="0"/>
              <a:buChar char="•"/>
            </a:pP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err="1" smtClean="0"/>
              <a:t>Ino</a:t>
            </a:r>
            <a:r>
              <a:rPr lang="en-US" sz="2300" dirty="0" smtClean="0"/>
              <a:t> wanted to get rid of </a:t>
            </a:r>
            <a:r>
              <a:rPr lang="en-US" sz="2300" dirty="0" err="1" smtClean="0"/>
              <a:t>Phrixus</a:t>
            </a:r>
            <a:r>
              <a:rPr lang="en-US" sz="2300" dirty="0" smtClean="0"/>
              <a:t> so her son could inherit the throne</a:t>
            </a:r>
            <a:endParaRPr lang="en-US" sz="2300" dirty="0"/>
          </a:p>
        </p:txBody>
      </p:sp>
      <p:pic>
        <p:nvPicPr>
          <p:cNvPr id="10242" name="Picture 2" descr="http://www.vroma.org/images/raia_images/pyrr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71800"/>
            <a:ext cx="2771775" cy="3436084"/>
          </a:xfrm>
          <a:prstGeom prst="rect">
            <a:avLst/>
          </a:prstGeom>
          <a:noFill/>
        </p:spPr>
      </p:pic>
      <p:pic>
        <p:nvPicPr>
          <p:cNvPr id="10244" name="Picture 4" descr="http://www.viscountentertainment.co.uk/Photos/Ice%20Queen%20Statue-Street%20Entertain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95600"/>
            <a:ext cx="1552397" cy="3657600"/>
          </a:xfrm>
          <a:prstGeom prst="rect">
            <a:avLst/>
          </a:prstGeom>
          <a:noFill/>
        </p:spPr>
      </p:pic>
      <p:sp>
        <p:nvSpPr>
          <p:cNvPr id="7" name="&quot;No&quot; Symbol 6"/>
          <p:cNvSpPr/>
          <p:nvPr/>
        </p:nvSpPr>
        <p:spPr>
          <a:xfrm>
            <a:off x="5562600" y="3505200"/>
            <a:ext cx="2209800" cy="22098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6" name="Picture 6" descr="http://t0.gstatic.com/images?q=tbn:ySWI5LJsHnrs1M:http://karenswhimsy.com/public-domain-images/greek-goddess/images/greek-goddess-5.jp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0"/>
            <a:ext cx="2247900" cy="3496733"/>
          </a:xfrm>
          <a:prstGeom prst="rect">
            <a:avLst/>
          </a:prstGeom>
          <a:noFill/>
        </p:spPr>
      </p:pic>
      <p:sp>
        <p:nvSpPr>
          <p:cNvPr id="9" name="Heart 8"/>
          <p:cNvSpPr/>
          <p:nvPr/>
        </p:nvSpPr>
        <p:spPr>
          <a:xfrm>
            <a:off x="3810000" y="4114800"/>
            <a:ext cx="1676400" cy="1447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2362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50" dirty="0" err="1" smtClean="0"/>
              <a:t>Phrixus</a:t>
            </a:r>
            <a:r>
              <a:rPr lang="en-US" sz="2050" dirty="0" smtClean="0"/>
              <a:t> and his sister </a:t>
            </a:r>
            <a:r>
              <a:rPr lang="en-US" sz="2050" dirty="0" err="1" smtClean="0"/>
              <a:t>Helle</a:t>
            </a:r>
            <a:r>
              <a:rPr lang="en-US" sz="2050" dirty="0" smtClean="0"/>
              <a:t> were </a:t>
            </a:r>
            <a:r>
              <a:rPr lang="en-US" sz="2050" dirty="0" smtClean="0"/>
              <a:t>saved by a golden ram sent by Hermes</a:t>
            </a:r>
          </a:p>
          <a:p>
            <a:pPr>
              <a:buFont typeface="Arial" pitchFamily="34" charset="0"/>
              <a:buChar char="•"/>
            </a:pPr>
            <a:endParaRPr lang="en-US" sz="2050" dirty="0" smtClean="0"/>
          </a:p>
          <a:p>
            <a:pPr>
              <a:buFont typeface="Arial" pitchFamily="34" charset="0"/>
              <a:buChar char="•"/>
            </a:pPr>
            <a:r>
              <a:rPr lang="en-US" sz="2050" dirty="0" smtClean="0"/>
              <a:t>They were carried off to Colchis, where </a:t>
            </a:r>
            <a:r>
              <a:rPr lang="en-US" sz="2050" dirty="0" err="1" smtClean="0"/>
              <a:t>Phrixus</a:t>
            </a:r>
            <a:r>
              <a:rPr lang="en-US" sz="2050" dirty="0" smtClean="0"/>
              <a:t> killed the ram (as a sacrifice to Zeus) </a:t>
            </a:r>
          </a:p>
          <a:p>
            <a:pPr>
              <a:buFont typeface="Arial" pitchFamily="34" charset="0"/>
              <a:buChar char="•"/>
            </a:pPr>
            <a:endParaRPr lang="en-US" sz="2050" dirty="0" smtClean="0"/>
          </a:p>
          <a:p>
            <a:pPr>
              <a:buFont typeface="Arial" pitchFamily="34" charset="0"/>
              <a:buChar char="•"/>
            </a:pPr>
            <a:r>
              <a:rPr lang="en-US" sz="2050" dirty="0" smtClean="0"/>
              <a:t>The fleece (the </a:t>
            </a:r>
            <a:r>
              <a:rPr lang="en-US" dirty="0" smtClean="0"/>
              <a:t>GOLDEN </a:t>
            </a:r>
            <a:r>
              <a:rPr lang="en-US" sz="2050" dirty="0" smtClean="0"/>
              <a:t>fleece</a:t>
            </a:r>
            <a:r>
              <a:rPr lang="en-US" sz="2050" dirty="0" smtClean="0"/>
              <a:t>) was given to King </a:t>
            </a:r>
            <a:r>
              <a:rPr lang="en-US" sz="2050" dirty="0" err="1" smtClean="0"/>
              <a:t>Aeetes</a:t>
            </a:r>
            <a:r>
              <a:rPr lang="en-US" sz="2050" dirty="0" smtClean="0"/>
              <a:t>, the king of Colchis</a:t>
            </a:r>
            <a:endParaRPr lang="en-US" sz="2050" dirty="0"/>
          </a:p>
        </p:txBody>
      </p:sp>
      <p:pic>
        <p:nvPicPr>
          <p:cNvPr id="9220" name="Picture 4" descr="http://www.theoi.com/image/img_khrysomal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8898" y="3352800"/>
            <a:ext cx="3855902" cy="2743200"/>
          </a:xfrm>
          <a:prstGeom prst="rect">
            <a:avLst/>
          </a:prstGeom>
          <a:noFill/>
        </p:spPr>
      </p:pic>
      <p:pic>
        <p:nvPicPr>
          <p:cNvPr id="9222" name="Picture 6" descr="http://www.mlahanas.de/Greeks/Film/AeetesJason1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8082" y="3429000"/>
            <a:ext cx="3458718" cy="25908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3810000" y="4419600"/>
            <a:ext cx="1676400" cy="838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267200" cy="47018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Jason (</a:t>
            </a:r>
            <a:r>
              <a:rPr lang="en-US" dirty="0" err="1" smtClean="0"/>
              <a:t>Phrixus’s</a:t>
            </a:r>
            <a:r>
              <a:rPr lang="en-US" dirty="0" smtClean="0"/>
              <a:t> Uncle) was replaced by </a:t>
            </a:r>
            <a:r>
              <a:rPr lang="en-US" dirty="0" err="1" smtClean="0"/>
              <a:t>Pelias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Pelias</a:t>
            </a:r>
            <a:r>
              <a:rPr lang="en-US" dirty="0" smtClean="0"/>
              <a:t> saw Jason walking without a sandal, and became afraid of him because an oracle told him a man with one sandal would over-throw him</a:t>
            </a:r>
          </a:p>
          <a:p>
            <a:endParaRPr lang="en-US" dirty="0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676400"/>
            <a:ext cx="3124200" cy="4618104"/>
          </a:xfrm>
          <a:prstGeom prst="rect">
            <a:avLst/>
          </a:prstGeom>
        </p:spPr>
      </p:pic>
      <p:pic>
        <p:nvPicPr>
          <p:cNvPr id="8194" name="Picture 2" descr="http://img.buzznet.com/assets/imgx/9/8/1/6/2/1/1/orig-9816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72200" y="5715000"/>
            <a:ext cx="740871" cy="619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534400" cy="2362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 smtClean="0"/>
              <a:t>Afraid of Jason, </a:t>
            </a:r>
            <a:r>
              <a:rPr lang="en-US" sz="2300" dirty="0" err="1" smtClean="0"/>
              <a:t>Pelias</a:t>
            </a:r>
            <a:r>
              <a:rPr lang="en-US" sz="2300" dirty="0" smtClean="0"/>
              <a:t> told him a lie that the gods </a:t>
            </a:r>
            <a:r>
              <a:rPr lang="en-US" sz="2300" dirty="0" smtClean="0"/>
              <a:t>had told </a:t>
            </a:r>
            <a:r>
              <a:rPr lang="en-US" sz="2300" dirty="0" smtClean="0"/>
              <a:t>him he needed the Golden Fleece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err="1" smtClean="0"/>
              <a:t>Pelias</a:t>
            </a:r>
            <a:r>
              <a:rPr lang="en-US" sz="2300" dirty="0" smtClean="0"/>
              <a:t> had assumed anyone going on this quest would never return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Jason formed the Argonauts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err="1" smtClean="0"/>
              <a:t>Peleus</a:t>
            </a:r>
            <a:r>
              <a:rPr lang="en-US" sz="2300" dirty="0" smtClean="0"/>
              <a:t>, Hercules, </a:t>
            </a:r>
            <a:r>
              <a:rPr lang="en-US" sz="2300" dirty="0" err="1" smtClean="0"/>
              <a:t>Theseus</a:t>
            </a:r>
            <a:r>
              <a:rPr lang="en-US" sz="2300" dirty="0" smtClean="0"/>
              <a:t> and Orpheus</a:t>
            </a:r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1905000" cy="2895600"/>
          </a:xfrm>
          <a:prstGeom prst="rect">
            <a:avLst/>
          </a:prstGeom>
        </p:spPr>
      </p:pic>
      <p:pic>
        <p:nvPicPr>
          <p:cNvPr id="7170" name="Picture 2" descr="http://images.elfwood.com/art/m/i/migsant/mmj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71800"/>
            <a:ext cx="1828800" cy="2914175"/>
          </a:xfrm>
          <a:prstGeom prst="rect">
            <a:avLst/>
          </a:prstGeom>
          <a:noFill/>
        </p:spPr>
      </p:pic>
      <p:pic>
        <p:nvPicPr>
          <p:cNvPr id="7172" name="Picture 4" descr="http://homepage.mac.com/cparada/GML/000Images/dim/disneyhercul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971801"/>
            <a:ext cx="1828800" cy="2895600"/>
          </a:xfrm>
          <a:prstGeom prst="rect">
            <a:avLst/>
          </a:prstGeom>
          <a:noFill/>
        </p:spPr>
      </p:pic>
      <p:pic>
        <p:nvPicPr>
          <p:cNvPr id="7174" name="Picture 6" descr="http://lrs.ed.uiuc.edu/students/mmarassa/mythology/theseu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971800"/>
            <a:ext cx="1828800" cy="2876551"/>
          </a:xfrm>
          <a:prstGeom prst="rect">
            <a:avLst/>
          </a:prstGeom>
          <a:noFill/>
        </p:spPr>
      </p:pic>
      <p:pic>
        <p:nvPicPr>
          <p:cNvPr id="7176" name="Picture 8" descr="http://t1.gstatic.com/images?q=tbn:6S4dOvJMM8o0kM:http://www.pantheon.org/areas/gallery/mythology/europe/greek_people/orpheus.gif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971800"/>
            <a:ext cx="1752600" cy="287655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9600" y="5638800"/>
            <a:ext cx="7848600" cy="110799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ARGONAUTS!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Argonaut’s Adventures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3434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Argonaut’s Adventures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 Met woman of </a:t>
            </a:r>
            <a:r>
              <a:rPr lang="en-US" dirty="0" err="1" smtClean="0"/>
              <a:t>Lemnos</a:t>
            </a:r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-The North Wind helped to drive off Harpies, who spoiled </a:t>
            </a:r>
            <a:r>
              <a:rPr lang="en-US" dirty="0" err="1" smtClean="0"/>
              <a:t>Phineus</a:t>
            </a:r>
            <a:r>
              <a:rPr lang="en-US" dirty="0" smtClean="0"/>
              <a:t>’ food (</a:t>
            </a:r>
            <a:r>
              <a:rPr lang="en-US" dirty="0" err="1" smtClean="0"/>
              <a:t>Phineus</a:t>
            </a:r>
            <a:r>
              <a:rPr lang="en-US" dirty="0" smtClean="0"/>
              <a:t> was an oracle)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-Defeat giant </a:t>
            </a:r>
            <a:r>
              <a:rPr lang="en-US" dirty="0" smtClean="0"/>
              <a:t>rocks </a:t>
            </a:r>
            <a:r>
              <a:rPr lang="en-US" dirty="0" smtClean="0"/>
              <a:t>that squish ships (</a:t>
            </a:r>
            <a:r>
              <a:rPr lang="en-US" dirty="0" err="1" smtClean="0"/>
              <a:t>Sympleglades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- Avoided Amazons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-Passed chained Prometheus</a:t>
            </a:r>
          </a:p>
          <a:p>
            <a:pPr lvl="1"/>
            <a:r>
              <a:rPr lang="en-US" dirty="0" smtClean="0"/>
              <a:t>FINALLY ARIVED!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6146" name="Picture 2" descr="http://images.artnet.com/WebServices/picture.aspx?date=20070705&amp;catalog=120366&amp;gallery=110884&amp;lot=00042&amp;filetype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3200"/>
            <a:ext cx="4009876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2743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encritical.files.wordpress.com/2008/08/harp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09800"/>
            <a:ext cx="2809875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0" y="2133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150" name="Picture 6" descr="http://pagesperso-orange.fr/mon.bateau/images/mythologie/symplegad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19400"/>
            <a:ext cx="4110532" cy="30859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28194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152" name="Picture 8" descr="http://www.mlahanas.de/Greeks/LX/Rubens/Amaz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1450" y="2819400"/>
            <a:ext cx="4474899" cy="3276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19600" y="2743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154" name="Picture 10" descr="http://upload.wikimedia.org/wikipedia/commons/f/f4/Prometheus_Bound_by_Scott_Eaton_c19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133600"/>
            <a:ext cx="3233530" cy="4267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81600" y="2209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5" name="Picture 6" descr="http://www.mlahanas.de/Greeks/Film/AeetesJason19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895600"/>
            <a:ext cx="3886200" cy="2911011"/>
          </a:xfrm>
          <a:prstGeom prst="rect">
            <a:avLst/>
          </a:prstGeom>
          <a:noFill/>
        </p:spPr>
      </p:pic>
      <p:pic>
        <p:nvPicPr>
          <p:cNvPr id="16" name="Picture 2" descr="http://library.thinkquest.org/08aug/00588/images/goldenFleece3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58050" y="4572000"/>
            <a:ext cx="1885950" cy="17296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124200"/>
            <a:ext cx="2209800" cy="3358896"/>
          </a:xfrm>
          <a:prstGeom prst="rect">
            <a:avLst/>
          </a:prstGeom>
        </p:spPr>
      </p:pic>
      <p:pic>
        <p:nvPicPr>
          <p:cNvPr id="5126" name="Picture 6" descr="http://loyalkng.com/wp-content/uploads/2009/06/cupids_ar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28600" y="2971800"/>
            <a:ext cx="1259628" cy="98107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458200" cy="2362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Aeetes</a:t>
            </a:r>
            <a:r>
              <a:rPr lang="en-US" sz="2400" dirty="0" smtClean="0"/>
              <a:t> designed two deadly challenges for Jason (he didn’t want to give up the fleece)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Hera &amp; Aphrodite helped Jason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Cupid made </a:t>
            </a:r>
            <a:r>
              <a:rPr lang="en-US" sz="2400" dirty="0" err="1" smtClean="0"/>
              <a:t>Medea</a:t>
            </a:r>
            <a:r>
              <a:rPr lang="en-US" sz="2400" dirty="0" smtClean="0"/>
              <a:t>, </a:t>
            </a:r>
            <a:r>
              <a:rPr lang="en-US" sz="2400" dirty="0" err="1" smtClean="0"/>
              <a:t>Aeetes’s</a:t>
            </a:r>
            <a:r>
              <a:rPr lang="en-US" sz="2400" dirty="0" smtClean="0"/>
              <a:t> daughter, fall </a:t>
            </a:r>
            <a:r>
              <a:rPr lang="en-US" sz="2400" dirty="0" smtClean="0"/>
              <a:t>in </a:t>
            </a:r>
            <a:r>
              <a:rPr lang="en-US" sz="2400" dirty="0" smtClean="0"/>
              <a:t>love with Jason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Medea</a:t>
            </a:r>
            <a:r>
              <a:rPr lang="en-US" sz="2400" dirty="0" smtClean="0"/>
              <a:t> helped Jason </a:t>
            </a:r>
          </a:p>
        </p:txBody>
      </p:sp>
      <p:pic>
        <p:nvPicPr>
          <p:cNvPr id="5122" name="Picture 2" descr="http://www.activitycoloringpages.com/ColoringPages/Images/Holidays/Valentines/Cupid5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2552">
            <a:off x="180177" y="2491653"/>
            <a:ext cx="1333500" cy="1731400"/>
          </a:xfrm>
          <a:prstGeom prst="rect">
            <a:avLst/>
          </a:prstGeom>
          <a:noFill/>
        </p:spPr>
      </p:pic>
      <p:pic>
        <p:nvPicPr>
          <p:cNvPr id="5124" name="Picture 4" descr="http://lyndamartens.com/wp-content/uploads/2010/04/med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124200"/>
            <a:ext cx="1960218" cy="3381376"/>
          </a:xfrm>
          <a:prstGeom prst="rect">
            <a:avLst/>
          </a:prstGeom>
          <a:noFill/>
        </p:spPr>
      </p:pic>
      <p:sp>
        <p:nvSpPr>
          <p:cNvPr id="9" name="Heart 8"/>
          <p:cNvSpPr/>
          <p:nvPr/>
        </p:nvSpPr>
        <p:spPr>
          <a:xfrm>
            <a:off x="5181600" y="4191000"/>
            <a:ext cx="1371600" cy="12192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81517E-6 C 0.00695 -0.00301 0.01441 -0.00347 0.02171 -0.00486 C 0.05382 -0.00116 0.08612 0.00092 0.11823 0.00624 C 0.12414 0.00717 0.12935 0.01203 0.13507 0.01434 C 0.14671 0.01897 0.15834 0.0229 0.16997 0.02729 C 0.19636 0.03701 0.21841 0.06338 0.24341 0.07703 C 0.24844 0.0798 0.25417 0.07911 0.25921 0.08189 C 0.2665 0.08582 0.27257 0.09137 0.28073 0.09137 " pathEditMode="relative" ptsTypes="fffffffA">
                                      <p:cBhvr>
                                        <p:cTn id="2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52400"/>
            <a:ext cx="8610600" cy="23622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challenge- Yoke two magical bulls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had breath of </a:t>
            </a:r>
            <a:r>
              <a:rPr lang="en-US" sz="2000" dirty="0" smtClean="0"/>
              <a:t>fire </a:t>
            </a:r>
            <a:r>
              <a:rPr lang="en-US" sz="2000" dirty="0" smtClean="0"/>
              <a:t>and hooves of bronze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/>
              <a:t>Medea</a:t>
            </a:r>
            <a:r>
              <a:rPr lang="en-US" sz="2000" dirty="0" smtClean="0"/>
              <a:t> gave him ointment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challenge- Plow a field and sow it with dragon’s teeth using the bulls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/>
              <a:t>Medea</a:t>
            </a:r>
            <a:r>
              <a:rPr lang="en-US" sz="2000" dirty="0" smtClean="0"/>
              <a:t> told him to throw a rock in the middle of the soldiers that would spring up from the dragon’s teeth, so they would then attack each other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www.museofelipebello.com/resources/_wsb_584x383_Bullock_yo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5562600" cy="3648076"/>
          </a:xfrm>
          <a:prstGeom prst="rect">
            <a:avLst/>
          </a:prstGeom>
          <a:noFill/>
        </p:spPr>
      </p:pic>
      <p:pic>
        <p:nvPicPr>
          <p:cNvPr id="4099" name="Picture 3" descr="C:\Users\tlowe\AppData\Local\Microsoft\Windows\Temporary Internet Files\Content.IE5\W3E729BA\MP9004487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2365">
            <a:off x="1777263" y="6116098"/>
            <a:ext cx="1828800" cy="457200"/>
          </a:xfrm>
          <a:prstGeom prst="rect">
            <a:avLst/>
          </a:prstGeom>
          <a:noFill/>
        </p:spPr>
      </p:pic>
      <p:pic>
        <p:nvPicPr>
          <p:cNvPr id="7" name="Picture 3" descr="C:\Users\tlowe\AppData\Local\Microsoft\Windows\Temporary Internet Files\Content.IE5\W3E729BA\MP9004487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9159">
            <a:off x="5743130" y="6181748"/>
            <a:ext cx="1828800" cy="457200"/>
          </a:xfrm>
          <a:prstGeom prst="rect">
            <a:avLst/>
          </a:prstGeom>
          <a:noFill/>
        </p:spPr>
      </p:pic>
      <p:pic>
        <p:nvPicPr>
          <p:cNvPr id="4101" name="Picture 5" descr="http://img.smartpak.com/product/corona_ointment_14o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00400"/>
            <a:ext cx="2381250" cy="2495551"/>
          </a:xfrm>
          <a:prstGeom prst="rect">
            <a:avLst/>
          </a:prstGeom>
          <a:noFill/>
        </p:spPr>
      </p:pic>
      <p:pic>
        <p:nvPicPr>
          <p:cNvPr id="4103" name="Picture 7" descr="http://www.michaelspornanimation.com/splog/wp-content/Q/smj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667000"/>
            <a:ext cx="5086350" cy="38267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152400"/>
            <a:ext cx="8686800" cy="2362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When </a:t>
            </a:r>
            <a:r>
              <a:rPr lang="en-US" sz="2400" dirty="0" err="1" smtClean="0"/>
              <a:t>Aeetes</a:t>
            </a:r>
            <a:r>
              <a:rPr lang="en-US" sz="2400" dirty="0" smtClean="0"/>
              <a:t> </a:t>
            </a:r>
            <a:r>
              <a:rPr lang="en-US" sz="2400" dirty="0" smtClean="0"/>
              <a:t>learned of Jason’s success he planned to kill him and the Argonauts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Medea</a:t>
            </a:r>
            <a:r>
              <a:rPr lang="en-US" sz="2400" dirty="0" smtClean="0"/>
              <a:t> found out and saved Jason by letting him steal the fleece and escape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On the way back to Greece, </a:t>
            </a:r>
            <a:r>
              <a:rPr lang="en-US" sz="2400" dirty="0" err="1" smtClean="0"/>
              <a:t>Medea</a:t>
            </a:r>
            <a:r>
              <a:rPr lang="en-US" sz="2400" dirty="0" smtClean="0"/>
              <a:t> accompanied the Argonauts and killed her brother to help escape</a:t>
            </a:r>
            <a:endParaRPr lang="en-US" sz="2400" dirty="0"/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124200"/>
            <a:ext cx="2209800" cy="3358896"/>
          </a:xfrm>
          <a:prstGeom prst="rect">
            <a:avLst/>
          </a:prstGeom>
        </p:spPr>
      </p:pic>
      <p:pic>
        <p:nvPicPr>
          <p:cNvPr id="6" name="Picture 2" descr="http://library.thinkquest.org/08aug/00588/images/goldenFleece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495800"/>
            <a:ext cx="1885950" cy="1729686"/>
          </a:xfrm>
          <a:prstGeom prst="rect">
            <a:avLst/>
          </a:prstGeom>
          <a:noFill/>
        </p:spPr>
      </p:pic>
      <p:pic>
        <p:nvPicPr>
          <p:cNvPr id="7" name="Picture 4" descr="http://lyndamartens.com/wp-content/uploads/2010/04/med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0"/>
            <a:ext cx="1960218" cy="3381376"/>
          </a:xfrm>
          <a:prstGeom prst="rect">
            <a:avLst/>
          </a:prstGeom>
          <a:noFill/>
        </p:spPr>
      </p:pic>
      <p:pic>
        <p:nvPicPr>
          <p:cNvPr id="3074" name="Picture 2" descr="http://www.artlex.com/ArtLex/h/images/hellenis_apolbelve.det.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048000"/>
            <a:ext cx="2938311" cy="3398096"/>
          </a:xfrm>
          <a:prstGeom prst="rect">
            <a:avLst/>
          </a:prstGeom>
          <a:noFill/>
        </p:spPr>
      </p:pic>
      <p:pic>
        <p:nvPicPr>
          <p:cNvPr id="3075" name="Picture 3" descr="C:\Users\tlowe\AppData\Local\Microsoft\Windows\Temporary Internet Files\Content.IE5\W3E729BA\MC90029980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590800" y="4419600"/>
            <a:ext cx="3870588" cy="699364"/>
          </a:xfrm>
          <a:prstGeom prst="rect">
            <a:avLst/>
          </a:prstGeom>
          <a:noFill/>
        </p:spPr>
      </p:pic>
      <p:pic>
        <p:nvPicPr>
          <p:cNvPr id="3076" name="Picture 4" descr="C:\Users\tlowe\AppData\Local\Microsoft\Windows\Temporary Internet Files\Content.IE5\OU2YLIQP\MC90036468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895600"/>
            <a:ext cx="3632302" cy="3805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4 -0.01388 0.00225 -0.02591 0.0085 -0.03702 C 0.01024 -0.04396 0.01302 -0.05089 0.01684 -0.05622 C 0.02829 -0.09461 0.0526 -0.12075 0.07586 -0.1462 C 0.07725 -0.14782 0.0875 -0.15221 0.09166 -0.15406 C 0.10573 -0.1536 0.11979 -0.15383 0.13385 -0.15244 C 0.14757 -0.15106 0.16093 -0.12862 0.16753 -0.11405 C 0.17621 -0.09485 0.18281 -0.0842 0.19045 -0.06431 C 0.19913 -0.04141 0.19791 -0.00903 0.20121 0.01596 C 0.20156 0.02405 0.20069 0.03238 0.20243 0.04001 C 0.20312 0.04279 0.20382 0.03469 0.20486 0.03215 C 0.21041 0.01758 0.20382 0.04001 0.20972 0.0192 C 0.21371 0.00532 0.2177 -0.00856 0.2217 -0.02244 C 0.22656 -0.03956 0.22708 -0.06107 0.23385 -0.07703 C 0.23941 -0.09022 0.25798 -0.11081 0.26996 -0.11243 C 0.27638 -0.11335 0.28281 -0.11358 0.28923 -0.11405 C 0.29531 -0.11358 0.30138 -0.11405 0.30729 -0.11243 C 0.31406 -0.11058 0.31961 -0.09184 0.3217 -0.08513 C 0.33055 -0.05691 0.34079 -0.02938 0.34826 0 C 0.35121 -0.00602 0.35138 -0.0118 0.35434 -0.01782 C 0.35902 -0.04812 0.36354 -0.07796 0.36996 -0.10757 C 0.37187 -0.11613 0.37448 -0.13186 0.37829 -0.13972 C 0.3809 -0.14504 0.38888 -0.14736 0.39288 -0.14944 C 0.40295 -0.14897 0.41302 -0.14921 0.42291 -0.14782 C 0.42673 -0.14736 0.43316 -0.13926 0.43611 -0.13648 C 0.44045 -0.13255 0.44513 -0.12908 0.44948 -0.12538 C 0.45295 -0.12237 0.46597 -0.09878 0.46996 -0.09161 C 0.47013 -0.09068 0.4717 -0.08097 0.47482 -0.08351 C 0.47691 -0.08536 0.47864 -0.09901 0.47951 -0.10271 C 0.48246 -0.1159 0.48715 -0.12816 0.49045 -0.14134 C 0.49392 -0.15499 0.48906 -0.14458 0.49409 -0.15406 C 0.49583 -0.16193 0.4967 -0.17002 0.5 -0.17673 C 0.50191 -0.18691 0.51111 -0.20357 0.51805 -0.20866 C 0.521 -0.21074 0.52465 -0.21051 0.52777 -0.21189 C 0.53385 -0.21143 0.53993 -0.21143 0.54583 -0.21027 C 0.55225 -0.20889 0.55625 -0.19732 0.56145 -0.19269 C 0.56701 -0.18159 0.57621 -0.17349 0.57951 -0.16054 C 0.58246 -0.16632 0.58246 -0.17188 0.58437 -0.17835 C 0.58611 -0.1846 0.5901 -0.18969 0.59166 -0.19593 C 0.59444 -0.2068 0.59878 -0.21837 0.60486 -0.22647 C 0.60694 -0.23757 0.61354 -0.2452 0.6217 -0.24891 C 0.62638 -0.25515 0.62847 -0.25515 0.63507 -0.257 C 0.6427 -0.25538 0.65034 -0.25446 0.65781 -0.25214 C 0.66579 -0.24983 0.67187 -0.23873 0.67829 -0.23271 C 0.68194 -0.22554 0.68576 -0.21652 0.69045 -0.21027 C 0.6927 -0.20727 0.69531 -0.20542 0.69757 -0.20241 C 0.6993 -0.21374 0.70156 -0.22138 0.70607 -0.23132 C 0.70642 -0.23456 0.70625 -0.23803 0.70729 -0.24081 C 0.70798 -0.24243 0.71007 -0.24266 0.71093 -0.24405 C 0.71388 -0.24891 0.71579 -0.25469 0.71805 -0.26001 C 0.72482 -0.27643 0.73125 -0.30512 0.74583 -0.31159 C 0.75781 -0.32432 0.76007 -0.32108 0.77708 -0.31946 C 0.78333 -0.31668 0.78194 -0.31298 0.78923 -0.31298 " pathEditMode="relative" ptsTypes="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4 -0.01388 0.00225 -0.02591 0.0085 -0.03702 C 0.01024 -0.04396 0.01302 -0.05089 0.01684 -0.05622 C 0.02829 -0.09461 0.0526 -0.12075 0.07586 -0.1462 C 0.07725 -0.14782 0.0875 -0.15221 0.09166 -0.15406 C 0.10573 -0.1536 0.11979 -0.15383 0.13385 -0.15244 C 0.14757 -0.15106 0.16093 -0.12862 0.16753 -0.11405 C 0.17621 -0.09485 0.18281 -0.0842 0.19045 -0.06431 C 0.19913 -0.04141 0.19791 -0.00903 0.20121 0.01596 C 0.20156 0.02405 0.20069 0.03238 0.20243 0.04001 C 0.20312 0.04279 0.20382 0.03469 0.20486 0.03215 C 0.21041 0.01758 0.20382 0.04001 0.20972 0.0192 C 0.21371 0.00532 0.2177 -0.00856 0.2217 -0.02244 C 0.22656 -0.03956 0.22708 -0.06107 0.23385 -0.07703 C 0.23941 -0.09022 0.25798 -0.11081 0.26996 -0.11243 C 0.27638 -0.11335 0.28281 -0.11358 0.28923 -0.11405 C 0.29531 -0.11358 0.30138 -0.11405 0.30729 -0.11243 C 0.31406 -0.11058 0.31961 -0.09184 0.3217 -0.08513 C 0.33055 -0.05691 0.34079 -0.02938 0.34826 0 C 0.35121 -0.00602 0.35138 -0.0118 0.35434 -0.01782 C 0.35902 -0.04812 0.36354 -0.07796 0.36996 -0.10757 C 0.37187 -0.11613 0.37448 -0.13186 0.37829 -0.13972 C 0.3809 -0.14504 0.38888 -0.14736 0.39288 -0.14944 C 0.40295 -0.14897 0.41302 -0.14921 0.42291 -0.14782 C 0.42673 -0.14736 0.43316 -0.13926 0.43611 -0.13648 C 0.44045 -0.13255 0.44513 -0.12908 0.44948 -0.12538 C 0.45295 -0.12237 0.46597 -0.09878 0.46996 -0.09161 C 0.47013 -0.09068 0.4717 -0.08097 0.47482 -0.08351 C 0.47691 -0.08536 0.47864 -0.09901 0.47951 -0.10271 C 0.48246 -0.1159 0.48715 -0.12816 0.49045 -0.14134 C 0.49392 -0.15499 0.48906 -0.14458 0.49409 -0.15406 C 0.49583 -0.16193 0.4967 -0.17002 0.5 -0.17673 C 0.50191 -0.18691 0.51111 -0.20357 0.51805 -0.20866 C 0.521 -0.21074 0.52465 -0.21051 0.52777 -0.21189 C 0.53385 -0.21143 0.53993 -0.21143 0.54583 -0.21027 C 0.55225 -0.20889 0.55625 -0.19732 0.56145 -0.19269 C 0.56701 -0.18159 0.57621 -0.17349 0.57951 -0.16054 C 0.58246 -0.16632 0.58246 -0.17188 0.58437 -0.17835 C 0.58611 -0.1846 0.5901 -0.18969 0.59166 -0.19593 C 0.59444 -0.2068 0.59878 -0.21837 0.60486 -0.22647 C 0.60694 -0.23757 0.61354 -0.2452 0.6217 -0.24891 C 0.62638 -0.25515 0.62847 -0.25515 0.63507 -0.257 C 0.6427 -0.25538 0.65034 -0.25446 0.65781 -0.25214 C 0.66579 -0.24983 0.67187 -0.23873 0.67829 -0.23271 C 0.68194 -0.22554 0.68576 -0.21652 0.69045 -0.21027 C 0.6927 -0.20727 0.69531 -0.20542 0.69757 -0.20241 C 0.6993 -0.21374 0.70156 -0.22138 0.70607 -0.23132 C 0.70642 -0.23456 0.70625 -0.23803 0.70729 -0.24081 C 0.70798 -0.24243 0.71007 -0.24266 0.71093 -0.24405 C 0.71388 -0.24891 0.71579 -0.25469 0.71805 -0.26001 C 0.72482 -0.27643 0.73125 -0.30512 0.74583 -0.31159 C 0.75781 -0.32432 0.76007 -0.32108 0.77708 -0.31946 C 0.78333 -0.31668 0.78194 -0.31298 0.78923 -0.31298 " pathEditMode="relative" ptsTypes="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129</TotalTime>
  <Words>534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The Quest for the Golden Fleece</vt:lpstr>
      <vt:lpstr>Slide 2</vt:lpstr>
      <vt:lpstr>Slide 3</vt:lpstr>
      <vt:lpstr>Meanwhile…</vt:lpstr>
      <vt:lpstr>Slide 5</vt:lpstr>
      <vt:lpstr>The Argonaut’s Adventures</vt:lpstr>
      <vt:lpstr>Slide 7</vt:lpstr>
      <vt:lpstr>Slide 8</vt:lpstr>
      <vt:lpstr>Slide 9</vt:lpstr>
      <vt:lpstr>Slide 10</vt:lpstr>
      <vt:lpstr>Slide 11</vt:lpstr>
    </vt:vector>
  </TitlesOfParts>
  <Company>Yorktown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Quest for the Golden Fleece</dc:title>
  <dc:creator>profile</dc:creator>
  <cp:lastModifiedBy>Alexa</cp:lastModifiedBy>
  <cp:revision>20</cp:revision>
  <dcterms:created xsi:type="dcterms:W3CDTF">2010-09-02T13:27:36Z</dcterms:created>
  <dcterms:modified xsi:type="dcterms:W3CDTF">2010-09-06T15:07:32Z</dcterms:modified>
</cp:coreProperties>
</file>