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4"/>
  </p:notesMasterIdLst>
  <p:sldIdLst>
    <p:sldId id="256" r:id="rId2"/>
    <p:sldId id="261" r:id="rId3"/>
    <p:sldId id="264" r:id="rId4"/>
    <p:sldId id="265" r:id="rId5"/>
    <p:sldId id="263" r:id="rId6"/>
    <p:sldId id="266" r:id="rId7"/>
    <p:sldId id="269" r:id="rId8"/>
    <p:sldId id="270" r:id="rId9"/>
    <p:sldId id="275" r:id="rId10"/>
    <p:sldId id="267" r:id="rId11"/>
    <p:sldId id="268" r:id="rId12"/>
    <p:sldId id="281" r:id="rId13"/>
    <p:sldId id="276" r:id="rId14"/>
    <p:sldId id="277" r:id="rId15"/>
    <p:sldId id="273" r:id="rId16"/>
    <p:sldId id="278" r:id="rId17"/>
    <p:sldId id="279" r:id="rId18"/>
    <p:sldId id="271" r:id="rId19"/>
    <p:sldId id="272" r:id="rId20"/>
    <p:sldId id="280" r:id="rId21"/>
    <p:sldId id="262"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92965" autoAdjust="0"/>
  </p:normalViewPr>
  <p:slideViewPr>
    <p:cSldViewPr>
      <p:cViewPr>
        <p:scale>
          <a:sx n="80" d="100"/>
          <a:sy n="80" d="100"/>
        </p:scale>
        <p:origin x="-31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348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F58D4A-FD11-4F4B-A2B4-4B24FC4D131A}" type="datetimeFigureOut">
              <a:rPr lang="en-US" smtClean="0"/>
              <a:pPr/>
              <a:t>9/15/2010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579F28-D829-49DF-B9E2-DF256C5F368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579F28-D829-49DF-B9E2-DF256C5F368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579F28-D829-49DF-B9E2-DF256C5F368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579F28-D829-49DF-B9E2-DF256C5F3681}"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DF8A06E-E08D-48CE-90B3-671ABC22B972}" type="datetimeFigureOut">
              <a:rPr lang="en-US" smtClean="0"/>
              <a:pPr/>
              <a:t>9/15/2010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BC414CC-F0FB-43DB-A3F8-7415975CA00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F8A06E-E08D-48CE-90B3-671ABC22B972}" type="datetimeFigureOut">
              <a:rPr lang="en-US" smtClean="0"/>
              <a:pPr/>
              <a:t>9/15/2010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414CC-F0FB-43DB-A3F8-7415975CA0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BC414CC-F0FB-43DB-A3F8-7415975CA005}"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F8A06E-E08D-48CE-90B3-671ABC22B972}" type="datetimeFigureOut">
              <a:rPr lang="en-US" smtClean="0"/>
              <a:pPr/>
              <a:t>9/15/2010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DF8A06E-E08D-48CE-90B3-671ABC22B972}" type="datetimeFigureOut">
              <a:rPr lang="en-US" smtClean="0"/>
              <a:pPr/>
              <a:t>9/15/2010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BC414CC-F0FB-43DB-A3F8-7415975CA005}"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DF8A06E-E08D-48CE-90B3-671ABC22B972}" type="datetimeFigureOut">
              <a:rPr lang="en-US" smtClean="0"/>
              <a:pPr/>
              <a:t>9/15/2010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BC414CC-F0FB-43DB-A3F8-7415975CA005}"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DF8A06E-E08D-48CE-90B3-671ABC22B972}" type="datetimeFigureOut">
              <a:rPr lang="en-US" smtClean="0"/>
              <a:pPr/>
              <a:t>9/15/2010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C414CC-F0FB-43DB-A3F8-7415975CA00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DF8A06E-E08D-48CE-90B3-671ABC22B972}" type="datetimeFigureOut">
              <a:rPr lang="en-US" smtClean="0"/>
              <a:pPr/>
              <a:t>9/15/2010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BC414CC-F0FB-43DB-A3F8-7415975CA005}"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F8A06E-E08D-48CE-90B3-671ABC22B972}" type="datetimeFigureOut">
              <a:rPr lang="en-US" smtClean="0"/>
              <a:pPr/>
              <a:t>9/15/2010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BC414CC-F0FB-43DB-A3F8-7415975CA0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DF8A06E-E08D-48CE-90B3-671ABC22B972}" type="datetimeFigureOut">
              <a:rPr lang="en-US" smtClean="0"/>
              <a:pPr/>
              <a:t>9/15/2010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BC414CC-F0FB-43DB-A3F8-7415975CA0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BC414CC-F0FB-43DB-A3F8-7415975CA005}"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DF8A06E-E08D-48CE-90B3-671ABC22B972}" type="datetimeFigureOut">
              <a:rPr lang="en-US" smtClean="0"/>
              <a:pPr/>
              <a:t>9/15/2010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BC414CC-F0FB-43DB-A3F8-7415975CA005}"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DF8A06E-E08D-48CE-90B3-671ABC22B972}" type="datetimeFigureOut">
              <a:rPr lang="en-US" smtClean="0"/>
              <a:pPr/>
              <a:t>9/15/2010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DF8A06E-E08D-48CE-90B3-671ABC22B972}" type="datetimeFigureOut">
              <a:rPr lang="en-US" smtClean="0"/>
              <a:pPr/>
              <a:t>9/15/2010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BC414CC-F0FB-43DB-A3F8-7415975CA005}"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file.vintageadbrowser.com/l-dh3zvuenfe06z9.jp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hyperlink" Target="http://www.hfs-assn.org/graphics/needle.gi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imfdb.org/images/thumb/4/4f/S%26W-Model-1917.jpg/450px-S%26W-Model-1917.jpg" TargetMode="External"/><Relationship Id="rId4" Type="http://schemas.openxmlformats.org/officeDocument/2006/relationships/hyperlink" Target="http://imagecache2.allposters.com/images/LIFPOD/570237.jp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www.youtube.com/watch?v=osXyGGFlDqQ"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Created By Katelyn Stevens</a:t>
            </a:r>
            <a:endParaRPr lang="en-US" dirty="0"/>
          </a:p>
        </p:txBody>
      </p:sp>
      <p:sp>
        <p:nvSpPr>
          <p:cNvPr id="2" name="Title 1"/>
          <p:cNvSpPr>
            <a:spLocks noGrp="1"/>
          </p:cNvSpPr>
          <p:nvPr>
            <p:ph type="ctrTitle"/>
          </p:nvPr>
        </p:nvSpPr>
        <p:spPr/>
        <p:txBody>
          <a:bodyPr/>
          <a:lstStyle/>
          <a:p>
            <a:r>
              <a:rPr lang="en-US" dirty="0" smtClean="0"/>
              <a:t>My 1940’s Time Capsule</a:t>
            </a:r>
            <a:endParaRPr lang="en-US" dirty="0"/>
          </a:p>
        </p:txBody>
      </p:sp>
    </p:spTree>
  </p:cSld>
  <p:clrMapOvr>
    <a:masterClrMapping/>
  </p:clrMapOvr>
  <p:transition>
    <p:pull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Inventions</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First Digital Computer ENIAC</a:t>
            </a:r>
          </a:p>
          <a:p>
            <a:pPr lvl="1"/>
            <a:r>
              <a:rPr lang="en-US" dirty="0" smtClean="0"/>
              <a:t>Created in 1945</a:t>
            </a:r>
          </a:p>
          <a:p>
            <a:pPr lvl="1"/>
            <a:r>
              <a:rPr lang="en-US" dirty="0" smtClean="0"/>
              <a:t>It weighed thirty tons and was two stories high</a:t>
            </a:r>
          </a:p>
          <a:p>
            <a:r>
              <a:rPr lang="en-US" dirty="0" smtClean="0"/>
              <a:t>Frozen dinners</a:t>
            </a:r>
          </a:p>
          <a:p>
            <a:pPr lvl="1"/>
            <a:r>
              <a:rPr lang="en-US" dirty="0" smtClean="0"/>
              <a:t>Became known as </a:t>
            </a:r>
            <a:r>
              <a:rPr lang="en-US" dirty="0" smtClean="0"/>
              <a:t>TV dinners with the creation/improvement of television</a:t>
            </a:r>
          </a:p>
          <a:p>
            <a:r>
              <a:rPr lang="en-US" dirty="0" smtClean="0"/>
              <a:t>Color Television</a:t>
            </a:r>
          </a:p>
          <a:p>
            <a:pPr lvl="1"/>
            <a:r>
              <a:rPr lang="en-US" dirty="0" smtClean="0"/>
              <a:t>CBS researchers invented a mechanical color television system in 1940 based on the designs of John </a:t>
            </a:r>
            <a:r>
              <a:rPr lang="en-US" dirty="0" err="1" smtClean="0"/>
              <a:t>Logie</a:t>
            </a:r>
            <a:r>
              <a:rPr lang="en-US" dirty="0" smtClean="0"/>
              <a:t> Baird</a:t>
            </a:r>
            <a:endParaRPr lang="en-US" dirty="0" smtClean="0"/>
          </a:p>
          <a:p>
            <a:r>
              <a:rPr lang="en-US" dirty="0" smtClean="0"/>
              <a:t>Tupperware</a:t>
            </a:r>
          </a:p>
          <a:p>
            <a:pPr lvl="1"/>
            <a:r>
              <a:rPr lang="en-US" dirty="0" smtClean="0"/>
              <a:t>It was invented in 1947 by Earl Tupper, a plastics innovator from New Hampshire.</a:t>
            </a:r>
          </a:p>
          <a:p>
            <a:r>
              <a:rPr lang="en-US" dirty="0" smtClean="0"/>
              <a:t>Slinky</a:t>
            </a:r>
          </a:p>
          <a:p>
            <a:pPr lvl="1"/>
            <a:r>
              <a:rPr lang="en-US" dirty="0" smtClean="0"/>
              <a:t>Invented by Richard and Betty James in 1943, it was originally supposed to function as a meter to measure horsepower, but it didn’t work.</a:t>
            </a:r>
            <a:endParaRPr lang="en-US" dirty="0" smtClean="0"/>
          </a:p>
          <a:p>
            <a:r>
              <a:rPr lang="en-US" dirty="0" smtClean="0"/>
              <a:t>Seventeen magazine</a:t>
            </a:r>
          </a:p>
          <a:p>
            <a:pPr lvl="1"/>
            <a:r>
              <a:rPr lang="en-US" dirty="0" smtClean="0"/>
              <a:t>Established in 1944</a:t>
            </a:r>
            <a:endParaRPr lang="en-US" dirty="0"/>
          </a:p>
          <a:p>
            <a:r>
              <a:rPr lang="en-US" dirty="0" smtClean="0"/>
              <a:t>Velcro</a:t>
            </a:r>
          </a:p>
          <a:p>
            <a:pPr lvl="1"/>
            <a:r>
              <a:rPr lang="en-US" dirty="0" smtClean="0"/>
              <a:t>Invented in 1948 by George de </a:t>
            </a:r>
            <a:r>
              <a:rPr lang="en-US" dirty="0" err="1" smtClean="0"/>
              <a:t>Mestral</a:t>
            </a:r>
            <a:r>
              <a:rPr lang="en-US" dirty="0" smtClean="0"/>
              <a:t>, who came up with the idea when he noticed the burrs from plants that had stuck to his cotton jacket during a trip through the woods.</a:t>
            </a:r>
          </a:p>
        </p:txBody>
      </p:sp>
    </p:spTree>
  </p:cSld>
  <p:clrMapOvr>
    <a:masterClrMapping/>
  </p:clrMapOvr>
  <p:transition>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hfs-assn.org/graphics/needle.gif"/>
          <p:cNvPicPr>
            <a:picLocks noChangeAspect="1" noChangeArrowheads="1"/>
          </p:cNvPicPr>
          <p:nvPr/>
        </p:nvPicPr>
        <p:blipFill>
          <a:blip r:embed="rId2" cstate="print"/>
          <a:srcRect/>
          <a:stretch>
            <a:fillRect/>
          </a:stretch>
        </p:blipFill>
        <p:spPr bwMode="auto">
          <a:xfrm>
            <a:off x="6705600" y="1447800"/>
            <a:ext cx="1905000" cy="2014753"/>
          </a:xfrm>
          <a:prstGeom prst="rect">
            <a:avLst/>
          </a:prstGeom>
          <a:noFill/>
        </p:spPr>
      </p:pic>
      <p:sp>
        <p:nvSpPr>
          <p:cNvPr id="2" name="Title 1"/>
          <p:cNvSpPr>
            <a:spLocks noGrp="1"/>
          </p:cNvSpPr>
          <p:nvPr>
            <p:ph type="title"/>
          </p:nvPr>
        </p:nvSpPr>
        <p:spPr/>
        <p:txBody>
          <a:bodyPr/>
          <a:lstStyle/>
          <a:p>
            <a:r>
              <a:rPr lang="en-US" dirty="0" smtClean="0"/>
              <a:t>Medical Discoveries</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70000" lnSpcReduction="20000"/>
          </a:bodyPr>
          <a:lstStyle/>
          <a:p>
            <a:r>
              <a:rPr lang="en-US" sz="2900" dirty="0" smtClean="0"/>
              <a:t>Penicillin</a:t>
            </a:r>
          </a:p>
          <a:p>
            <a:pPr lvl="1"/>
            <a:r>
              <a:rPr lang="en-US" sz="2300" dirty="0" smtClean="0"/>
              <a:t>First developed to help soldiers survive war wounds</a:t>
            </a:r>
          </a:p>
          <a:p>
            <a:pPr lvl="1"/>
            <a:r>
              <a:rPr lang="en-US" sz="2300" dirty="0" smtClean="0"/>
              <a:t>Helped increase survival rates for surgery</a:t>
            </a:r>
          </a:p>
          <a:p>
            <a:pPr lvl="1"/>
            <a:r>
              <a:rPr lang="en-US" sz="2300" dirty="0" smtClean="0"/>
              <a:t>Discovered by Sir Alexander Fleming</a:t>
            </a:r>
            <a:endParaRPr lang="en-US" sz="2300" dirty="0"/>
          </a:p>
          <a:p>
            <a:r>
              <a:rPr lang="en-US" sz="2900" dirty="0" smtClean="0"/>
              <a:t>M+B</a:t>
            </a:r>
          </a:p>
          <a:p>
            <a:pPr lvl="1"/>
            <a:r>
              <a:rPr lang="en-US" sz="2300" dirty="0" smtClean="0"/>
              <a:t>Created in 1936 by the firm May and Baker</a:t>
            </a:r>
          </a:p>
          <a:p>
            <a:pPr lvl="1"/>
            <a:r>
              <a:rPr lang="en-US" sz="2300" dirty="0" smtClean="0"/>
              <a:t>First effective </a:t>
            </a:r>
            <a:r>
              <a:rPr lang="en-US" sz="2300" dirty="0" err="1" smtClean="0"/>
              <a:t>sulphonamides</a:t>
            </a:r>
            <a:r>
              <a:rPr lang="en-US" sz="2300" dirty="0" smtClean="0"/>
              <a:t> that could be used for a variety of infections</a:t>
            </a:r>
          </a:p>
          <a:p>
            <a:pPr lvl="1"/>
            <a:r>
              <a:rPr lang="en-US" sz="2300" dirty="0" smtClean="0"/>
              <a:t>M+B 693</a:t>
            </a:r>
          </a:p>
          <a:p>
            <a:pPr lvl="2"/>
            <a:r>
              <a:rPr lang="en-US" sz="2300" dirty="0" smtClean="0"/>
              <a:t>Used as a treatment for sore throats, pneumonia, and gonorrhea</a:t>
            </a:r>
          </a:p>
          <a:p>
            <a:pPr lvl="2"/>
            <a:r>
              <a:rPr lang="en-US" sz="2300" dirty="0" smtClean="0"/>
              <a:t>M+B 760 was developed later from it</a:t>
            </a:r>
          </a:p>
          <a:p>
            <a:r>
              <a:rPr lang="en-US" sz="2900" dirty="0" smtClean="0"/>
              <a:t>Blood transfusion services</a:t>
            </a:r>
          </a:p>
          <a:p>
            <a:r>
              <a:rPr lang="en-US" sz="2900" dirty="0" smtClean="0"/>
              <a:t>Tetanus shot</a:t>
            </a:r>
          </a:p>
          <a:p>
            <a:r>
              <a:rPr lang="en-US" sz="2900" dirty="0" smtClean="0"/>
              <a:t>Gas masks</a:t>
            </a:r>
          </a:p>
          <a:p>
            <a:pPr lvl="1"/>
            <a:r>
              <a:rPr lang="en-US" sz="2300" dirty="0" smtClean="0"/>
              <a:t>Significant developments in the carbon used to absorb the poisonous gases</a:t>
            </a:r>
          </a:p>
          <a:p>
            <a:r>
              <a:rPr lang="en-US" sz="2900" dirty="0" err="1" smtClean="0"/>
              <a:t>Whetlerite</a:t>
            </a:r>
            <a:endParaRPr lang="en-US" sz="2900" dirty="0" smtClean="0"/>
          </a:p>
          <a:p>
            <a:pPr lvl="1"/>
            <a:r>
              <a:rPr lang="en-US" sz="2300" dirty="0" smtClean="0"/>
              <a:t>Material developed by Americans that was highly effective in tests against known poisons</a:t>
            </a:r>
          </a:p>
          <a:p>
            <a:r>
              <a:rPr lang="en-US" sz="2900" dirty="0" smtClean="0"/>
              <a:t>The beginning research of skin grafts</a:t>
            </a:r>
          </a:p>
          <a:p>
            <a:pPr lvl="2"/>
            <a:endParaRPr lang="en-US" dirty="0" smtClean="0"/>
          </a:p>
        </p:txBody>
      </p:sp>
      <p:sp>
        <p:nvSpPr>
          <p:cNvPr id="7" name="TextBox 6"/>
          <p:cNvSpPr txBox="1"/>
          <p:nvPr/>
        </p:nvSpPr>
        <p:spPr>
          <a:xfrm>
            <a:off x="7848600" y="2590800"/>
            <a:ext cx="533400" cy="369332"/>
          </a:xfrm>
          <a:prstGeom prst="rect">
            <a:avLst/>
          </a:prstGeom>
          <a:noFill/>
        </p:spPr>
        <p:txBody>
          <a:bodyPr wrap="square" rtlCol="0">
            <a:spAutoFit/>
          </a:bodyPr>
          <a:lstStyle/>
          <a:p>
            <a:r>
              <a:rPr lang="en-US" dirty="0" smtClean="0"/>
              <a:t>10.</a:t>
            </a:r>
            <a:endParaRPr lang="en-US"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COSTED WHAT?!?!? IN 1942</a:t>
            </a:r>
            <a:endParaRPr lang="en-US" dirty="0"/>
          </a:p>
        </p:txBody>
      </p:sp>
      <p:sp>
        <p:nvSpPr>
          <p:cNvPr id="4" name="Content Placeholder 3"/>
          <p:cNvSpPr>
            <a:spLocks noGrp="1"/>
          </p:cNvSpPr>
          <p:nvPr>
            <p:ph sz="quarter" idx="1"/>
          </p:nvPr>
        </p:nvSpPr>
        <p:spPr>
          <a:xfrm>
            <a:off x="152400" y="1527048"/>
            <a:ext cx="8653272" cy="4572000"/>
          </a:xfrm>
        </p:spPr>
        <p:txBody>
          <a:bodyPr>
            <a:normAutofit/>
          </a:bodyPr>
          <a:lstStyle/>
          <a:p>
            <a:r>
              <a:rPr lang="en-US" sz="2600" dirty="0" smtClean="0"/>
              <a:t>Average Cost of a New Home- $3,770</a:t>
            </a:r>
          </a:p>
          <a:p>
            <a:r>
              <a:rPr lang="en-US" sz="2600" dirty="0" smtClean="0"/>
              <a:t>Average Wages Per Year- $1,880</a:t>
            </a:r>
          </a:p>
          <a:p>
            <a:r>
              <a:rPr lang="en-US" sz="2600" dirty="0" smtClean="0"/>
              <a:t>Cost of a Gallon of Gas- 15 cents!</a:t>
            </a:r>
          </a:p>
          <a:p>
            <a:r>
              <a:rPr lang="en-US" sz="2600" dirty="0" smtClean="0"/>
              <a:t>Bottle of Coca Cola- 5 cents</a:t>
            </a:r>
          </a:p>
          <a:p>
            <a:pPr lvl="1"/>
            <a:r>
              <a:rPr lang="en-US" sz="2100" dirty="0" smtClean="0"/>
              <a:t>(PS- Did you know the Coca Cola bottles were blue during WWII? This was because the iron oxide that turns the glass green was needed for the war, so without it they were a shiny blue color.)</a:t>
            </a:r>
          </a:p>
          <a:p>
            <a:r>
              <a:rPr lang="en-US" sz="2600" dirty="0" smtClean="0"/>
              <a:t>Average Price of a New Car- $920</a:t>
            </a:r>
            <a:endParaRPr lang="en-US" sz="2600" dirty="0"/>
          </a:p>
        </p:txBody>
      </p:sp>
      <p:sp>
        <p:nvSpPr>
          <p:cNvPr id="7" name="Rectangle 6"/>
          <p:cNvSpPr/>
          <p:nvPr/>
        </p:nvSpPr>
        <p:spPr>
          <a:xfrm>
            <a:off x="5334000" y="5943600"/>
            <a:ext cx="609600" cy="400110"/>
          </a:xfrm>
          <a:prstGeom prst="rect">
            <a:avLst/>
          </a:prstGeom>
        </p:spPr>
        <p:txBody>
          <a:bodyPr wrap="square">
            <a:spAutoFit/>
          </a:bodyPr>
          <a:lstStyle/>
          <a:p>
            <a:r>
              <a:rPr lang="en-US" sz="2000" dirty="0" smtClean="0"/>
              <a:t>12.</a:t>
            </a:r>
            <a:endParaRPr lang="en-US" sz="2000" dirty="0"/>
          </a:p>
        </p:txBody>
      </p:sp>
      <p:grpSp>
        <p:nvGrpSpPr>
          <p:cNvPr id="9" name="Group 8"/>
          <p:cNvGrpSpPr/>
          <p:nvPr/>
        </p:nvGrpSpPr>
        <p:grpSpPr>
          <a:xfrm>
            <a:off x="5791200" y="4495800"/>
            <a:ext cx="3048000" cy="1905000"/>
            <a:chOff x="5562600" y="3865170"/>
            <a:chExt cx="3429000" cy="2421331"/>
          </a:xfrm>
        </p:grpSpPr>
        <p:pic>
          <p:nvPicPr>
            <p:cNvPr id="38914" name="Picture 2" descr="http://americandreamcars.com/1942ford2dr0711.jpg"/>
            <p:cNvPicPr>
              <a:picLocks noChangeAspect="1" noChangeArrowheads="1"/>
            </p:cNvPicPr>
            <p:nvPr/>
          </p:nvPicPr>
          <p:blipFill>
            <a:blip r:embed="rId2" cstate="print"/>
            <a:srcRect/>
            <a:stretch>
              <a:fillRect/>
            </a:stretch>
          </p:blipFill>
          <p:spPr bwMode="auto">
            <a:xfrm>
              <a:off x="5562600" y="3865170"/>
              <a:ext cx="3344313" cy="2421331"/>
            </a:xfrm>
            <a:prstGeom prst="rect">
              <a:avLst/>
            </a:prstGeom>
            <a:noFill/>
          </p:spPr>
        </p:pic>
        <p:sp>
          <p:nvSpPr>
            <p:cNvPr id="8" name="TextBox 7"/>
            <p:cNvSpPr txBox="1"/>
            <p:nvPr/>
          </p:nvSpPr>
          <p:spPr>
            <a:xfrm>
              <a:off x="7772400" y="5562600"/>
              <a:ext cx="1219200" cy="682319"/>
            </a:xfrm>
            <a:prstGeom prst="rect">
              <a:avLst/>
            </a:prstGeom>
            <a:noFill/>
          </p:spPr>
          <p:txBody>
            <a:bodyPr wrap="square" rtlCol="0">
              <a:spAutoFit/>
            </a:bodyPr>
            <a:lstStyle/>
            <a:p>
              <a:r>
                <a:rPr lang="en-US" sz="1400" dirty="0" smtClean="0">
                  <a:solidFill>
                    <a:schemeClr val="bg1"/>
                  </a:solidFill>
                </a:rPr>
                <a:t>1942 Ford Sedan</a:t>
              </a:r>
              <a:endParaRPr lang="en-US" sz="1400" dirty="0">
                <a:solidFill>
                  <a:schemeClr val="bg1"/>
                </a:solidFill>
              </a:endParaRPr>
            </a:p>
          </p:txBody>
        </p:sp>
      </p:grpSp>
      <p:pic>
        <p:nvPicPr>
          <p:cNvPr id="38916" name="Picture 4" descr="http://www.nelsonsauction.com/2009-sales/2009-05-30/100_1255.jpg"/>
          <p:cNvPicPr>
            <a:picLocks noChangeAspect="1" noChangeArrowheads="1"/>
          </p:cNvPicPr>
          <p:nvPr/>
        </p:nvPicPr>
        <p:blipFill>
          <a:blip r:embed="rId3" cstate="print"/>
          <a:srcRect/>
          <a:stretch>
            <a:fillRect/>
          </a:stretch>
        </p:blipFill>
        <p:spPr bwMode="auto">
          <a:xfrm>
            <a:off x="7543800" y="1371600"/>
            <a:ext cx="1052763" cy="2133600"/>
          </a:xfrm>
          <a:prstGeom prst="rect">
            <a:avLst/>
          </a:prstGeom>
          <a:noFill/>
        </p:spPr>
      </p:pic>
      <p:sp>
        <p:nvSpPr>
          <p:cNvPr id="12" name="TextBox 11"/>
          <p:cNvSpPr txBox="1"/>
          <p:nvPr/>
        </p:nvSpPr>
        <p:spPr>
          <a:xfrm>
            <a:off x="7162800" y="1371600"/>
            <a:ext cx="461665" cy="2031325"/>
          </a:xfrm>
          <a:prstGeom prst="rect">
            <a:avLst/>
          </a:prstGeom>
          <a:noFill/>
        </p:spPr>
        <p:txBody>
          <a:bodyPr vert="vert270" wrap="square" rtlCol="0">
            <a:spAutoFit/>
          </a:bodyPr>
          <a:lstStyle/>
          <a:p>
            <a:r>
              <a:rPr lang="en-US" dirty="0" smtClean="0"/>
              <a:t>Coca Cola Bottle</a:t>
            </a:r>
            <a:endParaRPr lang="en-US" dirty="0"/>
          </a:p>
        </p:txBody>
      </p:sp>
      <p:sp>
        <p:nvSpPr>
          <p:cNvPr id="13" name="Rectangle 12"/>
          <p:cNvSpPr/>
          <p:nvPr/>
        </p:nvSpPr>
        <p:spPr>
          <a:xfrm>
            <a:off x="8534400" y="3124200"/>
            <a:ext cx="457200" cy="369332"/>
          </a:xfrm>
          <a:prstGeom prst="rect">
            <a:avLst/>
          </a:prstGeom>
        </p:spPr>
        <p:txBody>
          <a:bodyPr wrap="square">
            <a:spAutoFit/>
          </a:bodyPr>
          <a:lstStyle/>
          <a:p>
            <a:r>
              <a:rPr lang="en-US" dirty="0" smtClean="0"/>
              <a:t>11.</a:t>
            </a:r>
            <a:endParaRPr lang="en-US" dirty="0"/>
          </a:p>
        </p:txBody>
      </p:sp>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RATIONING</a:t>
            </a:r>
            <a:endParaRPr lang="en-US" dirty="0"/>
          </a:p>
        </p:txBody>
      </p:sp>
      <p:sp>
        <p:nvSpPr>
          <p:cNvPr id="3" name="Content Placeholder 2"/>
          <p:cNvSpPr>
            <a:spLocks noGrp="1"/>
          </p:cNvSpPr>
          <p:nvPr>
            <p:ph sz="quarter" idx="1"/>
          </p:nvPr>
        </p:nvSpPr>
        <p:spPr>
          <a:xfrm>
            <a:off x="152400" y="1676400"/>
            <a:ext cx="6477000" cy="4572000"/>
          </a:xfrm>
        </p:spPr>
        <p:txBody>
          <a:bodyPr>
            <a:noAutofit/>
          </a:bodyPr>
          <a:lstStyle/>
          <a:p>
            <a:r>
              <a:rPr lang="en-US" sz="1600" dirty="0" smtClean="0"/>
              <a:t>The government found it necessary in the spring of 1942 to start rationing, or portioning out, how much gasoline, food, and even clothing that Americans were allowed to buy. This was done to prevent public anger about shortages and so that both the rich and the poor could get what they needed. Civilians were given Ration Books that basically contained coupons that you would rip out when you bought that item. The number of coupons you got depended on the size of your family. However, the coupon didn’t make items discounted or free like you would think; it simply kept track of how many of a type of item you were allowed to buy. If you had used all your coupons for sugar that week, you were not allowed to buy any sugar and you were simply out of luck until next week, or whenever you were given your new set of coupons. Because of these food rations people were much healthier and fit, as they were hardly given any fats or sugars, and people did their best to stick to the guidelines and make do with what they had. It was considered patriotic at the time to sacrifice all these things for your men in arms.</a:t>
            </a:r>
            <a:endParaRPr lang="en-US" sz="1600" dirty="0"/>
          </a:p>
        </p:txBody>
      </p:sp>
      <p:pic>
        <p:nvPicPr>
          <p:cNvPr id="5122" name="Picture 2" descr="http://img2.photographersdirect.com/img/16398/wm/pd716890.jpg"/>
          <p:cNvPicPr>
            <a:picLocks noChangeAspect="1" noChangeArrowheads="1"/>
          </p:cNvPicPr>
          <p:nvPr/>
        </p:nvPicPr>
        <p:blipFill>
          <a:blip r:embed="rId2" cstate="print"/>
          <a:srcRect/>
          <a:stretch>
            <a:fillRect/>
          </a:stretch>
        </p:blipFill>
        <p:spPr bwMode="auto">
          <a:xfrm>
            <a:off x="6553200" y="2895600"/>
            <a:ext cx="2303679" cy="2901358"/>
          </a:xfrm>
          <a:prstGeom prst="rect">
            <a:avLst/>
          </a:prstGeom>
          <a:noFill/>
        </p:spPr>
      </p:pic>
      <p:sp>
        <p:nvSpPr>
          <p:cNvPr id="5" name="Rectangle 4"/>
          <p:cNvSpPr/>
          <p:nvPr/>
        </p:nvSpPr>
        <p:spPr>
          <a:xfrm>
            <a:off x="8229600" y="5715000"/>
            <a:ext cx="533400" cy="400110"/>
          </a:xfrm>
          <a:prstGeom prst="rect">
            <a:avLst/>
          </a:prstGeom>
        </p:spPr>
        <p:txBody>
          <a:bodyPr wrap="square">
            <a:spAutoFit/>
          </a:bodyPr>
          <a:lstStyle/>
          <a:p>
            <a:r>
              <a:rPr lang="en-US" sz="2000" dirty="0" smtClean="0"/>
              <a:t>13.</a:t>
            </a:r>
            <a:endParaRPr lang="en-US" sz="2000" dirty="0"/>
          </a:p>
        </p:txBody>
      </p:sp>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1944 Olympics</a:t>
            </a:r>
            <a:endParaRPr lang="en-US" dirty="0"/>
          </a:p>
        </p:txBody>
      </p:sp>
      <p:sp>
        <p:nvSpPr>
          <p:cNvPr id="3" name="Content Placeholder 2"/>
          <p:cNvSpPr>
            <a:spLocks noGrp="1"/>
          </p:cNvSpPr>
          <p:nvPr>
            <p:ph sz="quarter" idx="1"/>
          </p:nvPr>
        </p:nvSpPr>
        <p:spPr/>
        <p:txBody>
          <a:bodyPr/>
          <a:lstStyle/>
          <a:p>
            <a:r>
              <a:rPr lang="en-US" dirty="0" smtClean="0"/>
              <a:t>Due to World War II, both the Winter and Summer Olympics were canceled in 1944. The Summer Olympics were to be held in London, United Kingdom, and the Winter Olympics in Cortina </a:t>
            </a:r>
            <a:r>
              <a:rPr lang="en-US" dirty="0" err="1" smtClean="0"/>
              <a:t>d’Ampezzo</a:t>
            </a:r>
            <a:r>
              <a:rPr lang="en-US" dirty="0" smtClean="0"/>
              <a:t>, Italy.  </a:t>
            </a:r>
            <a:endParaRPr lang="en-US" dirty="0"/>
          </a:p>
        </p:txBody>
      </p:sp>
      <p:pic>
        <p:nvPicPr>
          <p:cNvPr id="4098" name="Picture 2" descr="http://www.plaidkidscrafts.com/content/binary/olympics1.gif"/>
          <p:cNvPicPr>
            <a:picLocks noChangeAspect="1" noChangeArrowheads="1"/>
          </p:cNvPicPr>
          <p:nvPr/>
        </p:nvPicPr>
        <p:blipFill>
          <a:blip r:embed="rId2" cstate="print"/>
          <a:srcRect/>
          <a:stretch>
            <a:fillRect/>
          </a:stretch>
        </p:blipFill>
        <p:spPr bwMode="auto">
          <a:xfrm>
            <a:off x="1371600" y="3657600"/>
            <a:ext cx="5876925" cy="2695576"/>
          </a:xfrm>
          <a:prstGeom prst="rect">
            <a:avLst/>
          </a:prstGeom>
          <a:noFill/>
        </p:spPr>
      </p:pic>
      <p:sp>
        <p:nvSpPr>
          <p:cNvPr id="5" name="TextBox 4"/>
          <p:cNvSpPr txBox="1"/>
          <p:nvPr/>
        </p:nvSpPr>
        <p:spPr>
          <a:xfrm>
            <a:off x="7467600" y="4191000"/>
            <a:ext cx="1143000" cy="646331"/>
          </a:xfrm>
          <a:prstGeom prst="rect">
            <a:avLst/>
          </a:prstGeom>
          <a:noFill/>
        </p:spPr>
        <p:txBody>
          <a:bodyPr wrap="square" rtlCol="0">
            <a:spAutoFit/>
          </a:bodyPr>
          <a:lstStyle/>
          <a:p>
            <a:r>
              <a:rPr lang="en-US" dirty="0" smtClean="0"/>
              <a:t>Olympic Rings</a:t>
            </a:r>
            <a:endParaRPr lang="en-US" dirty="0"/>
          </a:p>
        </p:txBody>
      </p:sp>
      <p:sp>
        <p:nvSpPr>
          <p:cNvPr id="6" name="TextBox 5"/>
          <p:cNvSpPr txBox="1"/>
          <p:nvPr/>
        </p:nvSpPr>
        <p:spPr>
          <a:xfrm>
            <a:off x="6248400" y="5638800"/>
            <a:ext cx="838200" cy="369332"/>
          </a:xfrm>
          <a:prstGeom prst="rect">
            <a:avLst/>
          </a:prstGeom>
          <a:noFill/>
        </p:spPr>
        <p:txBody>
          <a:bodyPr wrap="square" rtlCol="0">
            <a:spAutoFit/>
          </a:bodyPr>
          <a:lstStyle/>
          <a:p>
            <a:r>
              <a:rPr lang="en-US" dirty="0" smtClean="0"/>
              <a:t>14.</a:t>
            </a:r>
            <a:endParaRPr lang="en-US" dirty="0"/>
          </a:p>
        </p:txBody>
      </p:sp>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Exeter Academy</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Population- 1000 students from 9</a:t>
            </a:r>
            <a:r>
              <a:rPr lang="en-US" baseline="30000" dirty="0" smtClean="0"/>
              <a:t>th</a:t>
            </a:r>
            <a:r>
              <a:rPr lang="en-US" dirty="0" smtClean="0"/>
              <a:t> grade to post graduate level</a:t>
            </a:r>
          </a:p>
          <a:p>
            <a:r>
              <a:rPr lang="en-US" dirty="0" smtClean="0"/>
              <a:t>Founded in 1781 by John Phillips</a:t>
            </a:r>
          </a:p>
          <a:p>
            <a:r>
              <a:rPr lang="en-US" dirty="0" smtClean="0"/>
              <a:t>Over 450 courses are offered in 19 different subject areas</a:t>
            </a:r>
          </a:p>
          <a:p>
            <a:r>
              <a:rPr lang="en-US" dirty="0" smtClean="0"/>
              <a:t>There are about five students to every one teacher</a:t>
            </a:r>
          </a:p>
          <a:p>
            <a:r>
              <a:rPr lang="en-US" dirty="0" smtClean="0"/>
              <a:t>co-educational </a:t>
            </a:r>
            <a:r>
              <a:rPr lang="en-US" dirty="0" smtClean="0"/>
              <a:t>residential school </a:t>
            </a:r>
            <a:r>
              <a:rPr lang="en-US" dirty="0" smtClean="0"/>
              <a:t>(boarding school)</a:t>
            </a:r>
          </a:p>
          <a:p>
            <a:r>
              <a:rPr lang="en-US" dirty="0" smtClean="0"/>
              <a:t>asks </a:t>
            </a:r>
            <a:r>
              <a:rPr lang="en-US" dirty="0" smtClean="0"/>
              <a:t>a great deal from every student - higher standards, greater expectations, and deeper </a:t>
            </a:r>
            <a:r>
              <a:rPr lang="en-US" dirty="0" smtClean="0"/>
              <a:t>engagement</a:t>
            </a:r>
            <a:r>
              <a:rPr lang="en-US" dirty="0" smtClean="0"/>
              <a:t>  </a:t>
            </a:r>
          </a:p>
          <a:p>
            <a:r>
              <a:rPr lang="en-US" dirty="0" smtClean="0"/>
              <a:t>Located in Exeter, New Hampshire</a:t>
            </a:r>
          </a:p>
          <a:p>
            <a:r>
              <a:rPr lang="en-US" dirty="0" smtClean="0"/>
              <a:t>The classrooms are in the center of the campus, surrounded by dormitories, stores, a library, dining halls, cafes, music and health centers, athletic facilities, a theater, an art center, and much more</a:t>
            </a:r>
          </a:p>
          <a:p>
            <a:r>
              <a:rPr lang="en-US" dirty="0" smtClean="0"/>
              <a:t>The academic calendar year is divided into three terms</a:t>
            </a:r>
          </a:p>
          <a:p>
            <a:r>
              <a:rPr lang="en-US" dirty="0" smtClean="0"/>
              <a:t>Studying abroad is available</a:t>
            </a:r>
          </a:p>
          <a:p>
            <a:r>
              <a:rPr lang="en-US" dirty="0" smtClean="0"/>
              <a:t>It costs about $40,000 dollars per year to attend Exeter (if you board) </a:t>
            </a:r>
            <a:endParaRPr lang="en-US" dirty="0"/>
          </a:p>
        </p:txBody>
      </p:sp>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Allies of the U.S in WWII</a:t>
            </a:r>
            <a:endParaRPr lang="en-US" dirty="0"/>
          </a:p>
        </p:txBody>
      </p:sp>
      <p:sp>
        <p:nvSpPr>
          <p:cNvPr id="3" name="Content Placeholder 2"/>
          <p:cNvSpPr>
            <a:spLocks noGrp="1"/>
          </p:cNvSpPr>
          <p:nvPr>
            <p:ph sz="quarter" idx="1"/>
          </p:nvPr>
        </p:nvSpPr>
        <p:spPr>
          <a:xfrm>
            <a:off x="301752" y="1527048"/>
            <a:ext cx="5641848" cy="2511552"/>
          </a:xfrm>
        </p:spPr>
        <p:txBody>
          <a:bodyPr>
            <a:normAutofit/>
          </a:bodyPr>
          <a:lstStyle/>
          <a:p>
            <a:r>
              <a:rPr lang="en-US" dirty="0" smtClean="0"/>
              <a:t>Big Four Powers:</a:t>
            </a:r>
          </a:p>
          <a:p>
            <a:pPr lvl="1"/>
            <a:r>
              <a:rPr lang="en-US" dirty="0" smtClean="0"/>
              <a:t>England (Great Britain and the UK)</a:t>
            </a:r>
          </a:p>
          <a:p>
            <a:pPr lvl="1"/>
            <a:r>
              <a:rPr lang="en-US" dirty="0" smtClean="0"/>
              <a:t>United States of America</a:t>
            </a:r>
          </a:p>
          <a:p>
            <a:pPr lvl="1"/>
            <a:r>
              <a:rPr lang="en-US" dirty="0" smtClean="0"/>
              <a:t>Soviet Union (U.S.S.R. and Russia)</a:t>
            </a:r>
          </a:p>
          <a:p>
            <a:pPr lvl="1"/>
            <a:r>
              <a:rPr lang="en-US" dirty="0" smtClean="0"/>
              <a:t>France</a:t>
            </a:r>
          </a:p>
        </p:txBody>
      </p:sp>
      <p:sp>
        <p:nvSpPr>
          <p:cNvPr id="4" name="TextBox 3"/>
          <p:cNvSpPr txBox="1"/>
          <p:nvPr/>
        </p:nvSpPr>
        <p:spPr>
          <a:xfrm>
            <a:off x="304800" y="3810000"/>
            <a:ext cx="8534400" cy="2862322"/>
          </a:xfrm>
          <a:prstGeom prst="rect">
            <a:avLst/>
          </a:prstGeom>
          <a:noFill/>
        </p:spPr>
        <p:txBody>
          <a:bodyPr wrap="square" numCol="2" rtlCol="0">
            <a:spAutoFit/>
          </a:bodyPr>
          <a:lstStyle/>
          <a:p>
            <a:pPr algn="just"/>
            <a:r>
              <a:rPr lang="en-US" sz="2000" dirty="0" smtClean="0"/>
              <a:t>Other Allied Nations:</a:t>
            </a:r>
          </a:p>
          <a:p>
            <a:pPr lvl="1" algn="just"/>
            <a:r>
              <a:rPr lang="en-US" dirty="0" smtClean="0"/>
              <a:t>Australia</a:t>
            </a:r>
            <a:endParaRPr lang="en-US" dirty="0" smtClean="0"/>
          </a:p>
          <a:p>
            <a:pPr lvl="1" algn="just"/>
            <a:r>
              <a:rPr lang="en-US" dirty="0" smtClean="0"/>
              <a:t>Belgium</a:t>
            </a:r>
          </a:p>
          <a:p>
            <a:pPr lvl="1" algn="just"/>
            <a:r>
              <a:rPr lang="en-US" dirty="0" smtClean="0"/>
              <a:t>Bolivia</a:t>
            </a:r>
          </a:p>
          <a:p>
            <a:pPr lvl="1" algn="just"/>
            <a:r>
              <a:rPr lang="en-US" dirty="0" smtClean="0"/>
              <a:t>Brazil</a:t>
            </a:r>
          </a:p>
          <a:p>
            <a:pPr lvl="1" algn="just"/>
            <a:r>
              <a:rPr lang="en-US" dirty="0" smtClean="0"/>
              <a:t>Canada</a:t>
            </a:r>
          </a:p>
          <a:p>
            <a:pPr lvl="1" algn="just"/>
            <a:r>
              <a:rPr lang="en-US" dirty="0" smtClean="0"/>
              <a:t>China</a:t>
            </a:r>
          </a:p>
          <a:p>
            <a:pPr lvl="1" algn="just"/>
            <a:r>
              <a:rPr lang="en-US" dirty="0" smtClean="0"/>
              <a:t>Denmark</a:t>
            </a:r>
          </a:p>
          <a:p>
            <a:pPr lvl="1" algn="just"/>
            <a:r>
              <a:rPr lang="en-US" dirty="0" smtClean="0"/>
              <a:t>Greece</a:t>
            </a:r>
          </a:p>
          <a:p>
            <a:pPr lvl="1" algn="just"/>
            <a:r>
              <a:rPr lang="en-US" dirty="0" smtClean="0"/>
              <a:t>Haiti</a:t>
            </a:r>
            <a:endParaRPr lang="en-US" dirty="0" smtClean="0"/>
          </a:p>
          <a:p>
            <a:pPr lvl="1" algn="just"/>
            <a:r>
              <a:rPr lang="en-US" dirty="0" smtClean="0"/>
              <a:t>Mexico</a:t>
            </a:r>
          </a:p>
          <a:p>
            <a:pPr lvl="1" algn="just"/>
            <a:r>
              <a:rPr lang="en-US" dirty="0" smtClean="0"/>
              <a:t>Netherlands</a:t>
            </a:r>
          </a:p>
          <a:p>
            <a:pPr lvl="1" algn="just"/>
            <a:r>
              <a:rPr lang="en-US" dirty="0" smtClean="0"/>
              <a:t>New Zealand</a:t>
            </a:r>
          </a:p>
          <a:p>
            <a:pPr lvl="1" algn="just"/>
            <a:r>
              <a:rPr lang="en-US" dirty="0" smtClean="0"/>
              <a:t>Norway</a:t>
            </a:r>
          </a:p>
          <a:p>
            <a:pPr lvl="1" algn="just"/>
            <a:r>
              <a:rPr lang="en-US" dirty="0" smtClean="0"/>
              <a:t>Poland</a:t>
            </a:r>
          </a:p>
          <a:p>
            <a:pPr lvl="1" algn="just"/>
            <a:r>
              <a:rPr lang="en-US" dirty="0" smtClean="0"/>
              <a:t>South </a:t>
            </a:r>
            <a:r>
              <a:rPr lang="en-US" dirty="0" smtClean="0"/>
              <a:t>Africa</a:t>
            </a:r>
          </a:p>
          <a:p>
            <a:pPr lvl="1" algn="just"/>
            <a:r>
              <a:rPr lang="en-US" dirty="0" smtClean="0"/>
              <a:t>Yugoslavia</a:t>
            </a:r>
          </a:p>
          <a:p>
            <a:pPr lvl="1" algn="just"/>
            <a:endParaRPr lang="en-US" dirty="0" smtClean="0"/>
          </a:p>
          <a:p>
            <a:pPr algn="just"/>
            <a:endParaRPr lang="en-US" dirty="0"/>
          </a:p>
        </p:txBody>
      </p:sp>
      <p:cxnSp>
        <p:nvCxnSpPr>
          <p:cNvPr id="7" name="Curved Connector 6"/>
          <p:cNvCxnSpPr/>
          <p:nvPr/>
        </p:nvCxnSpPr>
        <p:spPr>
          <a:xfrm>
            <a:off x="381000" y="3733800"/>
            <a:ext cx="8229600" cy="1588"/>
          </a:xfrm>
          <a:prstGeom prst="curvedConnector3">
            <a:avLst>
              <a:gd name="adj1" fmla="val 47546"/>
            </a:avLst>
          </a:prstGeom>
          <a:ln w="41275">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838200"/>
          </a:xfrm>
        </p:spPr>
        <p:txBody>
          <a:bodyPr>
            <a:normAutofit fontScale="90000"/>
          </a:bodyPr>
          <a:lstStyle/>
          <a:p>
            <a:r>
              <a:rPr lang="en-US" dirty="0" smtClean="0"/>
              <a:t>Enemies of the U.S in WWII </a:t>
            </a:r>
            <a:br>
              <a:rPr lang="en-US" dirty="0" smtClean="0"/>
            </a:br>
            <a:r>
              <a:rPr lang="en-US" dirty="0" smtClean="0"/>
              <a:t>(Axis Powers)</a:t>
            </a:r>
            <a:endParaRPr lang="en-US" dirty="0"/>
          </a:p>
        </p:txBody>
      </p:sp>
      <p:sp>
        <p:nvSpPr>
          <p:cNvPr id="3" name="Content Placeholder 2"/>
          <p:cNvSpPr>
            <a:spLocks noGrp="1"/>
          </p:cNvSpPr>
          <p:nvPr>
            <p:ph sz="quarter" idx="1"/>
          </p:nvPr>
        </p:nvSpPr>
        <p:spPr>
          <a:xfrm>
            <a:off x="152400" y="1527048"/>
            <a:ext cx="8991600" cy="4572000"/>
          </a:xfrm>
        </p:spPr>
        <p:txBody>
          <a:bodyPr>
            <a:normAutofit lnSpcReduction="10000"/>
          </a:bodyPr>
          <a:lstStyle/>
          <a:p>
            <a:r>
              <a:rPr lang="en-US" dirty="0" smtClean="0"/>
              <a:t>Major Powers:</a:t>
            </a:r>
          </a:p>
          <a:p>
            <a:pPr lvl="1"/>
            <a:r>
              <a:rPr lang="en-US" dirty="0" smtClean="0"/>
              <a:t>Nazi Germany, Fascist Italy, and Imperial Japan</a:t>
            </a:r>
          </a:p>
          <a:p>
            <a:r>
              <a:rPr lang="en-US" dirty="0" smtClean="0"/>
              <a:t>Minor Powers:</a:t>
            </a:r>
          </a:p>
          <a:p>
            <a:pPr lvl="1"/>
            <a:r>
              <a:rPr lang="en-US" dirty="0" smtClean="0"/>
              <a:t>Hungary, Romania, and Bulgaria</a:t>
            </a:r>
          </a:p>
          <a:p>
            <a:r>
              <a:rPr lang="en-US" dirty="0" smtClean="0"/>
              <a:t>“Puppet” States:</a:t>
            </a:r>
          </a:p>
          <a:p>
            <a:pPr lvl="1"/>
            <a:r>
              <a:rPr lang="en-US" dirty="0" smtClean="0"/>
              <a:t>Japan’s Puppets- Manchuria, Mongolia, China, Burma, and India</a:t>
            </a:r>
          </a:p>
          <a:p>
            <a:pPr lvl="1"/>
            <a:r>
              <a:rPr lang="en-US" dirty="0" smtClean="0"/>
              <a:t>Italian Puppets- Albania</a:t>
            </a:r>
          </a:p>
          <a:p>
            <a:pPr lvl="1"/>
            <a:r>
              <a:rPr lang="en-US" dirty="0" smtClean="0"/>
              <a:t>Germany’s Puppets- Slovakia, Croatia, Norway, and Italian Social Republic</a:t>
            </a:r>
          </a:p>
          <a:p>
            <a:r>
              <a:rPr lang="en-US" dirty="0" smtClean="0"/>
              <a:t>Other Belligerents and Sympathizers:</a:t>
            </a:r>
          </a:p>
          <a:p>
            <a:pPr lvl="1"/>
            <a:r>
              <a:rPr lang="en-US" dirty="0" smtClean="0"/>
              <a:t>Finland, Thailand, Spain, and Argentina</a:t>
            </a:r>
            <a:endParaRPr lang="en-US" dirty="0"/>
          </a:p>
        </p:txBody>
      </p:sp>
    </p:spTree>
  </p:cSld>
  <p:clrMapOvr>
    <a:masterClrMapping/>
  </p:clrMapOvr>
  <p:transition>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Political Leaders</a:t>
            </a:r>
            <a:endParaRPr lang="en-US" dirty="0"/>
          </a:p>
        </p:txBody>
      </p:sp>
      <p:sp>
        <p:nvSpPr>
          <p:cNvPr id="3" name="Content Placeholder 2"/>
          <p:cNvSpPr>
            <a:spLocks noGrp="1"/>
          </p:cNvSpPr>
          <p:nvPr>
            <p:ph sz="quarter" idx="1"/>
          </p:nvPr>
        </p:nvSpPr>
        <p:spPr>
          <a:xfrm>
            <a:off x="152400" y="1527048"/>
            <a:ext cx="8839200" cy="4572000"/>
          </a:xfrm>
        </p:spPr>
        <p:txBody>
          <a:bodyPr>
            <a:normAutofit fontScale="62500" lnSpcReduction="20000"/>
          </a:bodyPr>
          <a:lstStyle/>
          <a:p>
            <a:r>
              <a:rPr lang="en-US" dirty="0" smtClean="0"/>
              <a:t>Franklin D. Roosevelt</a:t>
            </a:r>
          </a:p>
          <a:p>
            <a:pPr lvl="1"/>
            <a:r>
              <a:rPr lang="en-US" dirty="0" smtClean="0"/>
              <a:t>Served as president for twelve years since he was elected four times</a:t>
            </a:r>
          </a:p>
          <a:p>
            <a:pPr lvl="1"/>
            <a:r>
              <a:rPr lang="en-US" dirty="0" smtClean="0"/>
              <a:t>Worked for </a:t>
            </a:r>
            <a:r>
              <a:rPr lang="en-US" dirty="0" smtClean="0"/>
              <a:t>better </a:t>
            </a:r>
            <a:r>
              <a:rPr lang="en-US" dirty="0" smtClean="0"/>
              <a:t>jobs and a better economy</a:t>
            </a:r>
          </a:p>
          <a:p>
            <a:pPr lvl="1"/>
            <a:r>
              <a:rPr lang="en-US" dirty="0" smtClean="0"/>
              <a:t>Allowed research on atomic bombs</a:t>
            </a:r>
          </a:p>
          <a:p>
            <a:pPr lvl="1"/>
            <a:r>
              <a:rPr lang="en-US" dirty="0" smtClean="0"/>
              <a:t>Declared war on Japan</a:t>
            </a:r>
          </a:p>
          <a:p>
            <a:r>
              <a:rPr lang="en-US" dirty="0" smtClean="0"/>
              <a:t>Dwight David Eisenhower</a:t>
            </a:r>
          </a:p>
          <a:p>
            <a:pPr lvl="1"/>
            <a:r>
              <a:rPr lang="en-US" dirty="0" smtClean="0"/>
              <a:t>Led the Ally forces in Europe</a:t>
            </a:r>
          </a:p>
          <a:p>
            <a:pPr lvl="1"/>
            <a:r>
              <a:rPr lang="en-US" dirty="0" smtClean="0"/>
              <a:t>Planned Operation Overlord</a:t>
            </a:r>
          </a:p>
          <a:p>
            <a:pPr lvl="1"/>
            <a:r>
              <a:rPr lang="en-US" dirty="0" smtClean="0"/>
              <a:t>Promoted to General of the Army</a:t>
            </a:r>
          </a:p>
          <a:p>
            <a:pPr lvl="1"/>
            <a:r>
              <a:rPr lang="en-US" dirty="0" smtClean="0"/>
              <a:t>Elected president in 1952</a:t>
            </a:r>
          </a:p>
          <a:p>
            <a:r>
              <a:rPr lang="en-US" dirty="0" smtClean="0"/>
              <a:t>General MacArthur</a:t>
            </a:r>
          </a:p>
          <a:p>
            <a:pPr lvl="1"/>
            <a:r>
              <a:rPr lang="en-US" dirty="0" smtClean="0"/>
              <a:t>Became Commander </a:t>
            </a:r>
            <a:r>
              <a:rPr lang="en-US" dirty="0" smtClean="0"/>
              <a:t>of U.S. forces in the Far </a:t>
            </a:r>
            <a:r>
              <a:rPr lang="en-US" dirty="0" smtClean="0"/>
              <a:t>East in 1941</a:t>
            </a:r>
          </a:p>
          <a:p>
            <a:pPr lvl="1"/>
            <a:r>
              <a:rPr lang="en-US" dirty="0" smtClean="0"/>
              <a:t>Led the defense </a:t>
            </a:r>
            <a:r>
              <a:rPr lang="en-US" dirty="0" smtClean="0"/>
              <a:t>of the </a:t>
            </a:r>
            <a:r>
              <a:rPr lang="en-US" dirty="0" smtClean="0"/>
              <a:t>Philippines</a:t>
            </a:r>
          </a:p>
          <a:p>
            <a:pPr lvl="2"/>
            <a:r>
              <a:rPr lang="en-US" dirty="0" smtClean="0"/>
              <a:t>received </a:t>
            </a:r>
            <a:r>
              <a:rPr lang="en-US" dirty="0" smtClean="0"/>
              <a:t>the Congressional Medal of </a:t>
            </a:r>
            <a:r>
              <a:rPr lang="en-US" dirty="0" smtClean="0"/>
              <a:t>Honor for it</a:t>
            </a:r>
          </a:p>
          <a:p>
            <a:pPr lvl="1"/>
            <a:r>
              <a:rPr lang="en-US" dirty="0" smtClean="0"/>
              <a:t>oversaw </a:t>
            </a:r>
            <a:r>
              <a:rPr lang="en-US" dirty="0" smtClean="0"/>
              <a:t>the Allied occupation of </a:t>
            </a:r>
            <a:r>
              <a:rPr lang="en-US" dirty="0" smtClean="0"/>
              <a:t>Japan after WWII</a:t>
            </a:r>
          </a:p>
          <a:p>
            <a:r>
              <a:rPr lang="en-US" dirty="0" smtClean="0"/>
              <a:t>Harry S. Truman</a:t>
            </a:r>
          </a:p>
          <a:p>
            <a:pPr lvl="1"/>
            <a:r>
              <a:rPr lang="en-US" dirty="0" smtClean="0"/>
              <a:t>Became 33</a:t>
            </a:r>
            <a:r>
              <a:rPr lang="en-US" baseline="30000" dirty="0" smtClean="0"/>
              <a:t>rd</a:t>
            </a:r>
            <a:r>
              <a:rPr lang="en-US" dirty="0" smtClean="0"/>
              <a:t> president suddenly after President Roosevelt died</a:t>
            </a:r>
          </a:p>
          <a:p>
            <a:pPr lvl="1"/>
            <a:r>
              <a:rPr lang="en-US" dirty="0" smtClean="0"/>
              <a:t>Gave the ‘okay’ to bomb Hiroshima and Nagasaki</a:t>
            </a:r>
          </a:p>
          <a:p>
            <a:pPr lvl="2"/>
            <a:r>
              <a:rPr lang="en-US" dirty="0" smtClean="0"/>
              <a:t>This bombing basically ended WWII</a:t>
            </a:r>
          </a:p>
          <a:p>
            <a:endParaRPr lang="en-US" dirty="0"/>
          </a:p>
        </p:txBody>
      </p:sp>
      <p:grpSp>
        <p:nvGrpSpPr>
          <p:cNvPr id="7" name="Group 6"/>
          <p:cNvGrpSpPr/>
          <p:nvPr/>
        </p:nvGrpSpPr>
        <p:grpSpPr>
          <a:xfrm>
            <a:off x="6705600" y="3962400"/>
            <a:ext cx="1981200" cy="2350532"/>
            <a:chOff x="6553200" y="2667000"/>
            <a:chExt cx="1981200" cy="2350532"/>
          </a:xfrm>
        </p:grpSpPr>
        <p:pic>
          <p:nvPicPr>
            <p:cNvPr id="10242" name="Picture 2" descr="http://www.class.uh.edu/history/cox/1302album/slides/harry-truman.jpg"/>
            <p:cNvPicPr>
              <a:picLocks noChangeAspect="1" noChangeArrowheads="1"/>
            </p:cNvPicPr>
            <p:nvPr/>
          </p:nvPicPr>
          <p:blipFill>
            <a:blip r:embed="rId2" cstate="print"/>
            <a:srcRect/>
            <a:stretch>
              <a:fillRect/>
            </a:stretch>
          </p:blipFill>
          <p:spPr bwMode="auto">
            <a:xfrm>
              <a:off x="6553200" y="2667000"/>
              <a:ext cx="1981200" cy="2068670"/>
            </a:xfrm>
            <a:prstGeom prst="rect">
              <a:avLst/>
            </a:prstGeom>
            <a:noFill/>
          </p:spPr>
        </p:pic>
        <p:sp>
          <p:nvSpPr>
            <p:cNvPr id="6" name="TextBox 5"/>
            <p:cNvSpPr txBox="1"/>
            <p:nvPr/>
          </p:nvSpPr>
          <p:spPr>
            <a:xfrm>
              <a:off x="6705600" y="4648200"/>
              <a:ext cx="1676400" cy="369332"/>
            </a:xfrm>
            <a:prstGeom prst="rect">
              <a:avLst/>
            </a:prstGeom>
            <a:noFill/>
          </p:spPr>
          <p:txBody>
            <a:bodyPr wrap="square" rtlCol="0">
              <a:spAutoFit/>
            </a:bodyPr>
            <a:lstStyle/>
            <a:p>
              <a:r>
                <a:rPr lang="en-US" dirty="0" smtClean="0"/>
                <a:t>Harry Truman</a:t>
              </a:r>
              <a:endParaRPr lang="en-US" dirty="0"/>
            </a:p>
          </p:txBody>
        </p:sp>
      </p:grpSp>
      <p:sp>
        <p:nvSpPr>
          <p:cNvPr id="8" name="Rectangle 7"/>
          <p:cNvSpPr/>
          <p:nvPr/>
        </p:nvSpPr>
        <p:spPr>
          <a:xfrm>
            <a:off x="6172200" y="5562600"/>
            <a:ext cx="914400" cy="369332"/>
          </a:xfrm>
          <a:prstGeom prst="rect">
            <a:avLst/>
          </a:prstGeom>
        </p:spPr>
        <p:txBody>
          <a:bodyPr wrap="square">
            <a:spAutoFit/>
          </a:bodyPr>
          <a:lstStyle/>
          <a:p>
            <a:r>
              <a:rPr lang="en-US" dirty="0" smtClean="0"/>
              <a:t>16.</a:t>
            </a:r>
            <a:endParaRPr lang="en-US" dirty="0"/>
          </a:p>
        </p:txBody>
      </p:sp>
      <p:pic>
        <p:nvPicPr>
          <p:cNvPr id="10244" name="Picture 4" descr="http://photos.upi.com/topics-Franklin-D-Roosevelt/bc68e27cb3588dcb23b6af1e21e2a379/F_1.jpg"/>
          <p:cNvPicPr>
            <a:picLocks noChangeAspect="1" noChangeArrowheads="1"/>
          </p:cNvPicPr>
          <p:nvPr/>
        </p:nvPicPr>
        <p:blipFill>
          <a:blip r:embed="rId3" cstate="print"/>
          <a:srcRect/>
          <a:stretch>
            <a:fillRect/>
          </a:stretch>
        </p:blipFill>
        <p:spPr bwMode="auto">
          <a:xfrm>
            <a:off x="7010400" y="1371600"/>
            <a:ext cx="1620078" cy="1905000"/>
          </a:xfrm>
          <a:prstGeom prst="rect">
            <a:avLst/>
          </a:prstGeom>
          <a:noFill/>
        </p:spPr>
      </p:pic>
      <p:sp>
        <p:nvSpPr>
          <p:cNvPr id="10" name="TextBox 9"/>
          <p:cNvSpPr txBox="1"/>
          <p:nvPr/>
        </p:nvSpPr>
        <p:spPr>
          <a:xfrm>
            <a:off x="6553200" y="1143000"/>
            <a:ext cx="461665" cy="2252722"/>
          </a:xfrm>
          <a:prstGeom prst="rect">
            <a:avLst/>
          </a:prstGeom>
          <a:noFill/>
        </p:spPr>
        <p:txBody>
          <a:bodyPr vert="vert270" wrap="square" rtlCol="0">
            <a:spAutoFit/>
          </a:bodyPr>
          <a:lstStyle/>
          <a:p>
            <a:r>
              <a:rPr lang="en-US" dirty="0" smtClean="0"/>
              <a:t>President Roosevelt</a:t>
            </a:r>
            <a:endParaRPr lang="en-US" dirty="0"/>
          </a:p>
        </p:txBody>
      </p:sp>
      <p:sp>
        <p:nvSpPr>
          <p:cNvPr id="11" name="Rectangle 10"/>
          <p:cNvSpPr/>
          <p:nvPr/>
        </p:nvSpPr>
        <p:spPr>
          <a:xfrm>
            <a:off x="8077200" y="990600"/>
            <a:ext cx="762000" cy="369332"/>
          </a:xfrm>
          <a:prstGeom prst="rect">
            <a:avLst/>
          </a:prstGeom>
        </p:spPr>
        <p:txBody>
          <a:bodyPr wrap="square">
            <a:spAutoFit/>
          </a:bodyPr>
          <a:lstStyle/>
          <a:p>
            <a:r>
              <a:rPr lang="en-US" dirty="0" smtClean="0"/>
              <a:t>15.</a:t>
            </a:r>
            <a:endParaRPr lang="en-US"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Battles in the Pacific Ocean</a:t>
            </a:r>
            <a:endParaRPr lang="en-US" dirty="0"/>
          </a:p>
        </p:txBody>
      </p:sp>
      <p:sp>
        <p:nvSpPr>
          <p:cNvPr id="5" name="Content Placeholder 4"/>
          <p:cNvSpPr>
            <a:spLocks noGrp="1"/>
          </p:cNvSpPr>
          <p:nvPr>
            <p:ph sz="quarter" idx="1"/>
          </p:nvPr>
        </p:nvSpPr>
        <p:spPr>
          <a:xfrm>
            <a:off x="152400" y="1527048"/>
            <a:ext cx="8763000" cy="4873752"/>
          </a:xfrm>
        </p:spPr>
        <p:txBody>
          <a:bodyPr>
            <a:normAutofit fontScale="77500" lnSpcReduction="20000"/>
          </a:bodyPr>
          <a:lstStyle/>
          <a:p>
            <a:r>
              <a:rPr lang="en-US" dirty="0" smtClean="0"/>
              <a:t>Pearl Harbor- December 7, 1941</a:t>
            </a:r>
          </a:p>
          <a:p>
            <a:r>
              <a:rPr lang="en-US" dirty="0" smtClean="0"/>
              <a:t>Battle of the Coral Sea- May 7-8, 1942</a:t>
            </a:r>
          </a:p>
          <a:p>
            <a:r>
              <a:rPr lang="en-US" dirty="0" smtClean="0"/>
              <a:t>Battle of Midway- June 4, 1942</a:t>
            </a:r>
          </a:p>
          <a:p>
            <a:r>
              <a:rPr lang="en-US" dirty="0" smtClean="0"/>
              <a:t>Battle of the Philippine Sea- June 19-20, 1944</a:t>
            </a:r>
          </a:p>
          <a:p>
            <a:r>
              <a:rPr lang="en-US" dirty="0" smtClean="0"/>
              <a:t>Solomon’s Campaign:</a:t>
            </a:r>
          </a:p>
          <a:p>
            <a:pPr lvl="1"/>
            <a:r>
              <a:rPr lang="en-US" dirty="0" smtClean="0"/>
              <a:t>The was a collection of battles that was the longest and most bitter campaign to occur during WWII</a:t>
            </a:r>
          </a:p>
          <a:p>
            <a:pPr lvl="1"/>
            <a:r>
              <a:rPr lang="en-US" dirty="0" smtClean="0"/>
              <a:t>Occurred near Guadalcanal in a very small area during the night mostly</a:t>
            </a:r>
          </a:p>
          <a:p>
            <a:r>
              <a:rPr lang="en-US" dirty="0" smtClean="0"/>
              <a:t>Java Campaign</a:t>
            </a:r>
          </a:p>
          <a:p>
            <a:pPr lvl="1"/>
            <a:r>
              <a:rPr lang="en-US" dirty="0" smtClean="0"/>
              <a:t>The Japanese won these battles and so they got all the resources of the SW Pacific</a:t>
            </a:r>
          </a:p>
          <a:p>
            <a:pPr lvl="2"/>
            <a:r>
              <a:rPr lang="en-US" dirty="0" smtClean="0"/>
              <a:t>They established an aggressive border to protect these resources</a:t>
            </a:r>
          </a:p>
          <a:p>
            <a:r>
              <a:rPr lang="en-US" dirty="0" smtClean="0"/>
              <a:t>Guadalcanal Campaign</a:t>
            </a:r>
          </a:p>
          <a:p>
            <a:pPr lvl="1"/>
            <a:r>
              <a:rPr lang="en-US" dirty="0" smtClean="0"/>
              <a:t>The Japanese had tried to build an airbase on the island so the Allies attacked with full strength and eventually wore the Japanese down.</a:t>
            </a:r>
          </a:p>
          <a:p>
            <a:r>
              <a:rPr lang="en-US" dirty="0" smtClean="0"/>
              <a:t>Leyte Campaign</a:t>
            </a:r>
          </a:p>
          <a:p>
            <a:pPr lvl="1"/>
            <a:r>
              <a:rPr lang="en-US" dirty="0" smtClean="0"/>
              <a:t>Japan lost nearly its entire navy during these battles and the Americans gained yet another military base</a:t>
            </a:r>
            <a:endParaRPr lang="en-US" dirty="0"/>
          </a:p>
        </p:txBody>
      </p:sp>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467600" cy="1143000"/>
          </a:xfrm>
        </p:spPr>
        <p:txBody>
          <a:bodyPr>
            <a:normAutofit/>
          </a:bodyPr>
          <a:lstStyle/>
          <a:p>
            <a:r>
              <a:rPr lang="en-US" sz="2800" dirty="0" smtClean="0"/>
              <a:t>Early 1940’s War Propaganda</a:t>
            </a:r>
            <a:endParaRPr lang="en-US" sz="2800" dirty="0"/>
          </a:p>
        </p:txBody>
      </p:sp>
      <p:sp>
        <p:nvSpPr>
          <p:cNvPr id="19457" name="Rectangle 1"/>
          <p:cNvSpPr>
            <a:spLocks noChangeArrowheads="1"/>
          </p:cNvSpPr>
          <p:nvPr/>
        </p:nvSpPr>
        <p:spPr bwMode="auto">
          <a:xfrm>
            <a:off x="0" y="-2609525"/>
            <a:ext cx="3000375" cy="5219051"/>
          </a:xfrm>
          <a:prstGeom prst="rect">
            <a:avLst/>
          </a:prstGeom>
          <a:noFill/>
          <a:ln w="9525">
            <a:noFill/>
            <a:miter lim="800000"/>
            <a:headEnd/>
            <a:tailEnd/>
          </a:ln>
          <a:effectLst/>
        </p:spPr>
        <p:txBody>
          <a:bodyPr vert="horz" wrap="square" lIns="91440" tIns="17457"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hlinkClick r:id="rId3"/>
              </a:rPr>
              <a:t>  </a:t>
            </a:r>
            <a:r>
              <a:rPr kumimoji="0" lang="en-US" sz="33500" b="0" i="0" u="none" strike="noStrike" cap="none" normalizeH="0" baseline="0" dirty="0" smtClean="0">
                <a:ln>
                  <a:noFill/>
                </a:ln>
                <a:solidFill>
                  <a:schemeClr val="tx1"/>
                </a:solidFill>
                <a:effectLst/>
                <a:latin typeface="Arial" pitchFamily="34" charset="0"/>
                <a:cs typeface="Arial" pitchFamily="34" charset="0"/>
              </a:rPr>
              <a:t> </a:t>
            </a:r>
            <a:r>
              <a:rPr kumimoji="0" lang="en-US" sz="1800" b="0" i="0" u="none" strike="noStrike" cap="none" normalizeH="0" baseline="0" dirty="0" smtClean="0">
                <a:ln>
                  <a:noFill/>
                </a:ln>
                <a:solidFill>
                  <a:schemeClr val="tx1"/>
                </a:solidFill>
                <a:effectLst/>
                <a:latin typeface="Arial" pitchFamily="34" charset="0"/>
                <a:cs typeface="Arial" pitchFamily="34" charset="0"/>
              </a:rPr>
              <a:t>                      </a:t>
            </a:r>
            <a:endParaRPr kumimoji="0" lang="en-US" sz="900" b="0" i="0" u="none" strike="noStrike" cap="none" normalizeH="0" baseline="0" dirty="0" smtClean="0">
              <a:ln>
                <a:noFill/>
              </a:ln>
              <a:solidFill>
                <a:srgbClr val="444444"/>
              </a:solidFill>
              <a:effectLst/>
              <a:latin typeface="Arial" pitchFamily="34" charset="0"/>
              <a:cs typeface="Arial" pitchFamily="34" charset="0"/>
            </a:endParaRPr>
          </a:p>
        </p:txBody>
      </p:sp>
      <p:pic>
        <p:nvPicPr>
          <p:cNvPr id="19458" name="Picture 2" descr="U. S. Treasury Dept.’s 3rd War Loan – Ching Chow (1943)">
            <a:hlinkClick r:id="rId3"/>
          </p:cNvPr>
          <p:cNvPicPr>
            <a:picLocks noChangeAspect="1" noChangeArrowheads="1"/>
          </p:cNvPicPr>
          <p:nvPr/>
        </p:nvPicPr>
        <p:blipFill>
          <a:blip r:embed="rId4" cstate="print"/>
          <a:srcRect/>
          <a:stretch>
            <a:fillRect/>
          </a:stretch>
        </p:blipFill>
        <p:spPr bwMode="auto">
          <a:xfrm>
            <a:off x="5943600" y="1371600"/>
            <a:ext cx="2862611" cy="3810000"/>
          </a:xfrm>
          <a:prstGeom prst="rect">
            <a:avLst/>
          </a:prstGeom>
          <a:noFill/>
        </p:spPr>
      </p:pic>
      <p:pic>
        <p:nvPicPr>
          <p:cNvPr id="19461" name="Picture 5" descr="http://file.vintageadbrowser.com/l-190sxk0bytyodt.jpg"/>
          <p:cNvPicPr>
            <a:picLocks noChangeAspect="1" noChangeArrowheads="1"/>
          </p:cNvPicPr>
          <p:nvPr/>
        </p:nvPicPr>
        <p:blipFill>
          <a:blip r:embed="rId5" cstate="print"/>
          <a:srcRect/>
          <a:stretch>
            <a:fillRect/>
          </a:stretch>
        </p:blipFill>
        <p:spPr bwMode="auto">
          <a:xfrm>
            <a:off x="304800" y="1524000"/>
            <a:ext cx="3581400" cy="4102331"/>
          </a:xfrm>
          <a:prstGeom prst="rect">
            <a:avLst/>
          </a:prstGeom>
          <a:noFill/>
        </p:spPr>
      </p:pic>
      <p:sp>
        <p:nvSpPr>
          <p:cNvPr id="7" name="TextBox 6"/>
          <p:cNvSpPr txBox="1"/>
          <p:nvPr/>
        </p:nvSpPr>
        <p:spPr>
          <a:xfrm>
            <a:off x="4419600" y="2209800"/>
            <a:ext cx="914400" cy="369332"/>
          </a:xfrm>
          <a:prstGeom prst="rect">
            <a:avLst/>
          </a:prstGeom>
          <a:noFill/>
        </p:spPr>
        <p:txBody>
          <a:bodyPr wrap="square" rtlCol="0">
            <a:spAutoFit/>
          </a:bodyPr>
          <a:lstStyle/>
          <a:p>
            <a:endParaRPr lang="en-US"/>
          </a:p>
        </p:txBody>
      </p:sp>
      <p:sp>
        <p:nvSpPr>
          <p:cNvPr id="9" name="TextBox 8"/>
          <p:cNvSpPr txBox="1"/>
          <p:nvPr/>
        </p:nvSpPr>
        <p:spPr>
          <a:xfrm>
            <a:off x="3886200" y="1524000"/>
            <a:ext cx="2057400" cy="4016484"/>
          </a:xfrm>
          <a:prstGeom prst="rect">
            <a:avLst/>
          </a:prstGeom>
          <a:noFill/>
        </p:spPr>
        <p:txBody>
          <a:bodyPr wrap="square" rtlCol="0">
            <a:spAutoFit/>
          </a:bodyPr>
          <a:lstStyle/>
          <a:p>
            <a:r>
              <a:rPr lang="en-US" sz="1500" dirty="0" smtClean="0">
                <a:solidFill>
                  <a:schemeClr val="accent1"/>
                </a:solidFill>
              </a:rPr>
              <a:t>These images are clippings from the comic section of the newspaper. The one on the left is stressing the importance and usefulness of saving and donating your tin cans to the war effort. The image to the right hints to how heavily the forces depended on war bonds, which were a way to ‘back the attack’ and secure your savings (like regular bonds now).</a:t>
            </a:r>
            <a:endParaRPr lang="en-US" sz="1500" dirty="0">
              <a:solidFill>
                <a:schemeClr val="accent1"/>
              </a:solidFill>
            </a:endParaRPr>
          </a:p>
        </p:txBody>
      </p:sp>
      <p:sp>
        <p:nvSpPr>
          <p:cNvPr id="10" name="TextBox 9"/>
          <p:cNvSpPr txBox="1"/>
          <p:nvPr/>
        </p:nvSpPr>
        <p:spPr>
          <a:xfrm>
            <a:off x="6019800" y="5257801"/>
            <a:ext cx="2743200" cy="276999"/>
          </a:xfrm>
          <a:prstGeom prst="rect">
            <a:avLst/>
          </a:prstGeom>
          <a:noFill/>
        </p:spPr>
        <p:txBody>
          <a:bodyPr wrap="square" rtlCol="0">
            <a:spAutoFit/>
          </a:bodyPr>
          <a:lstStyle/>
          <a:p>
            <a:r>
              <a:rPr lang="en-US" sz="1200" dirty="0" err="1" smtClean="0"/>
              <a:t>Ching</a:t>
            </a:r>
            <a:r>
              <a:rPr lang="en-US" sz="1200" dirty="0" smtClean="0"/>
              <a:t> Chow Comic about War Bonds</a:t>
            </a:r>
            <a:endParaRPr lang="en-US" sz="1200" dirty="0"/>
          </a:p>
        </p:txBody>
      </p:sp>
      <p:sp>
        <p:nvSpPr>
          <p:cNvPr id="11" name="TextBox 10"/>
          <p:cNvSpPr txBox="1"/>
          <p:nvPr/>
        </p:nvSpPr>
        <p:spPr>
          <a:xfrm>
            <a:off x="152400" y="5715000"/>
            <a:ext cx="3810000" cy="276999"/>
          </a:xfrm>
          <a:prstGeom prst="rect">
            <a:avLst/>
          </a:prstGeom>
          <a:noFill/>
        </p:spPr>
        <p:txBody>
          <a:bodyPr wrap="square" rtlCol="0">
            <a:spAutoFit/>
          </a:bodyPr>
          <a:lstStyle/>
          <a:p>
            <a:r>
              <a:rPr lang="en-US" sz="1200" dirty="0" smtClean="0"/>
              <a:t>Clipping from WWII newspaper about saving tin cans</a:t>
            </a:r>
            <a:endParaRPr lang="en-US" sz="1200" dirty="0"/>
          </a:p>
        </p:txBody>
      </p:sp>
      <p:sp>
        <p:nvSpPr>
          <p:cNvPr id="12" name="TextBox 11"/>
          <p:cNvSpPr txBox="1"/>
          <p:nvPr/>
        </p:nvSpPr>
        <p:spPr>
          <a:xfrm>
            <a:off x="4114800" y="6324600"/>
            <a:ext cx="3276600" cy="369332"/>
          </a:xfrm>
          <a:prstGeom prst="rect">
            <a:avLst/>
          </a:prstGeom>
          <a:noFill/>
        </p:spPr>
        <p:txBody>
          <a:bodyPr wrap="square" rtlCol="0">
            <a:spAutoFit/>
          </a:bodyPr>
          <a:lstStyle/>
          <a:p>
            <a:r>
              <a:rPr lang="en-US" dirty="0" smtClean="0"/>
              <a:t>1. (both from same website.)</a:t>
            </a:r>
            <a:endParaRPr lang="en-US" dirty="0"/>
          </a:p>
        </p:txBody>
      </p:sp>
      <p:cxnSp>
        <p:nvCxnSpPr>
          <p:cNvPr id="14" name="Straight Arrow Connector 13"/>
          <p:cNvCxnSpPr/>
          <p:nvPr/>
        </p:nvCxnSpPr>
        <p:spPr>
          <a:xfrm rot="16200000" flipV="1">
            <a:off x="3962400" y="5638800"/>
            <a:ext cx="762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5981700" y="56769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historydocumented.com/wordpress/wp-content/uploads/2009/07/bazookasmithsonian.jpg"/>
          <p:cNvPicPr>
            <a:picLocks noChangeAspect="1" noChangeArrowheads="1"/>
          </p:cNvPicPr>
          <p:nvPr/>
        </p:nvPicPr>
        <p:blipFill>
          <a:blip r:embed="rId2" cstate="print"/>
          <a:srcRect/>
          <a:stretch>
            <a:fillRect/>
          </a:stretch>
        </p:blipFill>
        <p:spPr bwMode="auto">
          <a:xfrm>
            <a:off x="6096000" y="3048000"/>
            <a:ext cx="3687278" cy="1729575"/>
          </a:xfrm>
          <a:prstGeom prst="rect">
            <a:avLst/>
          </a:prstGeom>
          <a:noFill/>
          <a:scene3d>
            <a:camera prst="orthographicFront">
              <a:rot lat="0" lon="0" rev="16200000"/>
            </a:camera>
            <a:lightRig rig="threePt" dir="t"/>
          </a:scene3d>
        </p:spPr>
      </p:pic>
      <p:cxnSp>
        <p:nvCxnSpPr>
          <p:cNvPr id="10" name="Straight Arrow Connector 9"/>
          <p:cNvCxnSpPr/>
          <p:nvPr/>
        </p:nvCxnSpPr>
        <p:spPr>
          <a:xfrm rot="5400000">
            <a:off x="3618708" y="1714502"/>
            <a:ext cx="229392" cy="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descr="http://www.imfdb.org/images/thumb/4/4f/S%26W-Model-1917.jpg/450px-S%26W-Model-1917.jpg"/>
          <p:cNvPicPr>
            <a:picLocks noChangeAspect="1" noChangeArrowheads="1"/>
          </p:cNvPicPr>
          <p:nvPr/>
        </p:nvPicPr>
        <p:blipFill>
          <a:blip r:embed="rId3" cstate="print"/>
          <a:srcRect/>
          <a:stretch>
            <a:fillRect/>
          </a:stretch>
        </p:blipFill>
        <p:spPr bwMode="auto">
          <a:xfrm>
            <a:off x="2497016" y="1828800"/>
            <a:ext cx="1846384" cy="1066800"/>
          </a:xfrm>
          <a:prstGeom prst="rect">
            <a:avLst/>
          </a:prstGeom>
          <a:noFill/>
        </p:spPr>
      </p:pic>
      <p:sp>
        <p:nvSpPr>
          <p:cNvPr id="2" name="Title 1"/>
          <p:cNvSpPr>
            <a:spLocks noGrp="1"/>
          </p:cNvSpPr>
          <p:nvPr>
            <p:ph type="title"/>
          </p:nvPr>
        </p:nvSpPr>
        <p:spPr/>
        <p:txBody>
          <a:bodyPr/>
          <a:lstStyle/>
          <a:p>
            <a:r>
              <a:rPr lang="en-US" dirty="0" smtClean="0"/>
              <a:t>Weapons </a:t>
            </a:r>
            <a:r>
              <a:rPr lang="en-US" dirty="0" smtClean="0"/>
              <a:t>U</a:t>
            </a:r>
            <a:r>
              <a:rPr lang="en-US" dirty="0" smtClean="0"/>
              <a:t>sed </a:t>
            </a:r>
            <a:r>
              <a:rPr lang="en-US" dirty="0" smtClean="0"/>
              <a:t>B</a:t>
            </a:r>
            <a:r>
              <a:rPr lang="en-US" dirty="0" smtClean="0"/>
              <a:t>y the U.S in WWII</a:t>
            </a:r>
            <a:endParaRPr lang="en-US" dirty="0"/>
          </a:p>
        </p:txBody>
      </p:sp>
      <p:sp>
        <p:nvSpPr>
          <p:cNvPr id="3" name="Content Placeholder 2"/>
          <p:cNvSpPr>
            <a:spLocks noGrp="1"/>
          </p:cNvSpPr>
          <p:nvPr>
            <p:ph sz="quarter" idx="1"/>
          </p:nvPr>
        </p:nvSpPr>
        <p:spPr>
          <a:xfrm>
            <a:off x="152400" y="1527048"/>
            <a:ext cx="8763000" cy="4572000"/>
          </a:xfrm>
        </p:spPr>
        <p:txBody>
          <a:bodyPr numCol="2">
            <a:noAutofit/>
          </a:bodyPr>
          <a:lstStyle/>
          <a:p>
            <a:r>
              <a:rPr lang="en-US" sz="2000" dirty="0" smtClean="0"/>
              <a:t>Pistols and Handguns:</a:t>
            </a:r>
          </a:p>
          <a:p>
            <a:pPr lvl="1"/>
            <a:r>
              <a:rPr lang="en-US" sz="1800" dirty="0" smtClean="0"/>
              <a:t>M1917 Revolver</a:t>
            </a:r>
          </a:p>
          <a:p>
            <a:pPr lvl="1"/>
            <a:r>
              <a:rPr lang="en-US" sz="1800" dirty="0" smtClean="0"/>
              <a:t>Smith &amp; Wesson M&amp;P</a:t>
            </a:r>
          </a:p>
          <a:p>
            <a:pPr lvl="1"/>
            <a:r>
              <a:rPr lang="en-US" sz="1800" dirty="0" smtClean="0"/>
              <a:t>Colt M1911/A1</a:t>
            </a:r>
          </a:p>
          <a:p>
            <a:pPr lvl="1"/>
            <a:r>
              <a:rPr lang="en-US" sz="1800" dirty="0" smtClean="0"/>
              <a:t>Col General Officer’s Model (only available to General Officers)</a:t>
            </a:r>
          </a:p>
          <a:p>
            <a:r>
              <a:rPr lang="en-US" sz="2000" dirty="0" smtClean="0"/>
              <a:t>Rifles</a:t>
            </a:r>
          </a:p>
          <a:p>
            <a:pPr lvl="1"/>
            <a:r>
              <a:rPr lang="en-US" sz="1800" dirty="0" smtClean="0"/>
              <a:t>M1918 Browning Automatic</a:t>
            </a:r>
          </a:p>
          <a:p>
            <a:pPr lvl="1"/>
            <a:r>
              <a:rPr lang="en-US" sz="1800" dirty="0" smtClean="0"/>
              <a:t>M1 Garand</a:t>
            </a:r>
          </a:p>
          <a:p>
            <a:pPr lvl="1"/>
            <a:r>
              <a:rPr lang="en-US" sz="1800" dirty="0" smtClean="0"/>
              <a:t>M1 Carbine</a:t>
            </a:r>
          </a:p>
          <a:p>
            <a:pPr lvl="1"/>
            <a:r>
              <a:rPr lang="en-US" sz="1800" dirty="0" smtClean="0"/>
              <a:t>M1903 Springfield</a:t>
            </a:r>
          </a:p>
          <a:p>
            <a:pPr lvl="1"/>
            <a:endParaRPr lang="en-US" sz="1800" dirty="0" smtClean="0"/>
          </a:p>
          <a:p>
            <a:pPr lvl="1"/>
            <a:endParaRPr lang="en-US" sz="1800" dirty="0" smtClean="0"/>
          </a:p>
          <a:p>
            <a:pPr lvl="1"/>
            <a:endParaRPr lang="en-US" sz="1800" dirty="0" smtClean="0"/>
          </a:p>
          <a:p>
            <a:pPr lvl="1"/>
            <a:endParaRPr lang="en-US" sz="1800" dirty="0" smtClean="0"/>
          </a:p>
          <a:p>
            <a:r>
              <a:rPr lang="en-US" sz="2000" dirty="0" smtClean="0"/>
              <a:t>Machine Guns</a:t>
            </a:r>
          </a:p>
          <a:p>
            <a:pPr lvl="1"/>
            <a:r>
              <a:rPr lang="en-US" sz="1800" dirty="0" smtClean="0"/>
              <a:t>Browning M1919 Medium</a:t>
            </a:r>
          </a:p>
          <a:p>
            <a:pPr lvl="1"/>
            <a:r>
              <a:rPr lang="en-US" sz="1800" dirty="0" smtClean="0"/>
              <a:t>Browning M1917A1 Heavy</a:t>
            </a:r>
          </a:p>
          <a:p>
            <a:pPr lvl="1"/>
            <a:r>
              <a:rPr lang="en-US" sz="1800" dirty="0" smtClean="0"/>
              <a:t>Browning M2 Heavy</a:t>
            </a:r>
          </a:p>
          <a:p>
            <a:pPr lvl="1"/>
            <a:r>
              <a:rPr lang="en-US" sz="1800" dirty="0" smtClean="0"/>
              <a:t>Submachine Guns</a:t>
            </a:r>
          </a:p>
          <a:p>
            <a:pPr lvl="2"/>
            <a:r>
              <a:rPr lang="en-US" sz="1600" dirty="0" smtClean="0"/>
              <a:t>Thompson M1928</a:t>
            </a:r>
          </a:p>
          <a:p>
            <a:pPr lvl="2"/>
            <a:r>
              <a:rPr lang="en-US" sz="1600" dirty="0" smtClean="0"/>
              <a:t>Thompson M1928A1</a:t>
            </a:r>
          </a:p>
          <a:p>
            <a:pPr lvl="2"/>
            <a:r>
              <a:rPr lang="en-US" sz="1600" dirty="0" smtClean="0"/>
              <a:t>Thompson M1</a:t>
            </a:r>
          </a:p>
          <a:p>
            <a:pPr lvl="2"/>
            <a:r>
              <a:rPr lang="en-US" sz="1600" dirty="0" smtClean="0"/>
              <a:t>Thompson M1A1</a:t>
            </a:r>
          </a:p>
          <a:p>
            <a:pPr lvl="2"/>
            <a:r>
              <a:rPr lang="en-US" sz="1600" dirty="0" smtClean="0"/>
              <a:t>M3/A1 Grease Gun</a:t>
            </a:r>
          </a:p>
          <a:p>
            <a:r>
              <a:rPr lang="en-US" sz="2000" dirty="0" smtClean="0"/>
              <a:t>Anti-Tank Weapons</a:t>
            </a:r>
          </a:p>
          <a:p>
            <a:pPr lvl="1"/>
            <a:r>
              <a:rPr lang="en-US" sz="1800" dirty="0" smtClean="0"/>
              <a:t>M1/A1 Bazooka</a:t>
            </a:r>
          </a:p>
          <a:p>
            <a:r>
              <a:rPr lang="en-US" sz="2000" dirty="0" smtClean="0"/>
              <a:t>Grenades</a:t>
            </a:r>
          </a:p>
          <a:p>
            <a:pPr lvl="1"/>
            <a:r>
              <a:rPr lang="en-US" sz="1800" dirty="0" smtClean="0"/>
              <a:t>Mk2 Fragmentation</a:t>
            </a:r>
          </a:p>
          <a:p>
            <a:pPr lvl="1">
              <a:buNone/>
            </a:pPr>
            <a:endParaRPr lang="en-US" sz="1800" dirty="0" smtClean="0"/>
          </a:p>
        </p:txBody>
      </p:sp>
      <p:cxnSp>
        <p:nvCxnSpPr>
          <p:cNvPr id="6" name="Straight Connector 5"/>
          <p:cNvCxnSpPr/>
          <p:nvPr/>
        </p:nvCxnSpPr>
        <p:spPr>
          <a:xfrm rot="5400000">
            <a:off x="2133600" y="3810000"/>
            <a:ext cx="45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00400" y="1295400"/>
            <a:ext cx="762000" cy="430887"/>
          </a:xfrm>
          <a:prstGeom prst="rect">
            <a:avLst/>
          </a:prstGeom>
          <a:noFill/>
        </p:spPr>
        <p:txBody>
          <a:bodyPr wrap="square" rtlCol="0">
            <a:spAutoFit/>
          </a:bodyPr>
          <a:lstStyle/>
          <a:p>
            <a:r>
              <a:rPr lang="en-US" sz="1100" dirty="0" smtClean="0"/>
              <a:t>M1917 Revolver</a:t>
            </a:r>
            <a:endParaRPr lang="en-US" sz="1100" dirty="0"/>
          </a:p>
        </p:txBody>
      </p:sp>
      <p:pic>
        <p:nvPicPr>
          <p:cNvPr id="1028" name="Picture 4" descr="http://www.capitanhipower.com/Photos/M1Rifle.jpg"/>
          <p:cNvPicPr>
            <a:picLocks noChangeAspect="1" noChangeArrowheads="1"/>
          </p:cNvPicPr>
          <p:nvPr/>
        </p:nvPicPr>
        <p:blipFill>
          <a:blip r:embed="rId4" cstate="print"/>
          <a:srcRect/>
          <a:stretch>
            <a:fillRect/>
          </a:stretch>
        </p:blipFill>
        <p:spPr bwMode="auto">
          <a:xfrm>
            <a:off x="381000" y="5181600"/>
            <a:ext cx="3124200" cy="1171575"/>
          </a:xfrm>
          <a:prstGeom prst="rect">
            <a:avLst/>
          </a:prstGeom>
          <a:noFill/>
        </p:spPr>
      </p:pic>
      <p:sp>
        <p:nvSpPr>
          <p:cNvPr id="15" name="TextBox 14"/>
          <p:cNvSpPr txBox="1"/>
          <p:nvPr/>
        </p:nvSpPr>
        <p:spPr>
          <a:xfrm>
            <a:off x="2209800" y="5791200"/>
            <a:ext cx="1066800" cy="523220"/>
          </a:xfrm>
          <a:prstGeom prst="rect">
            <a:avLst/>
          </a:prstGeom>
          <a:noFill/>
        </p:spPr>
        <p:txBody>
          <a:bodyPr wrap="square" rtlCol="0">
            <a:spAutoFit/>
          </a:bodyPr>
          <a:lstStyle/>
          <a:p>
            <a:r>
              <a:rPr lang="en-US" sz="1400" dirty="0" smtClean="0"/>
              <a:t>M1 Garand Rifle</a:t>
            </a:r>
            <a:endParaRPr lang="en-US" sz="1400" dirty="0"/>
          </a:p>
        </p:txBody>
      </p:sp>
      <p:sp>
        <p:nvSpPr>
          <p:cNvPr id="16" name="TextBox 15"/>
          <p:cNvSpPr txBox="1"/>
          <p:nvPr/>
        </p:nvSpPr>
        <p:spPr>
          <a:xfrm>
            <a:off x="1066800" y="5943600"/>
            <a:ext cx="1066800" cy="400110"/>
          </a:xfrm>
          <a:prstGeom prst="rect">
            <a:avLst/>
          </a:prstGeom>
          <a:noFill/>
        </p:spPr>
        <p:txBody>
          <a:bodyPr wrap="square" rtlCol="0">
            <a:spAutoFit/>
          </a:bodyPr>
          <a:lstStyle/>
          <a:p>
            <a:r>
              <a:rPr lang="en-US" sz="2000" dirty="0" smtClean="0"/>
              <a:t>18.</a:t>
            </a:r>
            <a:endParaRPr lang="en-US" sz="2000" dirty="0"/>
          </a:p>
        </p:txBody>
      </p:sp>
      <p:sp>
        <p:nvSpPr>
          <p:cNvPr id="18" name="TextBox 17"/>
          <p:cNvSpPr txBox="1"/>
          <p:nvPr/>
        </p:nvSpPr>
        <p:spPr>
          <a:xfrm>
            <a:off x="7467600" y="5715000"/>
            <a:ext cx="1371600" cy="338554"/>
          </a:xfrm>
          <a:prstGeom prst="rect">
            <a:avLst/>
          </a:prstGeom>
          <a:noFill/>
        </p:spPr>
        <p:txBody>
          <a:bodyPr wrap="square" rtlCol="0">
            <a:spAutoFit/>
          </a:bodyPr>
          <a:lstStyle/>
          <a:p>
            <a:r>
              <a:rPr lang="en-US" sz="1600" dirty="0" smtClean="0"/>
              <a:t>M1 Bazooka</a:t>
            </a:r>
            <a:endParaRPr lang="en-US" sz="1600" dirty="0"/>
          </a:p>
        </p:txBody>
      </p:sp>
      <p:cxnSp>
        <p:nvCxnSpPr>
          <p:cNvPr id="20" name="Straight Arrow Connector 19"/>
          <p:cNvCxnSpPr/>
          <p:nvPr/>
        </p:nvCxnSpPr>
        <p:spPr>
          <a:xfrm rot="5400000" flipH="1" flipV="1">
            <a:off x="7886700" y="5600700"/>
            <a:ext cx="457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05800" y="2438400"/>
            <a:ext cx="533400" cy="369332"/>
          </a:xfrm>
          <a:prstGeom prst="rect">
            <a:avLst/>
          </a:prstGeom>
          <a:noFill/>
        </p:spPr>
        <p:txBody>
          <a:bodyPr wrap="square" rtlCol="0">
            <a:spAutoFit/>
          </a:bodyPr>
          <a:lstStyle/>
          <a:p>
            <a:r>
              <a:rPr lang="en-US" dirty="0" smtClean="0"/>
              <a:t>19.</a:t>
            </a:r>
            <a:endParaRPr lang="en-US" dirty="0"/>
          </a:p>
        </p:txBody>
      </p:sp>
      <p:sp>
        <p:nvSpPr>
          <p:cNvPr id="25" name="TextBox 24"/>
          <p:cNvSpPr txBox="1"/>
          <p:nvPr/>
        </p:nvSpPr>
        <p:spPr>
          <a:xfrm>
            <a:off x="3124200" y="2514600"/>
            <a:ext cx="533400" cy="369332"/>
          </a:xfrm>
          <a:prstGeom prst="rect">
            <a:avLst/>
          </a:prstGeom>
          <a:noFill/>
        </p:spPr>
        <p:txBody>
          <a:bodyPr wrap="square" rtlCol="0">
            <a:spAutoFit/>
          </a:bodyPr>
          <a:lstStyle/>
          <a:p>
            <a:r>
              <a:rPr lang="en-US" dirty="0" smtClean="0"/>
              <a:t>17.</a:t>
            </a:r>
            <a:endParaRPr lang="en-US" dirty="0"/>
          </a:p>
        </p:txBody>
      </p:sp>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 </a:t>
            </a:r>
            <a:r>
              <a:rPr lang="en-US" dirty="0" smtClean="0"/>
              <a:t>Cited</a:t>
            </a:r>
            <a:br>
              <a:rPr lang="en-US" dirty="0" smtClean="0"/>
            </a:br>
            <a:r>
              <a:rPr lang="en-US" sz="2200" dirty="0" smtClean="0"/>
              <a:t>Pictures</a:t>
            </a:r>
            <a:endParaRPr lang="en-US" dirty="0"/>
          </a:p>
        </p:txBody>
      </p:sp>
      <p:sp>
        <p:nvSpPr>
          <p:cNvPr id="3" name="Content Placeholder 2"/>
          <p:cNvSpPr>
            <a:spLocks noGrp="1"/>
          </p:cNvSpPr>
          <p:nvPr>
            <p:ph sz="quarter" idx="1"/>
          </p:nvPr>
        </p:nvSpPr>
        <p:spPr>
          <a:xfrm>
            <a:off x="152400" y="1371600"/>
            <a:ext cx="8991600" cy="4953000"/>
          </a:xfrm>
        </p:spPr>
        <p:txBody>
          <a:bodyPr>
            <a:normAutofit fontScale="25000" lnSpcReduction="20000"/>
          </a:bodyPr>
          <a:lstStyle/>
          <a:p>
            <a:pPr marL="514350" indent="-514350">
              <a:buFont typeface="+mj-lt"/>
              <a:buAutoNum type="arabicPeriod"/>
            </a:pPr>
            <a:r>
              <a:rPr lang="en-US" sz="3400" dirty="0" smtClean="0"/>
              <a:t>http://www.vintageadbrowser.com/propaganda-ads-1940s/3</a:t>
            </a:r>
          </a:p>
          <a:p>
            <a:pPr marL="514350" indent="-514350">
              <a:buFont typeface="+mj-lt"/>
              <a:buAutoNum type="arabicPeriod"/>
            </a:pPr>
            <a:r>
              <a:rPr lang="en-US" sz="3400" dirty="0" smtClean="0"/>
              <a:t>http://www.google.com/imgres?imgurl=http://ecx.images-amazon.com/images/I/51C5SJ74R7L._SL500_AA300_.jpg&amp;imgrefurl=http://www.amazon.com/Art-Poster-Destroy-this-Brute/dp/B000G9Z74E&amp;usg=__mvtZaqp_HYLV_UxL5dHeY-6Rvcg=&amp;h=300&amp;w=300&amp;sz=27&amp;hl=en&amp;start=0&amp;zoom=1&amp;tbnid=Y49ewwd0eHBDSM:&amp;tbnh=153&amp;tbnw=153&amp;prev=/images%3Fq%3Ddestroy%2Bthis%2Bmad%2Bbrute%2Bposter%26um%3D1%26hl%3Den%26safe%3Dactive%26noj%3D1%26biw%3D1259%26bih%3D797%26tbs%3Disch:1&amp;um=1&amp;itbs=1&amp;iact=rc&amp;dur=235&amp;ei=3q6PTOnrIcGC8ga81uSfDQ&amp;oei=3q6PTOnrIcGC8ga81uSfDQ&amp;esq=1&amp;page=1&amp;ndsp=31&amp;ved=1t:429,r:10,s:0&amp;tx=81&amp;ty=107</a:t>
            </a:r>
          </a:p>
          <a:p>
            <a:pPr marL="514350" indent="-514350">
              <a:buFont typeface="+mj-lt"/>
              <a:buAutoNum type="arabicPeriod"/>
            </a:pPr>
            <a:r>
              <a:rPr lang="en-US" sz="3400" dirty="0" smtClean="0"/>
              <a:t>http://www.google.com/imgres?imgurl=http://designrelated.tv/inspiration/wwII_posters/fish_sucker_propaganda_poster.jpg&amp;imgrefurl=http://www.designrelated.com/inspiration/view/editor/entry/3570/vintage-us-wwii-propaganda-posters&amp;usg=__Y8o0PzGjU27izari5H6fk53J9CY=&amp;h=954&amp;w=625&amp;sz=404&amp;hl=en&amp;start=120&amp;zoom=1&amp;tbnid=ns2EQrN6A42reM:&amp;tbnh=169&amp;tbnw=111&amp;prev=/images%3Fq%3Dworld%2Bwar%2B2%2Bpropaganda%2Bposters%255C%26um%3D1%26hl%3Den%26safe%3Dactive%26sa%3DN%26noj%3D1%26biw%3D1259%26bih%3D797%26tbs%3Disch:1&amp;um=1&amp;itbs=1&amp;iact=hc&amp;vpx=938&amp;vpy=320&amp;dur=63&amp;hovh=277&amp;hovw=182&amp;tx=123&amp;ty=161&amp;ei=kq6PTKSCDMT7lwe2n5zEAg&amp;oei=Na6PTJztLsP58AaptdCoDQ&amp;esq=7&amp;page=5&amp;ndsp=29&amp;ved=1t:429,r:20,s:120</a:t>
            </a:r>
          </a:p>
          <a:p>
            <a:pPr marL="514350" indent="-514350">
              <a:buFont typeface="+mj-lt"/>
              <a:buAutoNum type="arabicPeriod"/>
            </a:pPr>
            <a:r>
              <a:rPr lang="en-US" sz="3400" dirty="0" smtClean="0"/>
              <a:t>http://www.google.com/imgres?imgurl=http://warnerbros.pbworks.com/f/murder.jpg&amp;imgrefurl=http://warnerbros.pbworks.com/Now-Voyage-(1942)&amp;usg=__LRVl6tlzJmGAZSuIU9QMNhpEX10=&amp;h=450&amp;w=316&amp;sz=18&amp;hl=en&amp;start=0&amp;zoom=1&amp;tbnid=Y6DuKI7qDt0MvM:&amp;tbnh=159&amp;tbnw=104&amp;prev=/images%3Fq%3Dwanted%2Bfor%2Bmurderpropaganda%2Bposters%2Bof%2Bww2%26um%3D1%26hl%3Den%26safe%3Dactive%26noj%3D1%26biw%3D1259%26bih%3D825%26tbs%3Disch:1&amp;um=1&amp;itbs=1&amp;iact=hc&amp;vpx=264&amp;vpy=86&amp;dur=359&amp;hovh=268&amp;hovw=188&amp;tx=105&amp;ty=143&amp;ei=uAORTNSVNYWClAe80NHjAQ&amp;oei=uAORTNSVNYWClAe80NHjAQ&amp;esq=1&amp;page=1&amp;ndsp=30&amp;ved=1t:429,r:1,s:0</a:t>
            </a:r>
          </a:p>
          <a:p>
            <a:pPr marL="514350" indent="-514350">
              <a:buFont typeface="+mj-lt"/>
              <a:buAutoNum type="arabicPeriod"/>
            </a:pPr>
            <a:r>
              <a:rPr lang="en-US" sz="3400" dirty="0" smtClean="0"/>
              <a:t>http://andrikyrychok.files.wordpress.com/2008/11/propaganda_quiet.jpg</a:t>
            </a:r>
          </a:p>
          <a:p>
            <a:pPr marL="514350" indent="-514350">
              <a:buFont typeface="+mj-lt"/>
              <a:buAutoNum type="arabicPeriod"/>
            </a:pPr>
            <a:r>
              <a:rPr lang="en-US" sz="3400" dirty="0" smtClean="0"/>
              <a:t>http://www.google.com/imgres?imgurl=http://www.smokersassociation.org/system/files/images/glenn_miller.jpg&amp;imgrefurl=http://www.smokersassociation.org/images/glenn-miller&amp;usg=__WrwBX4Srv8ODeldbGc2Y_CWAbXU=&amp;h=350&amp;w=253&amp;sz=13&amp;hl=en&amp;start=14&amp;zoom=1&amp;itbs=1&amp;tbnid=aAAQBoCvn95mdM:&amp;tbnh=120&amp;tbnw=87&amp;prev=/</a:t>
            </a:r>
            <a:r>
              <a:rPr lang="en-US" sz="3400" dirty="0" smtClean="0"/>
              <a:t>images%3Fq%3Dglenn%2Bmiller%26hl%3Den%26gbv%3D2%26tbs%3Disch:1</a:t>
            </a:r>
            <a:endParaRPr lang="en-US" sz="3400" dirty="0" smtClean="0"/>
          </a:p>
          <a:p>
            <a:pPr marL="514350" indent="-514350">
              <a:buFont typeface="+mj-lt"/>
              <a:buAutoNum type="arabicPeriod"/>
            </a:pPr>
            <a:r>
              <a:rPr lang="en-US" sz="3400" dirty="0" smtClean="0"/>
              <a:t>http://www.google.com/imgres?imgurl=http://www.smokersassociation.org/system/files/images/glenn_miller.jpg&amp;imgrefurl=http://www.smokersassociation.org/images/glenn-miller&amp;usg=__WrwBX4Srv8ODeldbGc2Y_CWAbXU=&amp;h=350&amp;w=253&amp;sz=13&amp;hl=en&amp;start=14&amp;zoom=1&amp;itbs=1&amp;tbnid=aAAQBoCvn95mdM:&amp;tbnh=120&amp;tbnw=87&amp;prev=/images%3Fq%3Dglenn%2Bmiller%26hl%3Den%26gbv%3D2%26tbs%3Disch:1</a:t>
            </a:r>
          </a:p>
          <a:p>
            <a:pPr marL="514350" indent="-514350">
              <a:buFont typeface="+mj-lt"/>
              <a:buAutoNum type="arabicPeriod"/>
            </a:pPr>
            <a:r>
              <a:rPr lang="en-US" sz="3400" dirty="0" smtClean="0"/>
              <a:t>http://freeartlondon.files.wordpress.com/2010/08/movie-poster-casablanca.jpg</a:t>
            </a:r>
          </a:p>
          <a:p>
            <a:pPr marL="514350" indent="-514350">
              <a:buFont typeface="+mj-lt"/>
              <a:buAutoNum type="arabicPeriod"/>
            </a:pPr>
            <a:r>
              <a:rPr lang="en-US" sz="3400" dirty="0" smtClean="0"/>
              <a:t>http://imagecache2.allposters.com/images/LIFPOD/570237.jpg</a:t>
            </a:r>
          </a:p>
          <a:p>
            <a:pPr marL="514350" indent="-514350">
              <a:buFont typeface="+mj-lt"/>
              <a:buAutoNum type="arabicPeriod"/>
            </a:pPr>
            <a:r>
              <a:rPr lang="en-US" sz="3400" dirty="0" smtClean="0">
                <a:hlinkClick r:id="rId3"/>
              </a:rPr>
              <a:t>http</a:t>
            </a:r>
            <a:r>
              <a:rPr lang="en-US" sz="3400" dirty="0" smtClean="0">
                <a:hlinkClick r:id="rId3"/>
              </a:rPr>
              <a:t>://</a:t>
            </a:r>
            <a:r>
              <a:rPr lang="en-US" sz="3400" dirty="0" smtClean="0">
                <a:hlinkClick r:id="rId3"/>
              </a:rPr>
              <a:t>www.hfs-assn.org/graphics/needle.gif</a:t>
            </a:r>
            <a:endParaRPr lang="en-US" sz="3400" dirty="0" smtClean="0"/>
          </a:p>
          <a:p>
            <a:pPr marL="514350" indent="-514350">
              <a:buFont typeface="+mj-lt"/>
              <a:buAutoNum type="arabicPeriod"/>
            </a:pPr>
            <a:r>
              <a:rPr lang="en-US" sz="3400" dirty="0" smtClean="0">
                <a:hlinkClick r:id="rId4"/>
              </a:rPr>
              <a:t>http://</a:t>
            </a:r>
            <a:r>
              <a:rPr lang="en-US" sz="3400" dirty="0" smtClean="0">
                <a:hlinkClick r:id="rId4"/>
              </a:rPr>
              <a:t>imagecache2.allposters.com/images/LIFPOD/570237.jpg</a:t>
            </a:r>
            <a:endParaRPr lang="en-US" sz="3400" dirty="0" smtClean="0"/>
          </a:p>
          <a:p>
            <a:pPr marL="514350" indent="-514350">
              <a:buFont typeface="+mj-lt"/>
              <a:buAutoNum type="arabicPeriod"/>
            </a:pPr>
            <a:r>
              <a:rPr lang="en-US" sz="3400" dirty="0" smtClean="0"/>
              <a:t>http://americandreamcars.com/1942ford2dr0711.jpg</a:t>
            </a:r>
          </a:p>
          <a:p>
            <a:pPr marL="514350" indent="-514350">
              <a:buFont typeface="+mj-lt"/>
              <a:buAutoNum type="arabicPeriod"/>
            </a:pPr>
            <a:r>
              <a:rPr lang="en-US" sz="3400" dirty="0" smtClean="0"/>
              <a:t>http://www.google.com/imgres?imgurl=http://img2.photographersdirect.com/img/16398/wm/pd716890.jpg&amp;imgrefurl=http://scheong.wordpress.com/2009/12/11/blackouts-raids-and-rationing-the-blitz-and-the-home-front-of-wwii/&amp;usg=__FaDfs6yIyL2qtOm_YTYjuWkkVDU=&amp;h=500&amp;w=397&amp;sz=85&amp;hl=en&amp;start=19&amp;zoom=1&amp;um=1&amp;itbs=1&amp;tbnid=fifkK7mC0gTwiM:&amp;tbnh=130&amp;tbnw=103&amp;prev=/images%3Fq%3Dhome%2Bfront%2Bww2%2Bclothing%26um%3D1%26hl%3Den%26sa%3DN%26rlz%3D1R2ADSA_enUS358%26ndsp%3D20%26tbs%3Disch:1 </a:t>
            </a:r>
            <a:endParaRPr lang="en-US" sz="3400" dirty="0" smtClean="0"/>
          </a:p>
          <a:p>
            <a:pPr marL="514350" indent="-514350">
              <a:buFont typeface="+mj-lt"/>
              <a:buAutoNum type="arabicPeriod"/>
            </a:pPr>
            <a:r>
              <a:rPr lang="en-US" sz="3400" dirty="0" smtClean="0"/>
              <a:t>http://www.plaidkidscrafts.com/content/binary/olympics1.gif</a:t>
            </a:r>
          </a:p>
          <a:p>
            <a:pPr marL="514350" indent="-514350">
              <a:buFont typeface="+mj-lt"/>
              <a:buAutoNum type="arabicPeriod"/>
            </a:pPr>
            <a:r>
              <a:rPr lang="en-US" sz="3400" dirty="0" smtClean="0"/>
              <a:t>http://</a:t>
            </a:r>
            <a:r>
              <a:rPr lang="en-US" sz="3400" dirty="0" smtClean="0"/>
              <a:t>photos.upi.com/topics-Franklin-D-Roosevelt/bc68e27cb3588dcb23b6af1e21e2a379/F_1.jpg</a:t>
            </a:r>
            <a:endParaRPr lang="en-US" sz="3400" dirty="0" smtClean="0"/>
          </a:p>
          <a:p>
            <a:pPr marL="514350" indent="-514350">
              <a:buFont typeface="+mj-lt"/>
              <a:buAutoNum type="arabicPeriod"/>
            </a:pPr>
            <a:r>
              <a:rPr lang="en-US" sz="3400" dirty="0" smtClean="0"/>
              <a:t>http://www.class.uh.edu/history/cox/1302album/slides/harry-truman.jpg</a:t>
            </a:r>
          </a:p>
          <a:p>
            <a:pPr marL="514350" indent="-514350">
              <a:buFont typeface="+mj-lt"/>
              <a:buAutoNum type="arabicPeriod"/>
            </a:pPr>
            <a:r>
              <a:rPr lang="en-US" sz="3400" dirty="0" smtClean="0">
                <a:hlinkClick r:id="rId5"/>
              </a:rPr>
              <a:t>http://</a:t>
            </a:r>
            <a:r>
              <a:rPr lang="en-US" sz="3400" dirty="0" smtClean="0">
                <a:hlinkClick r:id="rId5"/>
              </a:rPr>
              <a:t>www.imfdb.org/images/thumb/4/4f/S%26W-Model-1917.jpg/450px-S%26W-Model-1917.jpg</a:t>
            </a:r>
            <a:endParaRPr lang="en-US" sz="3400" dirty="0" smtClean="0"/>
          </a:p>
          <a:p>
            <a:pPr marL="514350" indent="-514350">
              <a:buFont typeface="+mj-lt"/>
              <a:buAutoNum type="arabicPeriod"/>
            </a:pPr>
            <a:r>
              <a:rPr lang="en-US" sz="3400" dirty="0" smtClean="0"/>
              <a:t>http://www.capitanhipower.com/Photos/M1Rifle.jpg</a:t>
            </a:r>
          </a:p>
          <a:p>
            <a:pPr marL="514350" indent="-514350">
              <a:buFont typeface="+mj-lt"/>
              <a:buAutoNum type="arabicPeriod"/>
            </a:pPr>
            <a:r>
              <a:rPr lang="en-US" sz="3400" dirty="0" smtClean="0"/>
              <a:t>http://historydocumented.com/wordpress/wp-content/uploads/2009/07/bazookasmithsonian.jpg</a:t>
            </a:r>
          </a:p>
          <a:p>
            <a:pPr marL="514350" indent="-514350">
              <a:buFont typeface="+mj-lt"/>
              <a:buAutoNum type="arabicPeriod"/>
            </a:pPr>
            <a:endParaRPr lang="en-US" sz="3200" dirty="0" smtClean="0"/>
          </a:p>
          <a:p>
            <a:pPr marL="514350" indent="-514350">
              <a:buFont typeface="+mj-lt"/>
              <a:buAutoNum type="arabicPeriod"/>
            </a:pPr>
            <a:endParaRPr lang="en-US" sz="3200" dirty="0" smtClean="0"/>
          </a:p>
          <a:p>
            <a:pPr marL="514350" indent="-514350">
              <a:buFont typeface="+mj-lt"/>
              <a:buAutoNum type="arabicPeriod"/>
            </a:pPr>
            <a:endParaRPr lang="en-US" sz="3200" dirty="0" smtClean="0"/>
          </a:p>
          <a:p>
            <a:pPr marL="514350" indent="-514350">
              <a:buFont typeface="+mj-lt"/>
              <a:buAutoNum type="arabicPeriod"/>
            </a:pPr>
            <a:endParaRPr lang="en-US" sz="3200" dirty="0" smtClean="0"/>
          </a:p>
          <a:p>
            <a:pPr marL="514350" indent="-514350">
              <a:buFont typeface="+mj-lt"/>
              <a:buAutoNum type="arabicPeriod"/>
            </a:pPr>
            <a:endParaRPr lang="en-US" sz="3200" dirty="0" smtClean="0"/>
          </a:p>
          <a:p>
            <a:pPr marL="514350" indent="-514350">
              <a:buFont typeface="+mj-lt"/>
              <a:buAutoNum type="arabicPeriod"/>
            </a:pPr>
            <a:endParaRPr lang="en-US" sz="2800" dirty="0"/>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 Cited</a:t>
            </a:r>
            <a:br>
              <a:rPr lang="en-US" dirty="0" smtClean="0"/>
            </a:br>
            <a:r>
              <a:rPr lang="en-US" sz="2200" dirty="0" smtClean="0"/>
              <a:t>Information</a:t>
            </a:r>
            <a:endParaRPr lang="en-US" dirty="0"/>
          </a:p>
        </p:txBody>
      </p:sp>
      <p:sp>
        <p:nvSpPr>
          <p:cNvPr id="3" name="Content Placeholder 2"/>
          <p:cNvSpPr>
            <a:spLocks noGrp="1"/>
          </p:cNvSpPr>
          <p:nvPr>
            <p:ph sz="quarter" idx="1"/>
          </p:nvPr>
        </p:nvSpPr>
        <p:spPr>
          <a:xfrm>
            <a:off x="152400" y="1447800"/>
            <a:ext cx="8991600" cy="4648200"/>
          </a:xfrm>
        </p:spPr>
        <p:txBody>
          <a:bodyPr>
            <a:normAutofit fontScale="25000" lnSpcReduction="20000"/>
          </a:bodyPr>
          <a:lstStyle/>
          <a:p>
            <a:pPr>
              <a:buNone/>
            </a:pPr>
            <a:r>
              <a:rPr lang="en-US" sz="3400" dirty="0" smtClean="0"/>
              <a:t>"Destroy This Mad Brute!" </a:t>
            </a:r>
            <a:r>
              <a:rPr lang="en-US" sz="3400" i="1" dirty="0" smtClean="0"/>
              <a:t>LEARN NC</a:t>
            </a:r>
            <a:r>
              <a:rPr lang="en-US" sz="3400" dirty="0" smtClean="0"/>
              <a:t>. The University of North Carolina at Chapel Hill. Web. 15 Sept. 2010. &lt;http://www.learnnc.org/lp/multimedia/10612</a:t>
            </a:r>
            <a:r>
              <a:rPr lang="en-US" sz="3400" dirty="0" smtClean="0"/>
              <a:t>&gt;.</a:t>
            </a:r>
          </a:p>
          <a:p>
            <a:pPr>
              <a:buNone/>
            </a:pPr>
            <a:endParaRPr lang="en-US" sz="3400" dirty="0" smtClean="0"/>
          </a:p>
          <a:p>
            <a:pPr>
              <a:buNone/>
            </a:pPr>
            <a:r>
              <a:rPr lang="en-US" sz="3400" dirty="0" smtClean="0"/>
              <a:t>Thomas, Pauline Weston. "C20th </a:t>
            </a:r>
            <a:r>
              <a:rPr lang="en-US" sz="3400" dirty="0" smtClean="0">
                <a:hlinkClick r:id="" action="ppaction://hlinkfile"/>
              </a:rPr>
              <a:t>Fashion</a:t>
            </a:r>
            <a:r>
              <a:rPr lang="en-US" sz="3400" dirty="0" smtClean="0"/>
              <a:t> History 1940s - Utility Clothing 1940s." </a:t>
            </a:r>
            <a:r>
              <a:rPr lang="en-US" sz="3400" i="1" dirty="0" smtClean="0"/>
              <a:t>Fashion History Costume Trends and Eras, Trends Victorians - Haute Couture</a:t>
            </a:r>
            <a:r>
              <a:rPr lang="en-US" sz="3400" dirty="0" smtClean="0"/>
              <a:t>. Fashion Era. Web. 15 Sept. </a:t>
            </a:r>
            <a:r>
              <a:rPr lang="en-US" sz="3400" dirty="0" smtClean="0"/>
              <a:t>2010. </a:t>
            </a:r>
            <a:r>
              <a:rPr lang="en-US" sz="3400" dirty="0" smtClean="0"/>
              <a:t>&lt;http://www.fashion-era.com/utility_clothing.htm</a:t>
            </a:r>
            <a:r>
              <a:rPr lang="en-US" sz="3400" dirty="0" smtClean="0"/>
              <a:t>&gt;.</a:t>
            </a:r>
          </a:p>
          <a:p>
            <a:pPr>
              <a:buNone/>
            </a:pPr>
            <a:endParaRPr lang="en-US" sz="3400" dirty="0" smtClean="0"/>
          </a:p>
          <a:p>
            <a:pPr>
              <a:buNone/>
            </a:pPr>
            <a:r>
              <a:rPr lang="en-US" sz="3400" dirty="0" smtClean="0"/>
              <a:t>Goodwin, Sue. "American History - Decade 1940 - 1949." </a:t>
            </a:r>
            <a:r>
              <a:rPr lang="en-US" sz="3400" i="1" dirty="0" smtClean="0"/>
              <a:t>Lone Star College-Kingwood Library Home Page</a:t>
            </a:r>
            <a:r>
              <a:rPr lang="en-US" sz="3400" dirty="0" smtClean="0"/>
              <a:t>. </a:t>
            </a:r>
            <a:r>
              <a:rPr lang="en-US" sz="3400" dirty="0" err="1" smtClean="0"/>
              <a:t>Twientieth</a:t>
            </a:r>
            <a:r>
              <a:rPr lang="en-US" sz="3400" dirty="0" smtClean="0"/>
              <a:t> Century Decades, 1999. Web. </a:t>
            </a:r>
            <a:r>
              <a:rPr lang="en-US" sz="3400" dirty="0" smtClean="0"/>
              <a:t>15 </a:t>
            </a:r>
            <a:r>
              <a:rPr lang="en-US" sz="3400" dirty="0" smtClean="0"/>
              <a:t>Sept. 2010. </a:t>
            </a:r>
            <a:r>
              <a:rPr lang="en-US" sz="3400" dirty="0" smtClean="0"/>
              <a:t>&lt;</a:t>
            </a:r>
            <a:r>
              <a:rPr lang="en-US" sz="3400" dirty="0" smtClean="0"/>
              <a:t>http://kclibrary.lonestar.edu/decade40.html</a:t>
            </a:r>
            <a:r>
              <a:rPr lang="en-US" sz="3400" dirty="0" smtClean="0"/>
              <a:t>&gt;.</a:t>
            </a:r>
          </a:p>
          <a:p>
            <a:pPr>
              <a:buNone/>
            </a:pPr>
            <a:endParaRPr lang="en-US" sz="3400" dirty="0" smtClean="0"/>
          </a:p>
          <a:p>
            <a:pPr>
              <a:buNone/>
            </a:pPr>
            <a:r>
              <a:rPr lang="en-US" sz="3400" dirty="0" smtClean="0"/>
              <a:t>"Elizabeth Taylor at Reel Classics." </a:t>
            </a:r>
            <a:r>
              <a:rPr lang="en-US" sz="3400" i="1" dirty="0" smtClean="0"/>
              <a:t>Reel Classics: Elizabeth's Classic Movie Homepage</a:t>
            </a:r>
            <a:r>
              <a:rPr lang="en-US" sz="3400" dirty="0" smtClean="0"/>
              <a:t>. Web. 15 Sept. 2010. &lt;http://www.reelclassics.com/Actresses/Liz_Taylor/liz.htm</a:t>
            </a:r>
            <a:r>
              <a:rPr lang="en-US" sz="3400" dirty="0" smtClean="0"/>
              <a:t>&gt;.</a:t>
            </a:r>
          </a:p>
          <a:p>
            <a:pPr>
              <a:buNone/>
            </a:pPr>
            <a:endParaRPr lang="en-US" sz="3400" dirty="0" smtClean="0"/>
          </a:p>
          <a:p>
            <a:pPr>
              <a:buNone/>
            </a:pPr>
            <a:r>
              <a:rPr lang="en-US" sz="3400" dirty="0" smtClean="0"/>
              <a:t>"1940s Bestsellers." </a:t>
            </a:r>
            <a:r>
              <a:rPr lang="en-US" sz="3400" i="1" dirty="0" err="1" smtClean="0"/>
              <a:t>Cader</a:t>
            </a:r>
            <a:r>
              <a:rPr lang="en-US" sz="3400" i="1" dirty="0" smtClean="0"/>
              <a:t> Books Presents Publishers Lunch</a:t>
            </a:r>
            <a:r>
              <a:rPr lang="en-US" sz="3400" dirty="0" smtClean="0"/>
              <a:t>. </a:t>
            </a:r>
            <a:r>
              <a:rPr lang="en-US" sz="3400" dirty="0" smtClean="0"/>
              <a:t>Web</a:t>
            </a:r>
            <a:r>
              <a:rPr lang="en-US" sz="3400" dirty="0" smtClean="0"/>
              <a:t>. 15 Sept. 2010. &lt;http://www.caderbooks.com/best40.html</a:t>
            </a:r>
            <a:r>
              <a:rPr lang="en-US" sz="3400" dirty="0" smtClean="0"/>
              <a:t>&gt;.</a:t>
            </a:r>
          </a:p>
          <a:p>
            <a:pPr>
              <a:buNone/>
            </a:pPr>
            <a:endParaRPr lang="en-US" sz="3400" dirty="0" smtClean="0"/>
          </a:p>
          <a:p>
            <a:pPr>
              <a:buNone/>
            </a:pPr>
            <a:r>
              <a:rPr lang="en-US" sz="3400" dirty="0" smtClean="0"/>
              <a:t>"Swing (dance)." </a:t>
            </a:r>
            <a:r>
              <a:rPr lang="en-US" sz="3400" i="1" dirty="0" smtClean="0"/>
              <a:t>Wikipedia, the Free Encyclopedia</a:t>
            </a:r>
            <a:r>
              <a:rPr lang="en-US" sz="3400" dirty="0" smtClean="0"/>
              <a:t>. Web. 15 Sept. 2010</a:t>
            </a:r>
            <a:r>
              <a:rPr lang="en-US" sz="3400" dirty="0" smtClean="0"/>
              <a:t>. </a:t>
            </a:r>
            <a:r>
              <a:rPr lang="en-US" sz="3400" dirty="0" smtClean="0"/>
              <a:t>&lt;http://en.wikipedia.org/wiki/Swing_(dance)#Early_forms_from_the_1930s_and_1940s</a:t>
            </a:r>
            <a:r>
              <a:rPr lang="en-US" sz="3400" dirty="0" smtClean="0"/>
              <a:t>&gt;.</a:t>
            </a:r>
          </a:p>
          <a:p>
            <a:pPr>
              <a:buNone/>
            </a:pPr>
            <a:endParaRPr lang="en-US" sz="3400" dirty="0" smtClean="0"/>
          </a:p>
          <a:p>
            <a:pPr>
              <a:buNone/>
            </a:pPr>
            <a:r>
              <a:rPr lang="en-US" sz="3400" dirty="0" smtClean="0"/>
              <a:t>"Modern Inventions of the 20th Century: The 1940's." </a:t>
            </a:r>
            <a:r>
              <a:rPr lang="en-US" sz="3400" i="1" dirty="0" smtClean="0"/>
              <a:t>20th Century Nostalgia: When We Were Kids</a:t>
            </a:r>
            <a:r>
              <a:rPr lang="en-US" sz="3400" dirty="0" smtClean="0"/>
              <a:t>. Web. 14 Sept. 2010. &lt;http://www.wwwk.co.uk/culture/inventions/40s/index.htm</a:t>
            </a:r>
            <a:r>
              <a:rPr lang="en-US" sz="3400" dirty="0" smtClean="0"/>
              <a:t>&gt;.</a:t>
            </a:r>
          </a:p>
          <a:p>
            <a:pPr>
              <a:buNone/>
            </a:pPr>
            <a:endParaRPr lang="en-US" sz="3400" dirty="0" smtClean="0"/>
          </a:p>
          <a:p>
            <a:pPr>
              <a:buNone/>
            </a:pPr>
            <a:r>
              <a:rPr lang="en-US" sz="3400" dirty="0" smtClean="0"/>
              <a:t>"Medicine and World War Two." </a:t>
            </a:r>
            <a:r>
              <a:rPr lang="en-US" sz="3400" i="1" dirty="0" smtClean="0"/>
              <a:t>History Learning Site</a:t>
            </a:r>
            <a:r>
              <a:rPr lang="en-US" sz="3400" dirty="0" smtClean="0"/>
              <a:t>. Web. 14 Sept. 2010. &lt;http://www.historylearningsite.co.uk/medicine_and_world_war_two.htm</a:t>
            </a:r>
            <a:r>
              <a:rPr lang="en-US" sz="3400" dirty="0" smtClean="0"/>
              <a:t>&gt;.</a:t>
            </a:r>
          </a:p>
          <a:p>
            <a:pPr>
              <a:buNone/>
            </a:pPr>
            <a:endParaRPr lang="en-US" sz="3400" dirty="0" smtClean="0"/>
          </a:p>
          <a:p>
            <a:pPr>
              <a:buNone/>
            </a:pPr>
            <a:r>
              <a:rPr lang="en-US" sz="3400" dirty="0" smtClean="0"/>
              <a:t>"1942 including Popular Culture, Prices, Events, Technology and Inventions." </a:t>
            </a:r>
            <a:r>
              <a:rPr lang="en-US" sz="3400" i="1" dirty="0" smtClean="0"/>
              <a:t>Where People, History and Memories Join Together from The People History Site</a:t>
            </a:r>
            <a:r>
              <a:rPr lang="en-US" sz="3400" dirty="0" smtClean="0"/>
              <a:t>. Web. 15 Sept. 2010. &lt;http://www.thepeoplehistory.com/1942.html&gt;.</a:t>
            </a:r>
          </a:p>
          <a:p>
            <a:pPr>
              <a:buNone/>
            </a:pPr>
            <a:endParaRPr lang="en-US" sz="3400" dirty="0" smtClean="0"/>
          </a:p>
          <a:p>
            <a:pPr>
              <a:buNone/>
            </a:pPr>
            <a:r>
              <a:rPr lang="en-US" sz="3400" dirty="0" smtClean="0"/>
              <a:t>"World War II Rationing." </a:t>
            </a:r>
            <a:r>
              <a:rPr lang="en-US" sz="3400" i="1" dirty="0" smtClean="0"/>
              <a:t>United States History</a:t>
            </a:r>
            <a:r>
              <a:rPr lang="en-US" sz="3400" dirty="0" smtClean="0"/>
              <a:t>. Web. 15 Sept. 2010. &lt;http://www.u-s-history.com/pages/h1674.html&gt;.</a:t>
            </a:r>
          </a:p>
          <a:p>
            <a:pPr>
              <a:buNone/>
            </a:pPr>
            <a:endParaRPr lang="en-US" sz="3400" dirty="0" smtClean="0"/>
          </a:p>
          <a:p>
            <a:pPr>
              <a:buNone/>
            </a:pPr>
            <a:r>
              <a:rPr lang="en-US" sz="3400" dirty="0" smtClean="0"/>
              <a:t>"Phillips Exeter Academy | About Us." </a:t>
            </a:r>
            <a:r>
              <a:rPr lang="en-US" sz="3400" i="1" dirty="0" smtClean="0"/>
              <a:t>Phillips Exeter Academy | Home</a:t>
            </a:r>
            <a:r>
              <a:rPr lang="en-US" sz="3400" dirty="0" smtClean="0"/>
              <a:t>. Phillips Exeter Academy, 2010. Web. 14 Sept. 2010. &lt;http://www.exeter.edu/about_us/about_us.aspx&gt;.</a:t>
            </a:r>
          </a:p>
          <a:p>
            <a:pPr>
              <a:buNone/>
            </a:pPr>
            <a:endParaRPr lang="en-US" sz="3400" dirty="0" smtClean="0"/>
          </a:p>
          <a:p>
            <a:pPr>
              <a:buNone/>
            </a:pPr>
            <a:r>
              <a:rPr lang="en-US" sz="3400" dirty="0" smtClean="0"/>
              <a:t>"Allies." </a:t>
            </a:r>
            <a:r>
              <a:rPr lang="en-US" sz="3400" i="1" dirty="0" smtClean="0"/>
              <a:t>World War II History Info</a:t>
            </a:r>
            <a:r>
              <a:rPr lang="en-US" sz="3400" dirty="0" smtClean="0"/>
              <a:t>. Web. 14 Sept. 2010. &lt;http://worldwar2history.info/war/Allies.html&gt;.</a:t>
            </a:r>
          </a:p>
          <a:p>
            <a:pPr>
              <a:buNone/>
            </a:pPr>
            <a:endParaRPr lang="en-US" sz="3400" dirty="0" smtClean="0"/>
          </a:p>
          <a:p>
            <a:pPr>
              <a:buNone/>
            </a:pPr>
            <a:r>
              <a:rPr lang="en-US" sz="3400" dirty="0" smtClean="0"/>
              <a:t>"</a:t>
            </a:r>
            <a:r>
              <a:rPr lang="en-US" sz="3400" dirty="0" smtClean="0"/>
              <a:t>Allied &amp; Axis Powers of WWII." </a:t>
            </a:r>
            <a:r>
              <a:rPr lang="en-US" sz="3400" i="1" dirty="0" smtClean="0"/>
              <a:t>Missing In Action, MIA Recovery Experts: Moore's Marauders</a:t>
            </a:r>
            <a:r>
              <a:rPr lang="en-US" sz="3400" dirty="0" smtClean="0"/>
              <a:t>. Moore's Marauders, 2006. Web. 15 Sept. 2010. &lt;http://www.mooresmarauders.org/allies_and_axis_powers_wwii.htm</a:t>
            </a:r>
            <a:r>
              <a:rPr lang="en-US" sz="3400" dirty="0" smtClean="0"/>
              <a:t>&gt;.</a:t>
            </a:r>
          </a:p>
          <a:p>
            <a:pPr>
              <a:buNone/>
            </a:pPr>
            <a:endParaRPr lang="en-US" sz="3400" dirty="0" smtClean="0"/>
          </a:p>
          <a:p>
            <a:pPr>
              <a:buNone/>
            </a:pPr>
            <a:r>
              <a:rPr lang="en-US" sz="3400" dirty="0" smtClean="0"/>
              <a:t>"Biographies of Major Military and Political Leaders in World War II." </a:t>
            </a:r>
            <a:r>
              <a:rPr lang="en-US" sz="3400" i="1" dirty="0" smtClean="0"/>
              <a:t>Oracle </a:t>
            </a:r>
            <a:r>
              <a:rPr lang="en-US" sz="3400" i="1" dirty="0" err="1" smtClean="0"/>
              <a:t>ThinkQuest</a:t>
            </a:r>
            <a:r>
              <a:rPr lang="en-US" sz="3400" i="1" dirty="0" smtClean="0"/>
              <a:t> Library</a:t>
            </a:r>
            <a:r>
              <a:rPr lang="en-US" sz="3400" dirty="0" smtClean="0"/>
              <a:t>. Web. 13 Sept. 2010. &lt;http://library.thinkquest.org/10927/leadww2.htm&gt;.</a:t>
            </a:r>
          </a:p>
          <a:p>
            <a:pPr>
              <a:buNone/>
            </a:pPr>
            <a:endParaRPr lang="en-US" sz="3400" dirty="0" smtClean="0"/>
          </a:p>
          <a:p>
            <a:pPr>
              <a:buNone/>
            </a:pPr>
            <a:r>
              <a:rPr lang="en-US" sz="3400" dirty="0" smtClean="0"/>
              <a:t>"Pacific War Maps | Nihon </a:t>
            </a:r>
            <a:r>
              <a:rPr lang="en-US" sz="3400" dirty="0" err="1" smtClean="0"/>
              <a:t>Kaigun</a:t>
            </a:r>
            <a:r>
              <a:rPr lang="en-US" sz="3400" dirty="0" smtClean="0"/>
              <a:t>." </a:t>
            </a:r>
            <a:r>
              <a:rPr lang="en-US" sz="3400" i="1" dirty="0" smtClean="0"/>
              <a:t>Pacific Naval Battles in World War II</a:t>
            </a:r>
            <a:r>
              <a:rPr lang="en-US" sz="3400" dirty="0" smtClean="0"/>
              <a:t>. Web. 15 Sept. 2010. &lt;http://combinedfleet.com/battles/&gt;.</a:t>
            </a:r>
          </a:p>
          <a:p>
            <a:pPr>
              <a:buNone/>
            </a:pPr>
            <a:endParaRPr lang="en-US" sz="3400" dirty="0" smtClean="0"/>
          </a:p>
          <a:p>
            <a:pPr>
              <a:buNone/>
            </a:pPr>
            <a:r>
              <a:rPr lang="en-US" sz="3400" dirty="0" smtClean="0"/>
              <a:t>Whitney05. "World War 2 Weapons." </a:t>
            </a:r>
            <a:r>
              <a:rPr lang="en-US" sz="3400" i="1" dirty="0" err="1" smtClean="0"/>
              <a:t>HubPages</a:t>
            </a:r>
            <a:r>
              <a:rPr lang="en-US" sz="3400" dirty="0" smtClean="0"/>
              <a:t>. Web. 14 Sept. 2010. &lt;http://hubpages.com/hub/World_War_2_Weapons&gt;.</a:t>
            </a:r>
          </a:p>
          <a:p>
            <a:pPr>
              <a:buNone/>
            </a:pPr>
            <a:endParaRPr lang="en-US" sz="3600" dirty="0" smtClean="0"/>
          </a:p>
          <a:p>
            <a:pPr>
              <a:buNone/>
            </a:pPr>
            <a:endParaRPr lang="en-US" sz="3600" dirty="0" smtClean="0"/>
          </a:p>
          <a:p>
            <a:pPr>
              <a:buNone/>
            </a:pPr>
            <a:endParaRPr lang="en-US" sz="3600" dirty="0" smtClean="0"/>
          </a:p>
          <a:p>
            <a:pPr>
              <a:buNone/>
            </a:pPr>
            <a:endParaRPr lang="en-US" dirty="0" smtClean="0"/>
          </a:p>
          <a:p>
            <a:pPr>
              <a:buNone/>
            </a:pPr>
            <a:endParaRPr lang="en-US" dirty="0" smtClean="0"/>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Propaganda Posters of WWII</a:t>
            </a:r>
            <a:endParaRPr lang="en-US" dirty="0"/>
          </a:p>
        </p:txBody>
      </p:sp>
      <p:sp>
        <p:nvSpPr>
          <p:cNvPr id="4" name="Text Placeholder 3"/>
          <p:cNvSpPr>
            <a:spLocks noGrp="1"/>
          </p:cNvSpPr>
          <p:nvPr>
            <p:ph type="body" idx="2"/>
          </p:nvPr>
        </p:nvSpPr>
        <p:spPr>
          <a:xfrm>
            <a:off x="3429000" y="762000"/>
            <a:ext cx="5105400" cy="5288280"/>
          </a:xfrm>
        </p:spPr>
        <p:txBody>
          <a:bodyPr>
            <a:normAutofit/>
          </a:bodyPr>
          <a:lstStyle/>
          <a:p>
            <a:pPr marL="400050" indent="-400050">
              <a:buFont typeface="Wingdings" pitchFamily="2" charset="2"/>
              <a:buChar char="§"/>
            </a:pPr>
            <a:r>
              <a:rPr lang="en-US" sz="2000" dirty="0" smtClean="0">
                <a:solidFill>
                  <a:schemeClr val="bg2">
                    <a:lumMod val="50000"/>
                  </a:schemeClr>
                </a:solidFill>
              </a:rPr>
              <a:t>This poster was designed to encourage men to enlist in the army during World War II. Little hints that are incorporated in this poster show that the gorilla represents a German man, as he is wearing a German style </a:t>
            </a:r>
            <a:r>
              <a:rPr lang="en-US" sz="2000" dirty="0" err="1" smtClean="0">
                <a:solidFill>
                  <a:schemeClr val="bg2">
                    <a:lumMod val="50000"/>
                  </a:schemeClr>
                </a:solidFill>
              </a:rPr>
              <a:t>pickelhaube</a:t>
            </a:r>
            <a:r>
              <a:rPr lang="en-US" sz="2000" dirty="0" smtClean="0">
                <a:solidFill>
                  <a:schemeClr val="bg2">
                    <a:lumMod val="50000"/>
                  </a:schemeClr>
                </a:solidFill>
              </a:rPr>
              <a:t> helmet with spikes, and is carrying a club with blood on it that says ‘</a:t>
            </a:r>
            <a:r>
              <a:rPr lang="en-US" sz="2000" dirty="0" err="1" smtClean="0">
                <a:solidFill>
                  <a:schemeClr val="bg2">
                    <a:lumMod val="50000"/>
                  </a:schemeClr>
                </a:solidFill>
              </a:rPr>
              <a:t>Kultur</a:t>
            </a:r>
            <a:r>
              <a:rPr lang="en-US" sz="2000" dirty="0" smtClean="0">
                <a:solidFill>
                  <a:schemeClr val="bg2">
                    <a:lumMod val="50000"/>
                  </a:schemeClr>
                </a:solidFill>
              </a:rPr>
              <a:t>’, which means (in German) culture or traditions. The lady he is carrying is thought to represent Lady Liberty, because of her familiar turquoise dress.</a:t>
            </a:r>
            <a:endParaRPr lang="en-US" sz="2000" dirty="0">
              <a:solidFill>
                <a:schemeClr val="bg2">
                  <a:lumMod val="50000"/>
                </a:schemeClr>
              </a:solidFill>
            </a:endParaRPr>
          </a:p>
        </p:txBody>
      </p:sp>
      <p:grpSp>
        <p:nvGrpSpPr>
          <p:cNvPr id="8" name="Group 7"/>
          <p:cNvGrpSpPr/>
          <p:nvPr/>
        </p:nvGrpSpPr>
        <p:grpSpPr>
          <a:xfrm>
            <a:off x="341985" y="2057400"/>
            <a:ext cx="2310873" cy="3950732"/>
            <a:chOff x="341985" y="2057400"/>
            <a:chExt cx="2310873" cy="3950732"/>
          </a:xfrm>
        </p:grpSpPr>
        <p:pic>
          <p:nvPicPr>
            <p:cNvPr id="1026" name="Picture 2" descr="http://ecx.images-amazon.com/images/I/51C5SJ74R7L._SL500_AA300_.jpg"/>
            <p:cNvPicPr>
              <a:picLocks noChangeAspect="1" noChangeArrowheads="1"/>
            </p:cNvPicPr>
            <p:nvPr/>
          </p:nvPicPr>
          <p:blipFill>
            <a:blip r:embed="rId2" cstate="print"/>
            <a:srcRect l="16000" r="19200"/>
            <a:stretch>
              <a:fillRect/>
            </a:stretch>
          </p:blipFill>
          <p:spPr bwMode="auto">
            <a:xfrm>
              <a:off x="341985" y="2057400"/>
              <a:ext cx="2310873" cy="3566160"/>
            </a:xfrm>
            <a:prstGeom prst="rect">
              <a:avLst/>
            </a:prstGeom>
            <a:noFill/>
          </p:spPr>
        </p:pic>
        <p:sp>
          <p:nvSpPr>
            <p:cNvPr id="6" name="Rectangle 5"/>
            <p:cNvSpPr/>
            <p:nvPr/>
          </p:nvSpPr>
          <p:spPr>
            <a:xfrm>
              <a:off x="1371600" y="5638800"/>
              <a:ext cx="609600" cy="369332"/>
            </a:xfrm>
            <a:prstGeom prst="rect">
              <a:avLst/>
            </a:prstGeom>
          </p:spPr>
          <p:txBody>
            <a:bodyPr wrap="square">
              <a:spAutoFit/>
            </a:bodyPr>
            <a:lstStyle/>
            <a:p>
              <a:r>
                <a:rPr lang="en-US" dirty="0" smtClean="0"/>
                <a:t>2.</a:t>
              </a:r>
              <a:endParaRPr lang="en-US" dirty="0"/>
            </a:p>
          </p:txBody>
        </p:sp>
      </p:grpSp>
    </p:spTree>
  </p:cSld>
  <p:clrMapOvr>
    <a:masterClrMapping/>
  </p:clrMapOvr>
  <p:transition>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Propaganda…</a:t>
            </a:r>
            <a:endParaRPr lang="en-US" dirty="0"/>
          </a:p>
        </p:txBody>
      </p:sp>
      <p:sp>
        <p:nvSpPr>
          <p:cNvPr id="5" name="Content Placeholder 4"/>
          <p:cNvSpPr>
            <a:spLocks noGrp="1"/>
          </p:cNvSpPr>
          <p:nvPr>
            <p:ph sz="half" idx="1"/>
          </p:nvPr>
        </p:nvSpPr>
        <p:spPr>
          <a:xfrm>
            <a:off x="152400" y="1447800"/>
            <a:ext cx="2438400" cy="4724400"/>
          </a:xfrm>
        </p:spPr>
        <p:txBody>
          <a:bodyPr>
            <a:noAutofit/>
          </a:bodyPr>
          <a:lstStyle/>
          <a:p>
            <a:r>
              <a:rPr lang="en-US" sz="1800" dirty="0" smtClean="0"/>
              <a:t>These posters were created to remind Americans to keep quiet about military plans and operations. There were many similar posters to this, often depicting a woman arrested for murder for spilling secret American military information.</a:t>
            </a:r>
            <a:endParaRPr lang="en-US" sz="1800" dirty="0"/>
          </a:p>
        </p:txBody>
      </p:sp>
      <p:grpSp>
        <p:nvGrpSpPr>
          <p:cNvPr id="12" name="Group 11"/>
          <p:cNvGrpSpPr/>
          <p:nvPr/>
        </p:nvGrpSpPr>
        <p:grpSpPr>
          <a:xfrm>
            <a:off x="2438400" y="1447800"/>
            <a:ext cx="2007511" cy="3814465"/>
            <a:chOff x="2438400" y="1447800"/>
            <a:chExt cx="2007511" cy="3814465"/>
          </a:xfrm>
        </p:grpSpPr>
        <p:pic>
          <p:nvPicPr>
            <p:cNvPr id="1026" name="Picture 2" descr="http://designrelated.tv/inspiration/wwII_posters/fish_sucker_propaganda_poster.jpg"/>
            <p:cNvPicPr>
              <a:picLocks noChangeAspect="1" noChangeArrowheads="1"/>
            </p:cNvPicPr>
            <p:nvPr/>
          </p:nvPicPr>
          <p:blipFill>
            <a:blip r:embed="rId2" cstate="print"/>
            <a:srcRect/>
            <a:stretch>
              <a:fillRect/>
            </a:stretch>
          </p:blipFill>
          <p:spPr bwMode="auto">
            <a:xfrm>
              <a:off x="2438400" y="1447800"/>
              <a:ext cx="2007511" cy="3429000"/>
            </a:xfrm>
            <a:prstGeom prst="rect">
              <a:avLst/>
            </a:prstGeom>
            <a:noFill/>
          </p:spPr>
        </p:pic>
        <p:sp>
          <p:nvSpPr>
            <p:cNvPr id="4" name="Rectangle 3"/>
            <p:cNvSpPr/>
            <p:nvPr/>
          </p:nvSpPr>
          <p:spPr>
            <a:xfrm>
              <a:off x="3657600" y="4800600"/>
              <a:ext cx="457200" cy="461665"/>
            </a:xfrm>
            <a:prstGeom prst="rect">
              <a:avLst/>
            </a:prstGeom>
          </p:spPr>
          <p:txBody>
            <a:bodyPr wrap="square">
              <a:spAutoFit/>
            </a:bodyPr>
            <a:lstStyle/>
            <a:p>
              <a:r>
                <a:rPr lang="en-US" sz="2400" dirty="0" smtClean="0"/>
                <a:t>3.</a:t>
              </a:r>
              <a:endParaRPr lang="en-US" sz="2400" dirty="0"/>
            </a:p>
          </p:txBody>
        </p:sp>
      </p:grpSp>
      <p:pic>
        <p:nvPicPr>
          <p:cNvPr id="20482" name="Picture 2" descr="http://warnerbros.pbworks.com/f/murder.jpg"/>
          <p:cNvPicPr>
            <a:picLocks noChangeAspect="1" noChangeArrowheads="1"/>
          </p:cNvPicPr>
          <p:nvPr/>
        </p:nvPicPr>
        <p:blipFill>
          <a:blip r:embed="rId3" cstate="print"/>
          <a:srcRect/>
          <a:stretch>
            <a:fillRect/>
          </a:stretch>
        </p:blipFill>
        <p:spPr bwMode="auto">
          <a:xfrm>
            <a:off x="4724400" y="1524000"/>
            <a:ext cx="1905000" cy="2712816"/>
          </a:xfrm>
          <a:prstGeom prst="rect">
            <a:avLst/>
          </a:prstGeom>
          <a:noFill/>
        </p:spPr>
      </p:pic>
      <p:pic>
        <p:nvPicPr>
          <p:cNvPr id="18434" name="Picture 2" descr="http://andrikyrychok.files.wordpress.com/2008/11/propaganda_quiet.jpg"/>
          <p:cNvPicPr>
            <a:picLocks noChangeAspect="1" noChangeArrowheads="1"/>
          </p:cNvPicPr>
          <p:nvPr/>
        </p:nvPicPr>
        <p:blipFill>
          <a:blip r:embed="rId4" cstate="print"/>
          <a:srcRect/>
          <a:stretch>
            <a:fillRect/>
          </a:stretch>
        </p:blipFill>
        <p:spPr bwMode="auto">
          <a:xfrm>
            <a:off x="6858000" y="2895600"/>
            <a:ext cx="1930400" cy="2895600"/>
          </a:xfrm>
          <a:prstGeom prst="rect">
            <a:avLst/>
          </a:prstGeom>
          <a:noFill/>
        </p:spPr>
      </p:pic>
      <p:sp>
        <p:nvSpPr>
          <p:cNvPr id="13" name="TextBox 12"/>
          <p:cNvSpPr txBox="1"/>
          <p:nvPr/>
        </p:nvSpPr>
        <p:spPr>
          <a:xfrm>
            <a:off x="4648200" y="4114800"/>
            <a:ext cx="457200" cy="369332"/>
          </a:xfrm>
          <a:prstGeom prst="rect">
            <a:avLst/>
          </a:prstGeom>
          <a:noFill/>
        </p:spPr>
        <p:txBody>
          <a:bodyPr wrap="square" rtlCol="0">
            <a:spAutoFit/>
          </a:bodyPr>
          <a:lstStyle/>
          <a:p>
            <a:r>
              <a:rPr lang="en-US" dirty="0" smtClean="0"/>
              <a:t>4.</a:t>
            </a:r>
            <a:endParaRPr lang="en-US" dirty="0"/>
          </a:p>
        </p:txBody>
      </p:sp>
      <p:sp>
        <p:nvSpPr>
          <p:cNvPr id="14" name="TextBox 13"/>
          <p:cNvSpPr txBox="1"/>
          <p:nvPr/>
        </p:nvSpPr>
        <p:spPr>
          <a:xfrm>
            <a:off x="8001000" y="5867400"/>
            <a:ext cx="609600" cy="400110"/>
          </a:xfrm>
          <a:prstGeom prst="rect">
            <a:avLst/>
          </a:prstGeom>
          <a:noFill/>
        </p:spPr>
        <p:txBody>
          <a:bodyPr wrap="square" rtlCol="0">
            <a:spAutoFit/>
          </a:bodyPr>
          <a:lstStyle/>
          <a:p>
            <a:r>
              <a:rPr lang="en-US" sz="2000" dirty="0" smtClean="0"/>
              <a:t>5.</a:t>
            </a:r>
            <a:endParaRPr lang="en-US" sz="2000" dirty="0"/>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Fashion</a:t>
            </a:r>
            <a:endParaRPr lang="en-US" dirty="0"/>
          </a:p>
        </p:txBody>
      </p:sp>
      <p:sp>
        <p:nvSpPr>
          <p:cNvPr id="3" name="Content Placeholder 2"/>
          <p:cNvSpPr>
            <a:spLocks noGrp="1"/>
          </p:cNvSpPr>
          <p:nvPr>
            <p:ph sz="quarter" idx="1"/>
          </p:nvPr>
        </p:nvSpPr>
        <p:spPr/>
        <p:txBody>
          <a:bodyPr>
            <a:normAutofit/>
          </a:bodyPr>
          <a:lstStyle/>
          <a:p>
            <a:r>
              <a:rPr lang="en-US" sz="2000" dirty="0" smtClean="0"/>
              <a:t>During the war, fancy </a:t>
            </a:r>
            <a:r>
              <a:rPr lang="en-US" sz="2000" dirty="0" smtClean="0"/>
              <a:t>clothing </a:t>
            </a:r>
            <a:r>
              <a:rPr lang="en-US" sz="2000" dirty="0" smtClean="0"/>
              <a:t>was scarce because </a:t>
            </a:r>
            <a:r>
              <a:rPr lang="en-US" sz="2000" dirty="0" smtClean="0"/>
              <a:t>most of the </a:t>
            </a:r>
            <a:r>
              <a:rPr lang="en-US" sz="2000" dirty="0" smtClean="0"/>
              <a:t>silk, cotton</a:t>
            </a:r>
            <a:r>
              <a:rPr lang="en-US" sz="2000" dirty="0" smtClean="0"/>
              <a:t>, and wool </a:t>
            </a:r>
            <a:r>
              <a:rPr lang="en-US" sz="2000" dirty="0" smtClean="0"/>
              <a:t>was shipped to the war effort. </a:t>
            </a:r>
            <a:r>
              <a:rPr lang="en-US" sz="2000" dirty="0" smtClean="0"/>
              <a:t>Also, Paris (fashion capital of the world at that time) created more plain and uniform clothing. Clothes </a:t>
            </a:r>
            <a:r>
              <a:rPr lang="en-US" sz="2000" dirty="0" smtClean="0"/>
              <a:t>were made of sturdy fabrics, </a:t>
            </a:r>
            <a:r>
              <a:rPr lang="en-US" sz="2000" dirty="0" smtClean="0"/>
              <a:t>as all natural fabrics were also sent away. It was considered unpatriotic to wear clothing that was fancy, or flashy/colorful in any way. Men and women alike did away with all the frills and wore simple, drab-colored clothing that was sturdy and dependable. Rationing on clothing was also in effect, so clothing had to fit these characteristics. The saying “Make Do and Mend” was </a:t>
            </a:r>
            <a:r>
              <a:rPr lang="en-US" sz="2000" dirty="0" smtClean="0"/>
              <a:t>the mindset of civilian Americans during this time. </a:t>
            </a:r>
            <a:r>
              <a:rPr lang="en-US" sz="2000" dirty="0" smtClean="0"/>
              <a:t>Clothing was usually in darkly–saturated hues like navy, black, grey, maroon, and beige or brown.</a:t>
            </a:r>
            <a:endParaRPr lang="en-US" sz="2000"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85800"/>
          </a:xfrm>
        </p:spPr>
        <p:txBody>
          <a:bodyPr>
            <a:normAutofit/>
          </a:bodyPr>
          <a:lstStyle/>
          <a:p>
            <a:r>
              <a:rPr lang="en-US" dirty="0" smtClean="0"/>
              <a:t>Popular </a:t>
            </a:r>
            <a:r>
              <a:rPr lang="en-US" dirty="0" smtClean="0"/>
              <a:t>Songs of 1942</a:t>
            </a:r>
            <a:endParaRPr lang="en-US" dirty="0"/>
          </a:p>
        </p:txBody>
      </p:sp>
      <p:sp>
        <p:nvSpPr>
          <p:cNvPr id="6" name="Text Placeholder 5"/>
          <p:cNvSpPr>
            <a:spLocks noGrp="1"/>
          </p:cNvSpPr>
          <p:nvPr>
            <p:ph sz="quarter" idx="1"/>
          </p:nvPr>
        </p:nvSpPr>
        <p:spPr>
          <a:xfrm>
            <a:off x="152400" y="1371600"/>
            <a:ext cx="8653272" cy="5105400"/>
          </a:xfrm>
        </p:spPr>
        <p:txBody>
          <a:bodyPr>
            <a:normAutofit/>
          </a:bodyPr>
          <a:lstStyle/>
          <a:p>
            <a:r>
              <a:rPr lang="en-US" sz="2000" dirty="0" smtClean="0"/>
              <a:t>White Christmas- Bing Crosby</a:t>
            </a:r>
          </a:p>
          <a:p>
            <a:pPr lvl="1"/>
            <a:r>
              <a:rPr lang="en-US" sz="1800" dirty="0" smtClean="0"/>
              <a:t>“I’m dreaming of a White Christmas,</a:t>
            </a:r>
          </a:p>
          <a:p>
            <a:pPr lvl="1">
              <a:buNone/>
            </a:pPr>
            <a:r>
              <a:rPr lang="en-US" sz="1800" dirty="0" smtClean="0"/>
              <a:t>Just like the ones I used to know,</a:t>
            </a:r>
          </a:p>
          <a:p>
            <a:pPr lvl="1">
              <a:buNone/>
            </a:pPr>
            <a:r>
              <a:rPr lang="en-US" sz="1800" dirty="0" smtClean="0"/>
              <a:t>Where the treetops listen, and the children listen,</a:t>
            </a:r>
          </a:p>
          <a:p>
            <a:pPr lvl="1">
              <a:buNone/>
            </a:pPr>
            <a:r>
              <a:rPr lang="en-US" sz="1800" dirty="0" smtClean="0"/>
              <a:t>To hear sleigh bells in the snow…”</a:t>
            </a:r>
          </a:p>
          <a:p>
            <a:pPr algn="r"/>
            <a:r>
              <a:rPr lang="en-US" sz="2000" dirty="0" smtClean="0"/>
              <a:t>Moonlight Cocktail- Glenn Miller</a:t>
            </a:r>
          </a:p>
          <a:p>
            <a:pPr lvl="1" algn="r"/>
            <a:r>
              <a:rPr lang="en-US" sz="1800" dirty="0" smtClean="0"/>
              <a:t>Glenn Miller was a very famous jazz player, </a:t>
            </a:r>
          </a:p>
          <a:p>
            <a:pPr lvl="1" algn="r">
              <a:buNone/>
            </a:pPr>
            <a:r>
              <a:rPr lang="en-US" sz="1800" dirty="0" smtClean="0"/>
              <a:t>well-known for many other songs he produced, like </a:t>
            </a:r>
          </a:p>
          <a:p>
            <a:pPr lvl="1" algn="r">
              <a:buNone/>
            </a:pPr>
            <a:r>
              <a:rPr lang="en-US" sz="1800" dirty="0" smtClean="0"/>
              <a:t>‘Chattanooga </a:t>
            </a:r>
            <a:r>
              <a:rPr lang="en-US" sz="1800" dirty="0" err="1" smtClean="0"/>
              <a:t>Choo</a:t>
            </a:r>
            <a:r>
              <a:rPr lang="en-US" sz="1800" dirty="0" smtClean="0"/>
              <a:t> </a:t>
            </a:r>
            <a:r>
              <a:rPr lang="en-US" sz="1800" dirty="0" err="1" smtClean="0"/>
              <a:t>Choo</a:t>
            </a:r>
            <a:r>
              <a:rPr lang="en-US" sz="1800" dirty="0" smtClean="0"/>
              <a:t>’ and ‘I’ve Got a Gal </a:t>
            </a:r>
          </a:p>
          <a:p>
            <a:pPr lvl="1" algn="r">
              <a:buNone/>
            </a:pPr>
            <a:r>
              <a:rPr lang="en-US" sz="1800" dirty="0" smtClean="0"/>
              <a:t>in Kalamazoo’.</a:t>
            </a:r>
          </a:p>
          <a:p>
            <a:endParaRPr lang="en-US" sz="2400" dirty="0" smtClean="0"/>
          </a:p>
          <a:p>
            <a:r>
              <a:rPr lang="en-US" sz="2000" dirty="0" smtClean="0"/>
              <a:t>Jingle Jangle Jingle- Kay </a:t>
            </a:r>
            <a:r>
              <a:rPr lang="en-US" sz="2000" dirty="0" err="1" smtClean="0"/>
              <a:t>Kyser</a:t>
            </a:r>
            <a:endParaRPr lang="en-US" sz="2000" dirty="0" smtClean="0"/>
          </a:p>
          <a:p>
            <a:pPr lvl="1"/>
            <a:r>
              <a:rPr lang="en-US" sz="1400" dirty="0" smtClean="0"/>
              <a:t>** Click this link to listen! **</a:t>
            </a:r>
            <a:endParaRPr lang="en-US" sz="900" dirty="0" smtClean="0"/>
          </a:p>
        </p:txBody>
      </p:sp>
      <p:sp>
        <p:nvSpPr>
          <p:cNvPr id="11" name="Rectangle 10"/>
          <p:cNvSpPr/>
          <p:nvPr/>
        </p:nvSpPr>
        <p:spPr>
          <a:xfrm>
            <a:off x="4419600" y="6324600"/>
            <a:ext cx="4291559" cy="369332"/>
          </a:xfrm>
          <a:prstGeom prst="rect">
            <a:avLst/>
          </a:prstGeom>
        </p:spPr>
        <p:txBody>
          <a:bodyPr wrap="none">
            <a:spAutoFit/>
          </a:bodyPr>
          <a:lstStyle/>
          <a:p>
            <a:r>
              <a:rPr lang="en-US" dirty="0" smtClean="0"/>
              <a:t>http://www.popularsong.org/1942.html</a:t>
            </a:r>
            <a:endParaRPr lang="en-US" dirty="0"/>
          </a:p>
        </p:txBody>
      </p:sp>
      <p:grpSp>
        <p:nvGrpSpPr>
          <p:cNvPr id="15" name="Group 14"/>
          <p:cNvGrpSpPr/>
          <p:nvPr/>
        </p:nvGrpSpPr>
        <p:grpSpPr>
          <a:xfrm>
            <a:off x="7010400" y="228600"/>
            <a:ext cx="1905000" cy="2807732"/>
            <a:chOff x="6934200" y="1524000"/>
            <a:chExt cx="1828800" cy="3099651"/>
          </a:xfrm>
        </p:grpSpPr>
        <p:pic>
          <p:nvPicPr>
            <p:cNvPr id="17410" name="Picture 2" descr="http://blog.allanellenberger.com/wp-content/crosby-bing.jpg"/>
            <p:cNvPicPr>
              <a:picLocks noChangeAspect="1" noChangeArrowheads="1"/>
            </p:cNvPicPr>
            <p:nvPr/>
          </p:nvPicPr>
          <p:blipFill>
            <a:blip r:embed="rId2" cstate="print"/>
            <a:srcRect/>
            <a:stretch>
              <a:fillRect/>
            </a:stretch>
          </p:blipFill>
          <p:spPr bwMode="auto">
            <a:xfrm>
              <a:off x="6934200" y="1524000"/>
              <a:ext cx="1828800" cy="2743200"/>
            </a:xfrm>
            <a:prstGeom prst="rect">
              <a:avLst/>
            </a:prstGeom>
            <a:noFill/>
          </p:spPr>
        </p:pic>
        <p:sp>
          <p:nvSpPr>
            <p:cNvPr id="14" name="TextBox 13"/>
            <p:cNvSpPr txBox="1"/>
            <p:nvPr/>
          </p:nvSpPr>
          <p:spPr>
            <a:xfrm>
              <a:off x="7153656" y="4215920"/>
              <a:ext cx="1447800" cy="407731"/>
            </a:xfrm>
            <a:prstGeom prst="rect">
              <a:avLst/>
            </a:prstGeom>
            <a:noFill/>
          </p:spPr>
          <p:txBody>
            <a:bodyPr wrap="square" rtlCol="0">
              <a:spAutoFit/>
            </a:bodyPr>
            <a:lstStyle/>
            <a:p>
              <a:r>
                <a:rPr lang="en-US" dirty="0" smtClean="0"/>
                <a:t>Bing Crosby</a:t>
              </a:r>
              <a:endParaRPr lang="en-US" dirty="0"/>
            </a:p>
          </p:txBody>
        </p:sp>
      </p:grpSp>
      <p:sp>
        <p:nvSpPr>
          <p:cNvPr id="16" name="Rectangle 15"/>
          <p:cNvSpPr/>
          <p:nvPr/>
        </p:nvSpPr>
        <p:spPr>
          <a:xfrm>
            <a:off x="6629400" y="1447800"/>
            <a:ext cx="381000" cy="400110"/>
          </a:xfrm>
          <a:prstGeom prst="rect">
            <a:avLst/>
          </a:prstGeom>
        </p:spPr>
        <p:txBody>
          <a:bodyPr wrap="square">
            <a:spAutoFit/>
          </a:bodyPr>
          <a:lstStyle/>
          <a:p>
            <a:r>
              <a:rPr lang="en-US" sz="2000" dirty="0" smtClean="0"/>
              <a:t>7.</a:t>
            </a:r>
            <a:endParaRPr lang="en-US" sz="2000" dirty="0"/>
          </a:p>
        </p:txBody>
      </p:sp>
      <p:grpSp>
        <p:nvGrpSpPr>
          <p:cNvPr id="20" name="Group 19"/>
          <p:cNvGrpSpPr/>
          <p:nvPr/>
        </p:nvGrpSpPr>
        <p:grpSpPr>
          <a:xfrm>
            <a:off x="533400" y="3200400"/>
            <a:ext cx="2228273" cy="1981200"/>
            <a:chOff x="304800" y="3632533"/>
            <a:chExt cx="2535621" cy="2632946"/>
          </a:xfrm>
        </p:grpSpPr>
        <p:pic>
          <p:nvPicPr>
            <p:cNvPr id="17412" name="Picture 4" descr="http://www.wisgrove.com/wp-content/uploads/2009/04/glenn-miller.jpg"/>
            <p:cNvPicPr>
              <a:picLocks noChangeAspect="1" noChangeArrowheads="1"/>
            </p:cNvPicPr>
            <p:nvPr/>
          </p:nvPicPr>
          <p:blipFill>
            <a:blip r:embed="rId3" cstate="print"/>
            <a:srcRect/>
            <a:stretch>
              <a:fillRect/>
            </a:stretch>
          </p:blipFill>
          <p:spPr bwMode="auto">
            <a:xfrm>
              <a:off x="304800" y="4343400"/>
              <a:ext cx="2514600" cy="1922079"/>
            </a:xfrm>
            <a:prstGeom prst="rect">
              <a:avLst/>
            </a:prstGeom>
            <a:noFill/>
          </p:spPr>
        </p:pic>
        <p:sp>
          <p:nvSpPr>
            <p:cNvPr id="19" name="TextBox 18"/>
            <p:cNvSpPr txBox="1"/>
            <p:nvPr/>
          </p:nvSpPr>
          <p:spPr>
            <a:xfrm>
              <a:off x="304800" y="3632533"/>
              <a:ext cx="2535621" cy="777146"/>
            </a:xfrm>
            <a:prstGeom prst="rect">
              <a:avLst/>
            </a:prstGeom>
            <a:noFill/>
          </p:spPr>
          <p:txBody>
            <a:bodyPr wrap="square" rtlCol="0">
              <a:spAutoFit/>
            </a:bodyPr>
            <a:lstStyle/>
            <a:p>
              <a:r>
                <a:rPr lang="en-US" sz="1600" dirty="0" smtClean="0"/>
                <a:t>Glenn Miller and his prized trombone</a:t>
              </a:r>
              <a:endParaRPr lang="en-US" sz="1600" dirty="0"/>
            </a:p>
          </p:txBody>
        </p:sp>
      </p:grpSp>
      <p:sp>
        <p:nvSpPr>
          <p:cNvPr id="22" name="TextBox 21"/>
          <p:cNvSpPr txBox="1"/>
          <p:nvPr/>
        </p:nvSpPr>
        <p:spPr>
          <a:xfrm>
            <a:off x="381000" y="5791200"/>
            <a:ext cx="5410200" cy="369332"/>
          </a:xfrm>
          <a:prstGeom prst="rect">
            <a:avLst/>
          </a:prstGeom>
          <a:noFill/>
        </p:spPr>
        <p:txBody>
          <a:bodyPr wrap="square" rtlCol="0">
            <a:spAutoFit/>
          </a:bodyPr>
          <a:lstStyle/>
          <a:p>
            <a:pPr marL="0" lvl="1"/>
            <a:r>
              <a:rPr lang="en-US" dirty="0" smtClean="0">
                <a:hlinkClick r:id="rId4"/>
              </a:rPr>
              <a:t>http://</a:t>
            </a:r>
            <a:r>
              <a:rPr lang="en-US" dirty="0" smtClean="0">
                <a:hlinkClick r:id="rId4"/>
              </a:rPr>
              <a:t>www.youtube.com/watch?v=osXyGGFlDqQ</a:t>
            </a:r>
            <a:r>
              <a:rPr lang="en-US" dirty="0" smtClean="0"/>
              <a:t> </a:t>
            </a:r>
            <a:endParaRPr lang="en-US" dirty="0"/>
          </a:p>
        </p:txBody>
      </p:sp>
      <p:sp>
        <p:nvSpPr>
          <p:cNvPr id="24" name="TextBox 23"/>
          <p:cNvSpPr txBox="1"/>
          <p:nvPr/>
        </p:nvSpPr>
        <p:spPr>
          <a:xfrm>
            <a:off x="2209800" y="3962400"/>
            <a:ext cx="533400" cy="369332"/>
          </a:xfrm>
          <a:prstGeom prst="rect">
            <a:avLst/>
          </a:prstGeom>
          <a:noFill/>
        </p:spPr>
        <p:txBody>
          <a:bodyPr wrap="square" rtlCol="0">
            <a:spAutoFit/>
          </a:bodyPr>
          <a:lstStyle/>
          <a:p>
            <a:r>
              <a:rPr lang="en-US" dirty="0" smtClean="0"/>
              <a:t>6.</a:t>
            </a:r>
            <a:endParaRPr lang="en-US" dirty="0"/>
          </a:p>
        </p:txBody>
      </p:sp>
    </p:spTree>
  </p:cSld>
  <p:clrMapOvr>
    <a:masterClrMapping/>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Movies</a:t>
            </a:r>
            <a:endParaRPr lang="en-US" dirty="0"/>
          </a:p>
        </p:txBody>
      </p:sp>
      <p:sp>
        <p:nvSpPr>
          <p:cNvPr id="7" name="Text Placeholder 6"/>
          <p:cNvSpPr>
            <a:spLocks noGrp="1"/>
          </p:cNvSpPr>
          <p:nvPr>
            <p:ph type="body" sz="half" idx="3"/>
          </p:nvPr>
        </p:nvSpPr>
        <p:spPr/>
        <p:txBody>
          <a:bodyPr/>
          <a:lstStyle/>
          <a:p>
            <a:r>
              <a:rPr lang="en-US" dirty="0" smtClean="0"/>
              <a:t>Actors/ Actresses</a:t>
            </a:r>
            <a:endParaRPr lang="en-US" dirty="0"/>
          </a:p>
        </p:txBody>
      </p:sp>
      <p:sp>
        <p:nvSpPr>
          <p:cNvPr id="3" name="Content Placeholder 2"/>
          <p:cNvSpPr>
            <a:spLocks noGrp="1"/>
          </p:cNvSpPr>
          <p:nvPr>
            <p:ph sz="quarter" idx="2"/>
          </p:nvPr>
        </p:nvSpPr>
        <p:spPr>
          <a:xfrm>
            <a:off x="301752" y="2471383"/>
            <a:ext cx="4117848" cy="3818404"/>
          </a:xfrm>
        </p:spPr>
        <p:txBody>
          <a:bodyPr>
            <a:normAutofit fontScale="85000" lnSpcReduction="20000"/>
          </a:bodyPr>
          <a:lstStyle/>
          <a:p>
            <a:r>
              <a:rPr lang="en-US" u="sng" dirty="0" smtClean="0"/>
              <a:t>Casablanca</a:t>
            </a:r>
          </a:p>
          <a:p>
            <a:r>
              <a:rPr lang="en-US" dirty="0" smtClean="0"/>
              <a:t>Disney Classics:</a:t>
            </a:r>
          </a:p>
          <a:p>
            <a:pPr lvl="1"/>
            <a:r>
              <a:rPr lang="en-US" u="sng" dirty="0" smtClean="0"/>
              <a:t>Fantasia</a:t>
            </a:r>
            <a:r>
              <a:rPr lang="en-US" dirty="0" smtClean="0"/>
              <a:t> (1940)</a:t>
            </a:r>
          </a:p>
          <a:p>
            <a:pPr lvl="1"/>
            <a:r>
              <a:rPr lang="en-US" u="sng" dirty="0" err="1" smtClean="0"/>
              <a:t>Dumbo</a:t>
            </a:r>
            <a:r>
              <a:rPr lang="en-US" dirty="0" smtClean="0"/>
              <a:t> (1941)</a:t>
            </a:r>
          </a:p>
          <a:p>
            <a:pPr lvl="1"/>
            <a:r>
              <a:rPr lang="en-US" u="sng" dirty="0" smtClean="0"/>
              <a:t>Bambi</a:t>
            </a:r>
            <a:r>
              <a:rPr lang="en-US" dirty="0" smtClean="0"/>
              <a:t> (1942)</a:t>
            </a:r>
          </a:p>
          <a:p>
            <a:r>
              <a:rPr lang="en-US" u="sng" dirty="0" smtClean="0"/>
              <a:t>Oklahoma </a:t>
            </a:r>
            <a:r>
              <a:rPr lang="en-US" dirty="0" smtClean="0"/>
              <a:t>(1943)</a:t>
            </a:r>
          </a:p>
          <a:p>
            <a:r>
              <a:rPr lang="en-US" u="sng" dirty="0" smtClean="0"/>
              <a:t>Mrs. </a:t>
            </a:r>
            <a:r>
              <a:rPr lang="en-US" u="sng" dirty="0" err="1" smtClean="0"/>
              <a:t>Miniver</a:t>
            </a:r>
            <a:endParaRPr lang="en-US" u="sng" dirty="0" smtClean="0"/>
          </a:p>
          <a:p>
            <a:r>
              <a:rPr lang="en-US" u="sng" dirty="0" smtClean="0"/>
              <a:t>Battle of Midway</a:t>
            </a:r>
          </a:p>
          <a:p>
            <a:r>
              <a:rPr lang="en-US" u="sng" dirty="0" smtClean="0"/>
              <a:t>Lifeboat</a:t>
            </a:r>
          </a:p>
          <a:p>
            <a:r>
              <a:rPr lang="en-US" u="sng" dirty="0" smtClean="0"/>
              <a:t>Best Years of Our Lives</a:t>
            </a:r>
          </a:p>
          <a:p>
            <a:r>
              <a:rPr lang="en-US" u="sng" dirty="0" smtClean="0"/>
              <a:t>Destination Tokyo</a:t>
            </a:r>
          </a:p>
          <a:p>
            <a:endParaRPr lang="en-US" u="sng" dirty="0" smtClean="0"/>
          </a:p>
          <a:p>
            <a:endParaRPr lang="en-US" dirty="0" smtClean="0"/>
          </a:p>
        </p:txBody>
      </p:sp>
      <p:sp>
        <p:nvSpPr>
          <p:cNvPr id="8" name="Content Placeholder 7"/>
          <p:cNvSpPr>
            <a:spLocks noGrp="1"/>
          </p:cNvSpPr>
          <p:nvPr>
            <p:ph sz="quarter" idx="4"/>
          </p:nvPr>
        </p:nvSpPr>
        <p:spPr/>
        <p:txBody>
          <a:bodyPr>
            <a:normAutofit fontScale="85000" lnSpcReduction="20000"/>
          </a:bodyPr>
          <a:lstStyle/>
          <a:p>
            <a:r>
              <a:rPr lang="en-US" dirty="0" smtClean="0"/>
              <a:t>Gary </a:t>
            </a:r>
            <a:r>
              <a:rPr lang="en-US" dirty="0" smtClean="0"/>
              <a:t>Cooper</a:t>
            </a:r>
          </a:p>
          <a:p>
            <a:r>
              <a:rPr lang="en-US" dirty="0" smtClean="0"/>
              <a:t>Humphrey </a:t>
            </a:r>
            <a:r>
              <a:rPr lang="en-US" dirty="0" smtClean="0"/>
              <a:t>Bogart</a:t>
            </a:r>
          </a:p>
          <a:p>
            <a:r>
              <a:rPr lang="en-US" dirty="0" smtClean="0"/>
              <a:t>Katharine Hepburn</a:t>
            </a:r>
          </a:p>
          <a:p>
            <a:r>
              <a:rPr lang="en-US" dirty="0" smtClean="0"/>
              <a:t>Cary Grant</a:t>
            </a:r>
          </a:p>
          <a:p>
            <a:r>
              <a:rPr lang="en-US" dirty="0" smtClean="0"/>
              <a:t>Joan Crawford</a:t>
            </a:r>
          </a:p>
          <a:p>
            <a:r>
              <a:rPr lang="en-US" dirty="0" smtClean="0"/>
              <a:t>Judy Garland</a:t>
            </a:r>
          </a:p>
          <a:p>
            <a:r>
              <a:rPr lang="en-US" dirty="0" smtClean="0"/>
              <a:t>Elizabeth Taylor</a:t>
            </a:r>
          </a:p>
          <a:p>
            <a:pPr lvl="1"/>
            <a:r>
              <a:rPr lang="en-US" dirty="0" smtClean="0"/>
              <a:t>Starred in </a:t>
            </a:r>
            <a:r>
              <a:rPr lang="en-US" u="sng" dirty="0" smtClean="0"/>
              <a:t>There’s One Born Every Minute</a:t>
            </a:r>
            <a:r>
              <a:rPr lang="en-US" dirty="0" smtClean="0"/>
              <a:t> in 1942, </a:t>
            </a:r>
            <a:r>
              <a:rPr lang="en-US" u="sng" dirty="0" smtClean="0"/>
              <a:t>Lassie Come Home</a:t>
            </a:r>
            <a:r>
              <a:rPr lang="en-US" dirty="0" smtClean="0"/>
              <a:t> in 1943, </a:t>
            </a:r>
            <a:r>
              <a:rPr lang="en-US" u="sng" dirty="0" smtClean="0"/>
              <a:t>Jane Eyre</a:t>
            </a:r>
            <a:r>
              <a:rPr lang="en-US" dirty="0" smtClean="0"/>
              <a:t> in 1944, and </a:t>
            </a:r>
            <a:r>
              <a:rPr lang="en-US" u="sng" dirty="0" smtClean="0"/>
              <a:t>National Velvet</a:t>
            </a:r>
            <a:r>
              <a:rPr lang="en-US" dirty="0" smtClean="0"/>
              <a:t> in 1944-1945</a:t>
            </a:r>
          </a:p>
          <a:p>
            <a:endParaRPr lang="en-US" dirty="0"/>
          </a:p>
        </p:txBody>
      </p:sp>
      <p:sp>
        <p:nvSpPr>
          <p:cNvPr id="2" name="Title 1"/>
          <p:cNvSpPr>
            <a:spLocks noGrp="1"/>
          </p:cNvSpPr>
          <p:nvPr>
            <p:ph type="title"/>
          </p:nvPr>
        </p:nvSpPr>
        <p:spPr/>
        <p:txBody>
          <a:bodyPr>
            <a:normAutofit/>
          </a:bodyPr>
          <a:lstStyle/>
          <a:p>
            <a:r>
              <a:rPr lang="en-US" dirty="0" smtClean="0"/>
              <a:t>Famous </a:t>
            </a:r>
            <a:r>
              <a:rPr lang="en-US" dirty="0" smtClean="0"/>
              <a:t>Actors, Actresses, and </a:t>
            </a:r>
            <a:r>
              <a:rPr lang="en-US" dirty="0" smtClean="0"/>
              <a:t>Movies</a:t>
            </a:r>
            <a:endParaRPr lang="en-US" dirty="0"/>
          </a:p>
        </p:txBody>
      </p:sp>
      <p:pic>
        <p:nvPicPr>
          <p:cNvPr id="14338" name="Picture 2" descr="http://freeartlondon.files.wordpress.com/2010/08/movie-poster-casablanca.jpg"/>
          <p:cNvPicPr>
            <a:picLocks noChangeAspect="1" noChangeArrowheads="1"/>
          </p:cNvPicPr>
          <p:nvPr/>
        </p:nvPicPr>
        <p:blipFill>
          <a:blip r:embed="rId2" cstate="print"/>
          <a:srcRect/>
          <a:stretch>
            <a:fillRect/>
          </a:stretch>
        </p:blipFill>
        <p:spPr bwMode="auto">
          <a:xfrm>
            <a:off x="2895600" y="1828800"/>
            <a:ext cx="1585578" cy="1846326"/>
          </a:xfrm>
          <a:prstGeom prst="rect">
            <a:avLst/>
          </a:prstGeom>
          <a:noFill/>
        </p:spPr>
      </p:pic>
      <p:sp>
        <p:nvSpPr>
          <p:cNvPr id="14" name="TextBox 13"/>
          <p:cNvSpPr txBox="1"/>
          <p:nvPr/>
        </p:nvSpPr>
        <p:spPr>
          <a:xfrm>
            <a:off x="3124200" y="1371600"/>
            <a:ext cx="1295400" cy="461665"/>
          </a:xfrm>
          <a:prstGeom prst="rect">
            <a:avLst/>
          </a:prstGeom>
          <a:noFill/>
        </p:spPr>
        <p:txBody>
          <a:bodyPr wrap="square" rtlCol="0">
            <a:spAutoFit/>
          </a:bodyPr>
          <a:lstStyle/>
          <a:p>
            <a:r>
              <a:rPr lang="en-US" sz="1200" dirty="0" smtClean="0">
                <a:solidFill>
                  <a:schemeClr val="bg1"/>
                </a:solidFill>
              </a:rPr>
              <a:t>Poster for </a:t>
            </a:r>
            <a:r>
              <a:rPr lang="en-US" sz="1200" u="sng" dirty="0" smtClean="0">
                <a:solidFill>
                  <a:schemeClr val="bg1"/>
                </a:solidFill>
              </a:rPr>
              <a:t>Casablanca</a:t>
            </a:r>
            <a:endParaRPr lang="en-US" sz="1200" u="sng" dirty="0">
              <a:solidFill>
                <a:schemeClr val="bg1"/>
              </a:solidFill>
            </a:endParaRPr>
          </a:p>
        </p:txBody>
      </p:sp>
      <p:sp>
        <p:nvSpPr>
          <p:cNvPr id="15" name="Rectangle 14"/>
          <p:cNvSpPr/>
          <p:nvPr/>
        </p:nvSpPr>
        <p:spPr>
          <a:xfrm>
            <a:off x="3962400" y="3657600"/>
            <a:ext cx="457200" cy="400110"/>
          </a:xfrm>
          <a:prstGeom prst="rect">
            <a:avLst/>
          </a:prstGeom>
        </p:spPr>
        <p:txBody>
          <a:bodyPr wrap="square">
            <a:spAutoFit/>
          </a:bodyPr>
          <a:lstStyle/>
          <a:p>
            <a:r>
              <a:rPr lang="en-US" sz="2000" dirty="0" smtClean="0"/>
              <a:t>8.</a:t>
            </a:r>
            <a:endParaRPr lang="en-US" sz="2000" dirty="0"/>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Books and Authors</a:t>
            </a:r>
            <a:endParaRPr lang="en-US" dirty="0"/>
          </a:p>
        </p:txBody>
      </p:sp>
      <p:sp>
        <p:nvSpPr>
          <p:cNvPr id="3" name="Content Placeholder 2"/>
          <p:cNvSpPr>
            <a:spLocks noGrp="1"/>
          </p:cNvSpPr>
          <p:nvPr>
            <p:ph sz="quarter" idx="1"/>
          </p:nvPr>
        </p:nvSpPr>
        <p:spPr>
          <a:xfrm>
            <a:off x="228600" y="1527048"/>
            <a:ext cx="8686800" cy="4572000"/>
          </a:xfrm>
        </p:spPr>
        <p:txBody>
          <a:bodyPr>
            <a:normAutofit fontScale="92500" lnSpcReduction="10000"/>
          </a:bodyPr>
          <a:lstStyle/>
          <a:p>
            <a:r>
              <a:rPr lang="en-US" dirty="0" smtClean="0"/>
              <a:t>Inexpensive paperbacks were created in 1940</a:t>
            </a:r>
          </a:p>
          <a:p>
            <a:r>
              <a:rPr lang="en-US" i="1" dirty="0" smtClean="0"/>
              <a:t>The Naked and the Dead </a:t>
            </a:r>
            <a:r>
              <a:rPr lang="en-US" dirty="0" smtClean="0"/>
              <a:t>by Norman Mailer</a:t>
            </a:r>
          </a:p>
          <a:p>
            <a:r>
              <a:rPr lang="en-US" i="1" dirty="0" smtClean="0"/>
              <a:t>Young Lions </a:t>
            </a:r>
            <a:r>
              <a:rPr lang="en-US" dirty="0" smtClean="0"/>
              <a:t>by Irwin Shaw</a:t>
            </a:r>
          </a:p>
          <a:p>
            <a:r>
              <a:rPr lang="en-US" i="1" dirty="0" smtClean="0"/>
              <a:t>Black Boy </a:t>
            </a:r>
            <a:r>
              <a:rPr lang="en-US" dirty="0" smtClean="0"/>
              <a:t>by Richard Wright</a:t>
            </a:r>
          </a:p>
          <a:p>
            <a:r>
              <a:rPr lang="en-US" i="1" dirty="0" smtClean="0"/>
              <a:t>Grapes of Wrath</a:t>
            </a:r>
            <a:r>
              <a:rPr lang="en-US" dirty="0" smtClean="0"/>
              <a:t> by John Steinbeck</a:t>
            </a:r>
          </a:p>
          <a:p>
            <a:pPr lvl="1"/>
            <a:r>
              <a:rPr lang="en-US" dirty="0" smtClean="0"/>
              <a:t>Published in 1940</a:t>
            </a:r>
            <a:endParaRPr lang="en-US" i="1" dirty="0" smtClean="0"/>
          </a:p>
          <a:p>
            <a:r>
              <a:rPr lang="en-US" i="1" dirty="0" smtClean="0"/>
              <a:t>Common Sense Book of Baby and Child Care </a:t>
            </a:r>
            <a:r>
              <a:rPr lang="en-US" dirty="0" smtClean="0"/>
              <a:t>by Dr. Spock</a:t>
            </a:r>
          </a:p>
          <a:p>
            <a:r>
              <a:rPr lang="en-US" i="1" dirty="0" smtClean="0"/>
              <a:t>The Human Comedy </a:t>
            </a:r>
            <a:r>
              <a:rPr lang="en-US" dirty="0" smtClean="0"/>
              <a:t>by William Saroyan</a:t>
            </a:r>
          </a:p>
          <a:p>
            <a:r>
              <a:rPr lang="en-US" i="1" dirty="0" smtClean="0"/>
              <a:t>A Bell for </a:t>
            </a:r>
            <a:r>
              <a:rPr lang="en-US" i="1" dirty="0" err="1" smtClean="0"/>
              <a:t>Adano</a:t>
            </a:r>
            <a:r>
              <a:rPr lang="en-US" i="1" dirty="0" smtClean="0"/>
              <a:t> </a:t>
            </a:r>
            <a:r>
              <a:rPr lang="en-US" dirty="0" smtClean="0"/>
              <a:t>by John Hershey</a:t>
            </a:r>
          </a:p>
          <a:p>
            <a:r>
              <a:rPr lang="en-US" i="1" dirty="0" smtClean="0"/>
              <a:t>Daniel Boone</a:t>
            </a:r>
            <a:r>
              <a:rPr lang="en-US" dirty="0" smtClean="0"/>
              <a:t> </a:t>
            </a:r>
            <a:r>
              <a:rPr lang="en-US" dirty="0" smtClean="0"/>
              <a:t>by James Daugherty </a:t>
            </a:r>
          </a:p>
          <a:p>
            <a:pPr lvl="1"/>
            <a:r>
              <a:rPr lang="en-US" dirty="0" smtClean="0"/>
              <a:t>Won Children’s Book award </a:t>
            </a:r>
            <a:endParaRPr lang="en-US"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Dances of the 1940’s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Jitterbug</a:t>
            </a:r>
          </a:p>
          <a:p>
            <a:pPr lvl="1"/>
            <a:r>
              <a:rPr lang="en-US" dirty="0" smtClean="0"/>
              <a:t>It was the first dance in nearly two hundred years that allowed individual expression. </a:t>
            </a:r>
          </a:p>
          <a:p>
            <a:pPr lvl="1"/>
            <a:r>
              <a:rPr lang="en-US" dirty="0" smtClean="0"/>
              <a:t>Soldiers took it overseas and taught the people there the dance too.</a:t>
            </a:r>
          </a:p>
          <a:p>
            <a:r>
              <a:rPr lang="en-US" dirty="0" smtClean="0"/>
              <a:t>Lindy Hop</a:t>
            </a:r>
          </a:p>
          <a:p>
            <a:r>
              <a:rPr lang="en-US" dirty="0" smtClean="0"/>
              <a:t>Collegiate Shag</a:t>
            </a:r>
          </a:p>
          <a:p>
            <a:r>
              <a:rPr lang="en-US" dirty="0" smtClean="0"/>
              <a:t>St. Louis Shag</a:t>
            </a:r>
          </a:p>
          <a:p>
            <a:r>
              <a:rPr lang="en-US" dirty="0" smtClean="0"/>
              <a:t>Balboa</a:t>
            </a:r>
          </a:p>
          <a:p>
            <a:r>
              <a:rPr lang="en-US" dirty="0" smtClean="0"/>
              <a:t>Lindy Charleston</a:t>
            </a:r>
          </a:p>
          <a:p>
            <a:r>
              <a:rPr lang="en-US" dirty="0" smtClean="0"/>
              <a:t>East Coast Swing</a:t>
            </a:r>
          </a:p>
          <a:p>
            <a:r>
              <a:rPr lang="en-US" dirty="0" smtClean="0"/>
              <a:t>Jive</a:t>
            </a:r>
          </a:p>
          <a:p>
            <a:r>
              <a:rPr lang="en-US" dirty="0" smtClean="0"/>
              <a:t>Boogie- </a:t>
            </a:r>
            <a:r>
              <a:rPr lang="en-US" dirty="0" err="1" smtClean="0"/>
              <a:t>Woogie</a:t>
            </a:r>
            <a:endParaRPr lang="en-US" dirty="0" smtClean="0"/>
          </a:p>
          <a:p>
            <a:endParaRPr lang="en-US" dirty="0"/>
          </a:p>
        </p:txBody>
      </p:sp>
      <p:pic>
        <p:nvPicPr>
          <p:cNvPr id="6146" name="Picture 2" descr="http://imagecache2.allposters.com/images/LIFPOD/570237.jpg"/>
          <p:cNvPicPr>
            <a:picLocks noChangeAspect="1" noChangeArrowheads="1"/>
          </p:cNvPicPr>
          <p:nvPr/>
        </p:nvPicPr>
        <p:blipFill>
          <a:blip r:embed="rId2" cstate="print"/>
          <a:srcRect/>
          <a:stretch>
            <a:fillRect/>
          </a:stretch>
        </p:blipFill>
        <p:spPr bwMode="auto">
          <a:xfrm>
            <a:off x="5486400" y="2819400"/>
            <a:ext cx="2360930" cy="3143250"/>
          </a:xfrm>
          <a:prstGeom prst="rect">
            <a:avLst/>
          </a:prstGeom>
          <a:noFill/>
        </p:spPr>
      </p:pic>
      <p:sp>
        <p:nvSpPr>
          <p:cNvPr id="5" name="TextBox 4"/>
          <p:cNvSpPr txBox="1"/>
          <p:nvPr/>
        </p:nvSpPr>
        <p:spPr>
          <a:xfrm>
            <a:off x="5029200" y="6019800"/>
            <a:ext cx="3276600" cy="338554"/>
          </a:xfrm>
          <a:prstGeom prst="rect">
            <a:avLst/>
          </a:prstGeom>
          <a:noFill/>
        </p:spPr>
        <p:txBody>
          <a:bodyPr wrap="square" rtlCol="0">
            <a:spAutoFit/>
          </a:bodyPr>
          <a:lstStyle/>
          <a:p>
            <a:r>
              <a:rPr lang="en-US" sz="1600" dirty="0" smtClean="0"/>
              <a:t>Two people doing the Jitterbug</a:t>
            </a:r>
            <a:endParaRPr lang="en-US" sz="1600" dirty="0"/>
          </a:p>
        </p:txBody>
      </p:sp>
      <p:sp>
        <p:nvSpPr>
          <p:cNvPr id="7" name="TextBox 6"/>
          <p:cNvSpPr txBox="1"/>
          <p:nvPr/>
        </p:nvSpPr>
        <p:spPr>
          <a:xfrm>
            <a:off x="7239000" y="5486400"/>
            <a:ext cx="381000" cy="369332"/>
          </a:xfrm>
          <a:prstGeom prst="rect">
            <a:avLst/>
          </a:prstGeom>
          <a:noFill/>
        </p:spPr>
        <p:txBody>
          <a:bodyPr wrap="square" rtlCol="0">
            <a:spAutoFit/>
          </a:bodyPr>
          <a:lstStyle/>
          <a:p>
            <a:r>
              <a:rPr lang="en-US" dirty="0" smtClean="0">
                <a:solidFill>
                  <a:schemeClr val="bg1"/>
                </a:solidFill>
              </a:rPr>
              <a:t>9.</a:t>
            </a:r>
            <a:endParaRPr lang="en-US" dirty="0">
              <a:solidFill>
                <a:schemeClr val="bg1"/>
              </a:solidFill>
            </a:endParaRPr>
          </a:p>
        </p:txBody>
      </p:sp>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570</TotalTime>
  <Words>2499</Words>
  <Application>Microsoft Office PowerPoint</Application>
  <PresentationFormat>On-screen Show (4:3)</PresentationFormat>
  <Paragraphs>326</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Civic</vt:lpstr>
      <vt:lpstr>My 1940’s Time Capsule</vt:lpstr>
      <vt:lpstr>Early 1940’s War Propaganda</vt:lpstr>
      <vt:lpstr>Propaganda Posters of WWII</vt:lpstr>
      <vt:lpstr>More Propaganda…</vt:lpstr>
      <vt:lpstr>Fashion</vt:lpstr>
      <vt:lpstr>Popular Songs of 1942</vt:lpstr>
      <vt:lpstr>Famous Actors, Actresses, and Movies</vt:lpstr>
      <vt:lpstr>Popular Books and Authors</vt:lpstr>
      <vt:lpstr>Dances of the 1940’s</vt:lpstr>
      <vt:lpstr>New Inventions</vt:lpstr>
      <vt:lpstr>Medical Discoveries</vt:lpstr>
      <vt:lpstr>IT COSTED WHAT?!?!? IN 1942</vt:lpstr>
      <vt:lpstr>RATIONING</vt:lpstr>
      <vt:lpstr>1944 Olympics</vt:lpstr>
      <vt:lpstr>Exeter Academy</vt:lpstr>
      <vt:lpstr>Allies of the U.S in WWII</vt:lpstr>
      <vt:lpstr>Enemies of the U.S in WWII  (Axis Powers)</vt:lpstr>
      <vt:lpstr>American Political Leaders</vt:lpstr>
      <vt:lpstr>Battles in the Pacific Ocean</vt:lpstr>
      <vt:lpstr>Weapons Used By the U.S in WWII</vt:lpstr>
      <vt:lpstr>Work Cited Pictures</vt:lpstr>
      <vt:lpstr>Work Cited Information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1940’s Time Capsule</dc:title>
  <dc:creator>Owner</dc:creator>
  <cp:lastModifiedBy>Suzy</cp:lastModifiedBy>
  <cp:revision>67</cp:revision>
  <dcterms:created xsi:type="dcterms:W3CDTF">2010-09-08T23:21:44Z</dcterms:created>
  <dcterms:modified xsi:type="dcterms:W3CDTF">2010-09-16T06:34:32Z</dcterms:modified>
</cp:coreProperties>
</file>