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25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EDD283-7A7B-4771-9AE5-598434C34945}" type="datetimeFigureOut">
              <a:rPr lang="en-US" smtClean="0"/>
              <a:pPr/>
              <a:t>9/6/2010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8C5C25-CB61-481A-B583-F4A3C031655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DD283-7A7B-4771-9AE5-598434C34945}" type="datetimeFigureOut">
              <a:rPr lang="en-US" smtClean="0"/>
              <a:pPr/>
              <a:t>9/6/2010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8C5C25-CB61-481A-B583-F4A3C031655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DD283-7A7B-4771-9AE5-598434C34945}" type="datetimeFigureOut">
              <a:rPr lang="en-US" smtClean="0"/>
              <a:pPr/>
              <a:t>9/6/2010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8C5C25-CB61-481A-B583-F4A3C031655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DD283-7A7B-4771-9AE5-598434C34945}" type="datetimeFigureOut">
              <a:rPr lang="en-US" smtClean="0"/>
              <a:pPr/>
              <a:t>9/6/2010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8C5C25-CB61-481A-B583-F4A3C031655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EDD283-7A7B-4771-9AE5-598434C34945}" type="datetimeFigureOut">
              <a:rPr lang="en-US" smtClean="0"/>
              <a:pPr/>
              <a:t>9/6/2010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8C5C25-CB61-481A-B583-F4A3C031655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EDD283-7A7B-4771-9AE5-598434C34945}" type="datetimeFigureOut">
              <a:rPr lang="en-US" smtClean="0"/>
              <a:pPr/>
              <a:t>9/6/2010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8C5C25-CB61-481A-B583-F4A3C031655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EDD283-7A7B-4771-9AE5-598434C34945}" type="datetimeFigureOut">
              <a:rPr lang="en-US" smtClean="0"/>
              <a:pPr/>
              <a:t>9/6/2010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8C5C25-CB61-481A-B583-F4A3C031655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EDD283-7A7B-4771-9AE5-598434C34945}" type="datetimeFigureOut">
              <a:rPr lang="en-US" smtClean="0"/>
              <a:pPr/>
              <a:t>9/6/2010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8C5C25-CB61-481A-B583-F4A3C031655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DD283-7A7B-4771-9AE5-598434C34945}" type="datetimeFigureOut">
              <a:rPr lang="en-US" smtClean="0"/>
              <a:pPr/>
              <a:t>9/6/2010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8C5C25-CB61-481A-B583-F4A3C031655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DD283-7A7B-4771-9AE5-598434C34945}" type="datetimeFigureOut">
              <a:rPr lang="en-US" smtClean="0"/>
              <a:pPr/>
              <a:t>9/6/2010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8C5C25-CB61-481A-B583-F4A3C031655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DD283-7A7B-4771-9AE5-598434C34945}" type="datetimeFigureOut">
              <a:rPr lang="en-US" smtClean="0"/>
              <a:pPr/>
              <a:t>9/6/2010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8C5C25-CB61-481A-B583-F4A3C031655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DD283-7A7B-4771-9AE5-598434C34945}" type="datetimeFigureOut">
              <a:rPr lang="en-US" smtClean="0"/>
              <a:pPr/>
              <a:t>9/6/2010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C5C25-CB61-481A-B583-F4A3C031655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6.xml"/><Relationship Id="rId1" Type="http://schemas.openxmlformats.org/officeDocument/2006/relationships/audio" Target="../media/audio1.wav"/><Relationship Id="rId5" Type="http://schemas.openxmlformats.org/officeDocument/2006/relationships/image" Target="../media/image22.png"/><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27.jpeg"/><Relationship Id="rId2" Type="http://schemas.openxmlformats.org/officeDocument/2006/relationships/image" Target="../media/image23.wmf"/><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1.wmf"/><Relationship Id="rId1" Type="http://schemas.openxmlformats.org/officeDocument/2006/relationships/slideLayout" Target="../slideLayouts/slideLayout6.xml"/><Relationship Id="rId5" Type="http://schemas.openxmlformats.org/officeDocument/2006/relationships/image" Target="../media/image7.wmf"/><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1.wmf"/><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wmf"/><Relationship Id="rId1" Type="http://schemas.openxmlformats.org/officeDocument/2006/relationships/slideLayout" Target="../slideLayouts/slideLayout6.xml"/><Relationship Id="rId5" Type="http://schemas.openxmlformats.org/officeDocument/2006/relationships/image" Target="../media/image9.w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wmf"/><Relationship Id="rId1" Type="http://schemas.openxmlformats.org/officeDocument/2006/relationships/slideLayout" Target="../slideLayouts/slideLayout6.x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gif"/><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2.wmf"/><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lstStyle/>
          <a:p>
            <a:r>
              <a:rPr lang="en-US" dirty="0" smtClean="0"/>
              <a:t>Four Great Adventures!</a:t>
            </a:r>
            <a:endParaRPr lang="en-US" dirty="0"/>
          </a:p>
        </p:txBody>
      </p:sp>
      <p:sp>
        <p:nvSpPr>
          <p:cNvPr id="3" name="Subtitle 2"/>
          <p:cNvSpPr>
            <a:spLocks noGrp="1"/>
          </p:cNvSpPr>
          <p:nvPr>
            <p:ph type="subTitle" idx="1"/>
          </p:nvPr>
        </p:nvSpPr>
        <p:spPr>
          <a:xfrm>
            <a:off x="1371600" y="5105400"/>
            <a:ext cx="6400800" cy="1752600"/>
          </a:xfrm>
        </p:spPr>
        <p:txBody>
          <a:bodyPr/>
          <a:lstStyle/>
          <a:p>
            <a:r>
              <a:rPr lang="en-US" dirty="0" smtClean="0"/>
              <a:t>Isabel Vazquez, Emma Ulrich, and Alicia </a:t>
            </a:r>
            <a:r>
              <a:rPr lang="en-US" dirty="0" smtClean="0"/>
              <a:t>Ganion</a:t>
            </a:r>
            <a:endParaRPr lang="en-US" dirty="0"/>
          </a:p>
        </p:txBody>
      </p:sp>
      <p:pic>
        <p:nvPicPr>
          <p:cNvPr id="5122" name="Picture 2" descr="C:\Documents and Settings\Emma\My Documents\My Pictures\Microsoft Clip Organizer\00355889.wmf"/>
          <p:cNvPicPr>
            <a:picLocks noChangeAspect="1" noChangeArrowheads="1"/>
          </p:cNvPicPr>
          <p:nvPr/>
        </p:nvPicPr>
        <p:blipFill>
          <a:blip r:embed="rId2" cstate="print"/>
          <a:srcRect/>
          <a:stretch>
            <a:fillRect/>
          </a:stretch>
        </p:blipFill>
        <p:spPr bwMode="auto">
          <a:xfrm>
            <a:off x="457200" y="2667000"/>
            <a:ext cx="1259129" cy="1830629"/>
          </a:xfrm>
          <a:prstGeom prst="rect">
            <a:avLst/>
          </a:prstGeom>
          <a:noFill/>
        </p:spPr>
      </p:pic>
      <p:pic>
        <p:nvPicPr>
          <p:cNvPr id="5124" name="Picture 4" descr="C:\Documents and Settings\Emma\Local Settings\Temporary Internet Files\Content.IE5\VFBCEVOC\MC900088476[1].wmf"/>
          <p:cNvPicPr>
            <a:picLocks noChangeAspect="1" noChangeArrowheads="1"/>
          </p:cNvPicPr>
          <p:nvPr/>
        </p:nvPicPr>
        <p:blipFill>
          <a:blip r:embed="rId3" cstate="print"/>
          <a:srcRect/>
          <a:stretch>
            <a:fillRect/>
          </a:stretch>
        </p:blipFill>
        <p:spPr bwMode="auto">
          <a:xfrm>
            <a:off x="1676400" y="2895600"/>
            <a:ext cx="1816913" cy="1479499"/>
          </a:xfrm>
          <a:prstGeom prst="rect">
            <a:avLst/>
          </a:prstGeom>
          <a:noFill/>
        </p:spPr>
      </p:pic>
      <p:pic>
        <p:nvPicPr>
          <p:cNvPr id="8" name="Picture 7" descr="DSCI0005a.JPG"/>
          <p:cNvPicPr>
            <a:picLocks noChangeAspect="1"/>
          </p:cNvPicPr>
          <p:nvPr/>
        </p:nvPicPr>
        <p:blipFill>
          <a:blip r:embed="rId4" cstate="print"/>
          <a:stretch>
            <a:fillRect/>
          </a:stretch>
        </p:blipFill>
        <p:spPr>
          <a:xfrm>
            <a:off x="3810000" y="2819400"/>
            <a:ext cx="2336800" cy="1752600"/>
          </a:xfrm>
          <a:prstGeom prst="rect">
            <a:avLst/>
          </a:prstGeom>
        </p:spPr>
      </p:pic>
      <p:pic>
        <p:nvPicPr>
          <p:cNvPr id="5125" name="Picture 5" descr="C:\Documents and Settings\Emma\Local Settings\Temporary Internet Files\Content.IE5\03LGIWV6\MP900433130[1].jpg"/>
          <p:cNvPicPr>
            <a:picLocks noChangeAspect="1" noChangeArrowheads="1"/>
          </p:cNvPicPr>
          <p:nvPr/>
        </p:nvPicPr>
        <p:blipFill>
          <a:blip r:embed="rId5" cstate="print"/>
          <a:srcRect/>
          <a:stretch>
            <a:fillRect/>
          </a:stretch>
        </p:blipFill>
        <p:spPr bwMode="auto">
          <a:xfrm>
            <a:off x="6324600" y="2743200"/>
            <a:ext cx="2591187" cy="194462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Otus</a:t>
            </a:r>
            <a:r>
              <a:rPr lang="en-US" dirty="0" smtClean="0"/>
              <a:t> and </a:t>
            </a:r>
            <a:r>
              <a:rPr lang="en-US" dirty="0" smtClean="0"/>
              <a:t>Ephialtes</a:t>
            </a:r>
            <a:endParaRPr lang="en-US" dirty="0"/>
          </a:p>
        </p:txBody>
      </p:sp>
      <p:pic>
        <p:nvPicPr>
          <p:cNvPr id="3" name="Picture 2" descr="DSCI0005a.JPG"/>
          <p:cNvPicPr>
            <a:picLocks noChangeAspect="1"/>
          </p:cNvPicPr>
          <p:nvPr/>
        </p:nvPicPr>
        <p:blipFill>
          <a:blip r:embed="rId2" cstate="print"/>
          <a:stretch>
            <a:fillRect/>
          </a:stretch>
        </p:blipFill>
        <p:spPr>
          <a:xfrm>
            <a:off x="2286000" y="2743200"/>
            <a:ext cx="4724400" cy="3543300"/>
          </a:xfrm>
          <a:prstGeom prst="rect">
            <a:avLst/>
          </a:prstGeom>
        </p:spPr>
      </p:pic>
      <p:sp>
        <p:nvSpPr>
          <p:cNvPr id="4" name="TextBox 3"/>
          <p:cNvSpPr txBox="1"/>
          <p:nvPr/>
        </p:nvSpPr>
        <p:spPr>
          <a:xfrm>
            <a:off x="1447800" y="1143000"/>
            <a:ext cx="6248400" cy="461665"/>
          </a:xfrm>
          <a:prstGeom prst="rect">
            <a:avLst/>
          </a:prstGeom>
          <a:noFill/>
        </p:spPr>
        <p:txBody>
          <a:bodyPr wrap="square" rtlCol="0">
            <a:spAutoFit/>
          </a:bodyPr>
          <a:lstStyle/>
          <a:p>
            <a:r>
              <a:rPr lang="en-US" sz="2400" dirty="0" smtClean="0">
                <a:latin typeface="+mj-lt"/>
              </a:rPr>
              <a:t>Otus</a:t>
            </a:r>
            <a:r>
              <a:rPr lang="en-US" sz="2400" dirty="0" smtClean="0">
                <a:latin typeface="+mj-lt"/>
              </a:rPr>
              <a:t> and </a:t>
            </a:r>
            <a:r>
              <a:rPr lang="en-US" sz="2400" dirty="0" smtClean="0">
                <a:latin typeface="+mj-lt"/>
              </a:rPr>
              <a:t>Ephialtes</a:t>
            </a:r>
            <a:r>
              <a:rPr lang="en-US" sz="2400" dirty="0" smtClean="0">
                <a:latin typeface="+mj-lt"/>
              </a:rPr>
              <a:t> were handsome twin Giants</a:t>
            </a:r>
            <a:r>
              <a:rPr lang="en-US"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They believed themselves to be greater than the gods and attempted to prove this. </a:t>
            </a:r>
            <a:endParaRPr lang="en-US" sz="2400" dirty="0"/>
          </a:p>
        </p:txBody>
      </p:sp>
      <p:sp>
        <p:nvSpPr>
          <p:cNvPr id="3" name="TextBox 2"/>
          <p:cNvSpPr txBox="1"/>
          <p:nvPr/>
        </p:nvSpPr>
        <p:spPr>
          <a:xfrm>
            <a:off x="3886200" y="2057400"/>
            <a:ext cx="4267200" cy="461665"/>
          </a:xfrm>
          <a:prstGeom prst="rect">
            <a:avLst/>
          </a:prstGeom>
          <a:noFill/>
        </p:spPr>
        <p:txBody>
          <a:bodyPr wrap="square" rtlCol="0">
            <a:spAutoFit/>
          </a:bodyPr>
          <a:lstStyle/>
          <a:p>
            <a:r>
              <a:rPr lang="en-US" sz="2400" dirty="0" smtClean="0"/>
              <a:t>First, they imprisoned Ares.</a:t>
            </a:r>
            <a:endParaRPr lang="en-US" sz="2400" dirty="0"/>
          </a:p>
        </p:txBody>
      </p:sp>
      <p:pic>
        <p:nvPicPr>
          <p:cNvPr id="4" name="Picture 3" descr="DSCI0005a.JPG"/>
          <p:cNvPicPr>
            <a:picLocks noChangeAspect="1"/>
          </p:cNvPicPr>
          <p:nvPr/>
        </p:nvPicPr>
        <p:blipFill>
          <a:blip r:embed="rId2" cstate="print"/>
          <a:stretch>
            <a:fillRect/>
          </a:stretch>
        </p:blipFill>
        <p:spPr>
          <a:xfrm>
            <a:off x="0" y="3314700"/>
            <a:ext cx="4724400" cy="3543300"/>
          </a:xfrm>
          <a:prstGeom prst="rect">
            <a:avLst/>
          </a:prstGeom>
        </p:spPr>
      </p:pic>
      <p:pic>
        <p:nvPicPr>
          <p:cNvPr id="10244" name="Picture 4" descr="C:\Documents and Settings\Emma\Local Settings\Temporary Internet Files\Content.IE5\J1O88IYT\MC900391034[1].wmf"/>
          <p:cNvPicPr>
            <a:picLocks noChangeAspect="1" noChangeArrowheads="1"/>
          </p:cNvPicPr>
          <p:nvPr/>
        </p:nvPicPr>
        <p:blipFill>
          <a:blip r:embed="rId3" cstate="print"/>
          <a:srcRect/>
          <a:stretch>
            <a:fillRect/>
          </a:stretch>
        </p:blipFill>
        <p:spPr bwMode="auto">
          <a:xfrm flipH="1">
            <a:off x="5257799" y="2681096"/>
            <a:ext cx="3429000" cy="41769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anim calcmode="lin" valueType="num">
                                      <p:cBhvr additive="base">
                                        <p:cTn id="11" dur="500" fill="hold"/>
                                        <p:tgtEl>
                                          <p:spTgt spid="10244"/>
                                        </p:tgtEl>
                                        <p:attrNameLst>
                                          <p:attrName>ppt_x</p:attrName>
                                        </p:attrNameLst>
                                      </p:cBhvr>
                                      <p:tavLst>
                                        <p:tav tm="0">
                                          <p:val>
                                            <p:strVal val="#ppt_x"/>
                                          </p:val>
                                        </p:tav>
                                        <p:tav tm="100000">
                                          <p:val>
                                            <p:strVal val="#ppt_x"/>
                                          </p:val>
                                        </p:tav>
                                      </p:tavLst>
                                    </p:anim>
                                    <p:anim calcmode="lin" valueType="num">
                                      <p:cBhvr additive="base">
                                        <p:cTn id="12" dur="500" fill="hold"/>
                                        <p:tgtEl>
                                          <p:spTgt spid="10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two threatened to stack two mountains on top of each other in order to reach Olympus.</a:t>
            </a:r>
            <a:endParaRPr lang="en-US" sz="2400" dirty="0"/>
          </a:p>
        </p:txBody>
      </p:sp>
      <p:pic>
        <p:nvPicPr>
          <p:cNvPr id="3" name="Picture 2" descr="DSCI0005a.JPG"/>
          <p:cNvPicPr>
            <a:picLocks noChangeAspect="1"/>
          </p:cNvPicPr>
          <p:nvPr/>
        </p:nvPicPr>
        <p:blipFill>
          <a:blip r:embed="rId2" cstate="print"/>
          <a:stretch>
            <a:fillRect/>
          </a:stretch>
        </p:blipFill>
        <p:spPr>
          <a:xfrm>
            <a:off x="0" y="3124200"/>
            <a:ext cx="4978400" cy="3733800"/>
          </a:xfrm>
          <a:prstGeom prst="rect">
            <a:avLst/>
          </a:prstGeom>
        </p:spPr>
      </p:pic>
      <p:pic>
        <p:nvPicPr>
          <p:cNvPr id="11266" name="Picture 2" descr="C:\Documents and Settings\Emma\Local Settings\Temporary Internet Files\Content.IE5\KY3O2TJE\MC900434669[1].wmf"/>
          <p:cNvPicPr>
            <a:picLocks noChangeAspect="1" noChangeArrowheads="1"/>
          </p:cNvPicPr>
          <p:nvPr/>
        </p:nvPicPr>
        <p:blipFill>
          <a:blip r:embed="rId3" cstate="print"/>
          <a:srcRect/>
          <a:stretch>
            <a:fillRect/>
          </a:stretch>
        </p:blipFill>
        <p:spPr bwMode="auto">
          <a:xfrm>
            <a:off x="3352800" y="1524000"/>
            <a:ext cx="4449763" cy="3567289"/>
          </a:xfrm>
          <a:prstGeom prst="rect">
            <a:avLst/>
          </a:prstGeom>
          <a:noFill/>
        </p:spPr>
      </p:pic>
      <p:sp>
        <p:nvSpPr>
          <p:cNvPr id="5" name="TextBox 4"/>
          <p:cNvSpPr txBox="1"/>
          <p:nvPr/>
        </p:nvSpPr>
        <p:spPr>
          <a:xfrm>
            <a:off x="4267200" y="2438400"/>
            <a:ext cx="2743200" cy="830997"/>
          </a:xfrm>
          <a:prstGeom prst="rect">
            <a:avLst/>
          </a:prstGeom>
          <a:noFill/>
        </p:spPr>
        <p:txBody>
          <a:bodyPr wrap="square" rtlCol="0">
            <a:spAutoFit/>
          </a:bodyPr>
          <a:lstStyle/>
          <a:p>
            <a:r>
              <a:rPr lang="en-US" sz="2400" dirty="0" smtClean="0"/>
              <a:t>We are going to reach Olympus!!!!</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Zeus wanted to kill the boys, but their father Poseidon intervened.</a:t>
            </a:r>
            <a:endParaRPr lang="en-US" sz="2400" dirty="0"/>
          </a:p>
        </p:txBody>
      </p:sp>
      <p:pic>
        <p:nvPicPr>
          <p:cNvPr id="12292" name="Picture 4" descr="http://images.fanpop.com/images/image_uploads/Zeus--greek-mythology-687267_1024_768.jpg"/>
          <p:cNvPicPr>
            <a:picLocks noChangeAspect="1" noChangeArrowheads="1"/>
          </p:cNvPicPr>
          <p:nvPr/>
        </p:nvPicPr>
        <p:blipFill>
          <a:blip r:embed="rId3" cstate="print"/>
          <a:srcRect/>
          <a:stretch>
            <a:fillRect/>
          </a:stretch>
        </p:blipFill>
        <p:spPr bwMode="auto">
          <a:xfrm>
            <a:off x="0" y="3276601"/>
            <a:ext cx="4773551" cy="3581400"/>
          </a:xfrm>
          <a:prstGeom prst="rect">
            <a:avLst/>
          </a:prstGeom>
          <a:noFill/>
        </p:spPr>
      </p:pic>
      <p:pic>
        <p:nvPicPr>
          <p:cNvPr id="12293" name="Picture 5" descr="C:\Documents and Settings\Emma\Local Settings\Temporary Internet Files\Content.IE5\5VDVN2P8\MC900037385[1].wmf"/>
          <p:cNvPicPr>
            <a:picLocks noChangeAspect="1" noChangeArrowheads="1"/>
          </p:cNvPicPr>
          <p:nvPr/>
        </p:nvPicPr>
        <p:blipFill>
          <a:blip r:embed="rId4" cstate="print"/>
          <a:srcRect/>
          <a:stretch>
            <a:fillRect/>
          </a:stretch>
        </p:blipFill>
        <p:spPr bwMode="auto">
          <a:xfrm flipH="1">
            <a:off x="4258513" y="2998490"/>
            <a:ext cx="4885487" cy="3859510"/>
          </a:xfrm>
          <a:prstGeom prst="rect">
            <a:avLst/>
          </a:prstGeom>
          <a:noFill/>
        </p:spPr>
      </p:pic>
      <p:sp>
        <p:nvSpPr>
          <p:cNvPr id="12294" name="PubOvalCallout"/>
          <p:cNvSpPr>
            <a:spLocks noEditPoints="1" noChangeArrowheads="1"/>
          </p:cNvSpPr>
          <p:nvPr/>
        </p:nvSpPr>
        <p:spPr bwMode="auto">
          <a:xfrm>
            <a:off x="3657600" y="1295400"/>
            <a:ext cx="4038600" cy="29337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a:xfrm>
            <a:off x="4343400" y="1981200"/>
            <a:ext cx="2667000" cy="830997"/>
          </a:xfrm>
          <a:prstGeom prst="rect">
            <a:avLst/>
          </a:prstGeom>
          <a:noFill/>
        </p:spPr>
        <p:txBody>
          <a:bodyPr wrap="square" rtlCol="0">
            <a:spAutoFit/>
          </a:bodyPr>
          <a:lstStyle/>
          <a:p>
            <a:r>
              <a:rPr lang="en-US" sz="2400" dirty="0" smtClean="0"/>
              <a:t>Don’t ! I will control my sons!</a:t>
            </a:r>
            <a:endParaRPr lang="en-US" sz="2400" dirty="0"/>
          </a:p>
        </p:txBody>
      </p:sp>
      <p:pic>
        <p:nvPicPr>
          <p:cNvPr id="16" name="MS900388263[1].wav">
            <a:hlinkClick r:id="" action="ppaction://media"/>
          </p:cNvPr>
          <p:cNvPicPr>
            <a:picLocks noRot="1" noChangeAspect="1"/>
          </p:cNvPicPr>
          <p:nvPr>
            <a:wavAudioFile r:embed="rId1" name="MS900388263[1].wav"/>
          </p:nvPr>
        </p:nvPicPr>
        <p:blipFill>
          <a:blip r:embed="rId5" cstate="print"/>
          <a:stretch>
            <a:fillRect/>
          </a:stretch>
        </p:blipFill>
        <p:spPr>
          <a:xfrm>
            <a:off x="4449763" y="3306763"/>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19" fill="hold"/>
                                        <p:tgtEl>
                                          <p:spTgt spid="16"/>
                                        </p:tgtEl>
                                      </p:cBhvr>
                                    </p:cmd>
                                  </p:childTnLst>
                                </p:cTn>
                              </p:par>
                            </p:childTnLst>
                          </p:cTn>
                        </p:par>
                        <p:par>
                          <p:cTn id="7" fill="hold">
                            <p:stCondLst>
                              <p:cond delay="7319"/>
                            </p:stCondLst>
                            <p:childTnLst>
                              <p:par>
                                <p:cTn id="8" presetID="2" presetClass="entr" presetSubtype="4" fill="hold" nodeType="afterEffect">
                                  <p:stCondLst>
                                    <p:cond delay="0"/>
                                  </p:stCondLst>
                                  <p:childTnLst>
                                    <p:set>
                                      <p:cBhvr>
                                        <p:cTn id="9" dur="1" fill="hold">
                                          <p:stCondLst>
                                            <p:cond delay="0"/>
                                          </p:stCondLst>
                                        </p:cTn>
                                        <p:tgtEl>
                                          <p:spTgt spid="12293"/>
                                        </p:tgtEl>
                                        <p:attrNameLst>
                                          <p:attrName>style.visibility</p:attrName>
                                        </p:attrNameLst>
                                      </p:cBhvr>
                                      <p:to>
                                        <p:strVal val="visible"/>
                                      </p:to>
                                    </p:set>
                                    <p:anim calcmode="lin" valueType="num">
                                      <p:cBhvr additive="base">
                                        <p:cTn id="10" dur="500" fill="hold"/>
                                        <p:tgtEl>
                                          <p:spTgt spid="12293"/>
                                        </p:tgtEl>
                                        <p:attrNameLst>
                                          <p:attrName>ppt_x</p:attrName>
                                        </p:attrNameLst>
                                      </p:cBhvr>
                                      <p:tavLst>
                                        <p:tav tm="0">
                                          <p:val>
                                            <p:strVal val="#ppt_x"/>
                                          </p:val>
                                        </p:tav>
                                        <p:tav tm="100000">
                                          <p:val>
                                            <p:strVal val="#ppt_x"/>
                                          </p:val>
                                        </p:tav>
                                      </p:tavLst>
                                    </p:anim>
                                    <p:anim calcmode="lin" valueType="num">
                                      <p:cBhvr additive="base">
                                        <p:cTn id="11" dur="500" fill="hold"/>
                                        <p:tgtEl>
                                          <p:spTgt spid="12293"/>
                                        </p:tgtEl>
                                        <p:attrNameLst>
                                          <p:attrName>ppt_y</p:attrName>
                                        </p:attrNameLst>
                                      </p:cBhvr>
                                      <p:tavLst>
                                        <p:tav tm="0">
                                          <p:val>
                                            <p:strVal val="1+#ppt_h/2"/>
                                          </p:val>
                                        </p:tav>
                                        <p:tav tm="100000">
                                          <p:val>
                                            <p:strVal val="#ppt_y"/>
                                          </p:val>
                                        </p:tav>
                                      </p:tavLst>
                                    </p:anim>
                                  </p:childTnLst>
                                </p:cTn>
                              </p:par>
                            </p:childTnLst>
                          </p:cTn>
                        </p:par>
                        <p:par>
                          <p:cTn id="12" fill="hold">
                            <p:stCondLst>
                              <p:cond delay="7819"/>
                            </p:stCondLst>
                            <p:childTnLst>
                              <p:par>
                                <p:cTn id="13" presetID="1" presetClass="entr" presetSubtype="0" fill="hold" grpId="0" nodeType="afterEffect">
                                  <p:stCondLst>
                                    <p:cond delay="0"/>
                                  </p:stCondLst>
                                  <p:childTnLst>
                                    <p:set>
                                      <p:cBhvr>
                                        <p:cTn id="14" dur="1" fill="hold">
                                          <p:stCondLst>
                                            <p:cond delay="0"/>
                                          </p:stCondLst>
                                        </p:cTn>
                                        <p:tgtEl>
                                          <p:spTgt spid="122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bldLst>
      <p:bldP spid="12294"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boys decided to chase after Artemis. Artemis caused the two to kill each other. </a:t>
            </a:r>
            <a:endParaRPr lang="en-US" sz="2400" dirty="0"/>
          </a:p>
        </p:txBody>
      </p:sp>
      <p:pic>
        <p:nvPicPr>
          <p:cNvPr id="26627" name="Picture 3" descr="C:\Documents and Settings\Emma\Local Settings\Temporary Internet Files\Content.IE5\5PQ4CYNM\MC900037382[1].wmf"/>
          <p:cNvPicPr>
            <a:picLocks noChangeAspect="1" noChangeArrowheads="1"/>
          </p:cNvPicPr>
          <p:nvPr/>
        </p:nvPicPr>
        <p:blipFill>
          <a:blip r:embed="rId2" cstate="print"/>
          <a:srcRect/>
          <a:stretch>
            <a:fillRect/>
          </a:stretch>
        </p:blipFill>
        <p:spPr bwMode="auto">
          <a:xfrm>
            <a:off x="2895600" y="2280682"/>
            <a:ext cx="3276600" cy="4160363"/>
          </a:xfrm>
          <a:prstGeom prst="rect">
            <a:avLst/>
          </a:prstGeom>
          <a:noFill/>
        </p:spPr>
      </p:pic>
      <p:pic>
        <p:nvPicPr>
          <p:cNvPr id="26628" name="Picture 4" descr="C:\Documents and Settings\Emma\Local Settings\Temporary Internet Files\Content.IE5\K9SV0I2D\MM900236297[1].gif"/>
          <p:cNvPicPr>
            <a:picLocks noChangeAspect="1" noChangeArrowheads="1" noCrop="1"/>
          </p:cNvPicPr>
          <p:nvPr/>
        </p:nvPicPr>
        <p:blipFill>
          <a:blip r:embed="rId3" cstate="print"/>
          <a:srcRect/>
          <a:stretch>
            <a:fillRect/>
          </a:stretch>
        </p:blipFill>
        <p:spPr bwMode="auto">
          <a:xfrm>
            <a:off x="3656330" y="4648200"/>
            <a:ext cx="5487670" cy="2209800"/>
          </a:xfrm>
          <a:prstGeom prst="rect">
            <a:avLst/>
          </a:prstGeom>
          <a:noFill/>
        </p:spPr>
      </p:pic>
      <p:pic>
        <p:nvPicPr>
          <p:cNvPr id="11" name="Picture 4" descr="C:\Documents and Settings\Emma\Local Settings\Temporary Internet Files\Content.IE5\K9SV0I2D\MM900236297[1].gif"/>
          <p:cNvPicPr>
            <a:picLocks noChangeAspect="1" noChangeArrowheads="1" noCrop="1"/>
          </p:cNvPicPr>
          <p:nvPr/>
        </p:nvPicPr>
        <p:blipFill>
          <a:blip r:embed="rId3" cstate="print"/>
          <a:srcRect/>
          <a:stretch>
            <a:fillRect/>
          </a:stretch>
        </p:blipFill>
        <p:spPr bwMode="auto">
          <a:xfrm flipH="1">
            <a:off x="0" y="4648200"/>
            <a:ext cx="5487670" cy="2209800"/>
          </a:xfrm>
          <a:prstGeom prst="rect">
            <a:avLst/>
          </a:prstGeom>
          <a:noFill/>
        </p:spPr>
      </p:pic>
      <p:pic>
        <p:nvPicPr>
          <p:cNvPr id="12" name="Picture 11" descr="IMGP0350.JPG"/>
          <p:cNvPicPr>
            <a:picLocks noChangeAspect="1"/>
          </p:cNvPicPr>
          <p:nvPr/>
        </p:nvPicPr>
        <p:blipFill>
          <a:blip r:embed="rId4" cstate="print"/>
          <a:stretch>
            <a:fillRect/>
          </a:stretch>
        </p:blipFill>
        <p:spPr>
          <a:xfrm>
            <a:off x="6553200" y="4038600"/>
            <a:ext cx="2590800" cy="2819400"/>
          </a:xfrm>
          <a:prstGeom prst="rect">
            <a:avLst/>
          </a:prstGeom>
        </p:spPr>
      </p:pic>
      <p:pic>
        <p:nvPicPr>
          <p:cNvPr id="13" name="Picture 12" descr="SUNP0004.JPG"/>
          <p:cNvPicPr>
            <a:picLocks noChangeAspect="1"/>
          </p:cNvPicPr>
          <p:nvPr/>
        </p:nvPicPr>
        <p:blipFill>
          <a:blip r:embed="rId5" cstate="print"/>
          <a:stretch>
            <a:fillRect/>
          </a:stretch>
        </p:blipFill>
        <p:spPr>
          <a:xfrm>
            <a:off x="0" y="4114800"/>
            <a:ext cx="2743200" cy="2743200"/>
          </a:xfrm>
          <a:prstGeom prst="rect">
            <a:avLst/>
          </a:prstGeom>
        </p:spPr>
      </p:pic>
      <p:pic>
        <p:nvPicPr>
          <p:cNvPr id="14" name="Picture 13" descr="IMGP0315.JPG"/>
          <p:cNvPicPr>
            <a:picLocks noChangeAspect="1"/>
          </p:cNvPicPr>
          <p:nvPr/>
        </p:nvPicPr>
        <p:blipFill>
          <a:blip r:embed="rId6" cstate="print"/>
          <a:stretch>
            <a:fillRect/>
          </a:stretch>
        </p:blipFill>
        <p:spPr>
          <a:xfrm rot="5400000">
            <a:off x="5676900" y="3390900"/>
            <a:ext cx="3962400" cy="2971800"/>
          </a:xfrm>
          <a:prstGeom prst="rect">
            <a:avLst/>
          </a:prstGeom>
        </p:spPr>
      </p:pic>
      <p:pic>
        <p:nvPicPr>
          <p:cNvPr id="15" name="Picture 14" descr="IMGP0040.JPG"/>
          <p:cNvPicPr>
            <a:picLocks noChangeAspect="1"/>
          </p:cNvPicPr>
          <p:nvPr/>
        </p:nvPicPr>
        <p:blipFill>
          <a:blip r:embed="rId7" cstate="print"/>
          <a:stretch>
            <a:fillRect/>
          </a:stretch>
        </p:blipFill>
        <p:spPr>
          <a:xfrm rot="5400000">
            <a:off x="-723900" y="3086100"/>
            <a:ext cx="44958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14"/>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15"/>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1"/>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266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Daedalus</a:t>
            </a:r>
            <a:endParaRPr lang="en-US" dirty="0"/>
          </a:p>
        </p:txBody>
      </p:sp>
      <p:sp>
        <p:nvSpPr>
          <p:cNvPr id="3" name="TextBox 2"/>
          <p:cNvSpPr txBox="1"/>
          <p:nvPr/>
        </p:nvSpPr>
        <p:spPr>
          <a:xfrm>
            <a:off x="1066800" y="990600"/>
            <a:ext cx="7086600" cy="1569660"/>
          </a:xfrm>
          <a:prstGeom prst="rect">
            <a:avLst/>
          </a:prstGeom>
          <a:noFill/>
        </p:spPr>
        <p:txBody>
          <a:bodyPr wrap="square" rtlCol="0">
            <a:spAutoFit/>
          </a:bodyPr>
          <a:lstStyle/>
          <a:p>
            <a:r>
              <a:rPr lang="en-US" sz="2400" dirty="0" smtClean="0"/>
              <a:t>Daedalus</a:t>
            </a:r>
            <a:r>
              <a:rPr lang="en-US" sz="2400" dirty="0" smtClean="0"/>
              <a:t>, the architect of the Labyrinth, was banished with his son, </a:t>
            </a:r>
            <a:r>
              <a:rPr lang="en-US" sz="2400" dirty="0" smtClean="0"/>
              <a:t>Icarus</a:t>
            </a:r>
            <a:r>
              <a:rPr lang="en-US" sz="2400" dirty="0" smtClean="0"/>
              <a:t>, to his own creation after the king accused him of helping  people beat the infamous maze. </a:t>
            </a:r>
            <a:endParaRPr lang="en-US" sz="2400" dirty="0"/>
          </a:p>
        </p:txBody>
      </p:sp>
      <p:pic>
        <p:nvPicPr>
          <p:cNvPr id="27651" name="Picture 3" descr="C:\Documents and Settings\Emma\Local Settings\Temporary Internet Files\Content.IE5\ET1HCCB2\MP900433130[1].jpg"/>
          <p:cNvPicPr>
            <a:picLocks noChangeAspect="1" noChangeArrowheads="1"/>
          </p:cNvPicPr>
          <p:nvPr/>
        </p:nvPicPr>
        <p:blipFill>
          <a:blip r:embed="rId2" cstate="print"/>
          <a:srcRect/>
          <a:stretch>
            <a:fillRect/>
          </a:stretch>
        </p:blipFill>
        <p:spPr bwMode="auto">
          <a:xfrm>
            <a:off x="0" y="2667000"/>
            <a:ext cx="5584454" cy="4191000"/>
          </a:xfrm>
          <a:prstGeom prst="rect">
            <a:avLst/>
          </a:prstGeom>
          <a:noFill/>
        </p:spPr>
      </p:pic>
      <p:pic>
        <p:nvPicPr>
          <p:cNvPr id="27652" name="Picture 4" descr="C:\Documents and Settings\Emma\Local Settings\Temporary Internet Files\Content.IE5\VFBCEVOC\MC900440542[1].wmf"/>
          <p:cNvPicPr>
            <a:picLocks noChangeAspect="1" noChangeArrowheads="1"/>
          </p:cNvPicPr>
          <p:nvPr/>
        </p:nvPicPr>
        <p:blipFill>
          <a:blip r:embed="rId3" cstate="print"/>
          <a:srcRect/>
          <a:stretch>
            <a:fillRect/>
          </a:stretch>
        </p:blipFill>
        <p:spPr bwMode="auto">
          <a:xfrm flipH="1">
            <a:off x="5562600" y="2867891"/>
            <a:ext cx="2362200" cy="3990109"/>
          </a:xfrm>
          <a:prstGeom prst="rect">
            <a:avLst/>
          </a:prstGeom>
          <a:noFill/>
        </p:spPr>
      </p:pic>
      <p:pic>
        <p:nvPicPr>
          <p:cNvPr id="27654" name="Picture 6" descr="C:\Documents and Settings\Emma\Local Settings\Temporary Internet Files\Content.IE5\5PQ4CYNM\MC900324694[1].wmf"/>
          <p:cNvPicPr>
            <a:picLocks noChangeAspect="1" noChangeArrowheads="1"/>
          </p:cNvPicPr>
          <p:nvPr/>
        </p:nvPicPr>
        <p:blipFill>
          <a:blip r:embed="rId4" cstate="print"/>
          <a:srcRect/>
          <a:stretch>
            <a:fillRect/>
          </a:stretch>
        </p:blipFill>
        <p:spPr bwMode="auto">
          <a:xfrm>
            <a:off x="6400800" y="4131036"/>
            <a:ext cx="3036113" cy="27269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2625 -0.00903 L -0.5125 -0.00903 " pathEditMode="relative" rAng="0" ptsTypes="AA">
                                      <p:cBhvr>
                                        <p:cTn id="6" dur="2000" fill="hold"/>
                                        <p:tgtEl>
                                          <p:spTgt spid="27652"/>
                                        </p:tgtEl>
                                        <p:attrNameLst>
                                          <p:attrName>ppt_x</p:attrName>
                                          <p:attrName>ppt_y</p:attrName>
                                        </p:attrNameLst>
                                      </p:cBhvr>
                                      <p:rCtr x="-125" y="0"/>
                                    </p:animMotion>
                                  </p:childTnLst>
                                </p:cTn>
                              </p:par>
                              <p:par>
                                <p:cTn id="7" presetID="35" presetClass="path" presetSubtype="0" accel="50000" decel="50000" fill="hold" nodeType="withEffect">
                                  <p:stCondLst>
                                    <p:cond delay="0"/>
                                  </p:stCondLst>
                                  <p:childTnLst>
                                    <p:animMotion origin="layout" path="M -0.44097 -0.03449 L -0.69097 -0.03449 " pathEditMode="relative" rAng="0" ptsTypes="AA">
                                      <p:cBhvr>
                                        <p:cTn id="8" dur="2000" fill="hold"/>
                                        <p:tgtEl>
                                          <p:spTgt spid="27654"/>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Daedalus</a:t>
            </a:r>
            <a:r>
              <a:rPr lang="en-US" sz="2400" dirty="0" smtClean="0"/>
              <a:t> built wings so they could fly out of the Labyrinth. </a:t>
            </a:r>
            <a:endParaRPr lang="en-US" sz="2400" dirty="0"/>
          </a:p>
        </p:txBody>
      </p:sp>
      <p:pic>
        <p:nvPicPr>
          <p:cNvPr id="28678" name="Picture 6" descr="C:\Documents and Settings\Emma\Local Settings\Temporary Internet Files\Content.IE5\K9SV0I2D\MC900384176[1].wmf"/>
          <p:cNvPicPr>
            <a:picLocks noChangeAspect="1" noChangeArrowheads="1"/>
          </p:cNvPicPr>
          <p:nvPr/>
        </p:nvPicPr>
        <p:blipFill>
          <a:blip r:embed="rId2" cstate="print"/>
          <a:srcRect/>
          <a:stretch>
            <a:fillRect/>
          </a:stretch>
        </p:blipFill>
        <p:spPr bwMode="auto">
          <a:xfrm>
            <a:off x="4038600" y="2895600"/>
            <a:ext cx="3882085" cy="3106058"/>
          </a:xfrm>
          <a:prstGeom prst="rect">
            <a:avLst/>
          </a:prstGeom>
          <a:noFill/>
        </p:spPr>
      </p:pic>
      <p:pic>
        <p:nvPicPr>
          <p:cNvPr id="28679" name="Picture 7" descr="C:\Documents and Settings\Emma\Local Settings\Temporary Internet Files\Content.IE5\K9SV0I2D\MC900384176[1].wmf"/>
          <p:cNvPicPr>
            <a:picLocks noChangeAspect="1" noChangeArrowheads="1"/>
          </p:cNvPicPr>
          <p:nvPr/>
        </p:nvPicPr>
        <p:blipFill>
          <a:blip r:embed="rId2" cstate="print"/>
          <a:srcRect/>
          <a:stretch>
            <a:fillRect/>
          </a:stretch>
        </p:blipFill>
        <p:spPr bwMode="auto">
          <a:xfrm>
            <a:off x="381000" y="2590800"/>
            <a:ext cx="3429000" cy="2743545"/>
          </a:xfrm>
          <a:prstGeom prst="rect">
            <a:avLst/>
          </a:prstGeom>
          <a:noFill/>
        </p:spPr>
      </p:pic>
      <p:pic>
        <p:nvPicPr>
          <p:cNvPr id="28680" name="Picture 8" descr="C:\Documents and Settings\Emma\Local Settings\Temporary Internet Files\Content.IE5\VFBCEVOC\MC900440542[1].wmf"/>
          <p:cNvPicPr>
            <a:picLocks noChangeAspect="1" noChangeArrowheads="1"/>
          </p:cNvPicPr>
          <p:nvPr/>
        </p:nvPicPr>
        <p:blipFill>
          <a:blip r:embed="rId3" cstate="print"/>
          <a:srcRect/>
          <a:stretch>
            <a:fillRect/>
          </a:stretch>
        </p:blipFill>
        <p:spPr bwMode="auto">
          <a:xfrm>
            <a:off x="1371600" y="2438400"/>
            <a:ext cx="1849570" cy="3124200"/>
          </a:xfrm>
          <a:prstGeom prst="rect">
            <a:avLst/>
          </a:prstGeom>
          <a:noFill/>
        </p:spPr>
      </p:pic>
      <p:pic>
        <p:nvPicPr>
          <p:cNvPr id="28681" name="Picture 9" descr="C:\Documents and Settings\Emma\Local Settings\Temporary Internet Files\Content.IE5\5PQ4CYNM\MC900324694[1].wmf"/>
          <p:cNvPicPr>
            <a:picLocks noChangeAspect="1" noChangeArrowheads="1"/>
          </p:cNvPicPr>
          <p:nvPr/>
        </p:nvPicPr>
        <p:blipFill>
          <a:blip r:embed="rId4" cstate="print"/>
          <a:srcRect/>
          <a:stretch>
            <a:fillRect/>
          </a:stretch>
        </p:blipFill>
        <p:spPr bwMode="auto">
          <a:xfrm>
            <a:off x="4724400" y="3581400"/>
            <a:ext cx="2992767" cy="2688031"/>
          </a:xfrm>
          <a:prstGeom prst="rect">
            <a:avLst/>
          </a:prstGeom>
          <a:noFill/>
        </p:spPr>
      </p:pic>
      <p:pic>
        <p:nvPicPr>
          <p:cNvPr id="28682" name="Picture 10" descr="C:\Documents and Settings\Emma\Local Settings\Temporary Internet Files\Content.IE5\J1O88IYT\MC900434669[1].wmf"/>
          <p:cNvPicPr>
            <a:picLocks noChangeAspect="1" noChangeArrowheads="1"/>
          </p:cNvPicPr>
          <p:nvPr/>
        </p:nvPicPr>
        <p:blipFill>
          <a:blip r:embed="rId5" cstate="print"/>
          <a:srcRect/>
          <a:stretch>
            <a:fillRect/>
          </a:stretch>
        </p:blipFill>
        <p:spPr bwMode="auto">
          <a:xfrm>
            <a:off x="2057400" y="1143000"/>
            <a:ext cx="2544763" cy="2040087"/>
          </a:xfrm>
          <a:prstGeom prst="rect">
            <a:avLst/>
          </a:prstGeom>
          <a:noFill/>
        </p:spPr>
      </p:pic>
      <p:sp>
        <p:nvSpPr>
          <p:cNvPr id="12" name="TextBox 11"/>
          <p:cNvSpPr txBox="1"/>
          <p:nvPr/>
        </p:nvSpPr>
        <p:spPr>
          <a:xfrm>
            <a:off x="2590800" y="1295400"/>
            <a:ext cx="1600200" cy="1200329"/>
          </a:xfrm>
          <a:prstGeom prst="rect">
            <a:avLst/>
          </a:prstGeom>
          <a:noFill/>
        </p:spPr>
        <p:txBody>
          <a:bodyPr wrap="square" rtlCol="0">
            <a:spAutoFit/>
          </a:bodyPr>
          <a:lstStyle/>
          <a:p>
            <a:r>
              <a:rPr lang="en-US" dirty="0" smtClean="0"/>
              <a:t>Now, </a:t>
            </a:r>
            <a:r>
              <a:rPr lang="en-US" dirty="0" smtClean="0"/>
              <a:t>Icarus</a:t>
            </a:r>
            <a:r>
              <a:rPr lang="en-US" dirty="0" smtClean="0"/>
              <a:t>, don’t fly too close to the sun!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Icarus</a:t>
            </a:r>
            <a:r>
              <a:rPr lang="en-US" sz="2400" dirty="0" smtClean="0"/>
              <a:t> did not heed his father’s warning. He flew high and the wax holding his wings on melted. </a:t>
            </a:r>
            <a:r>
              <a:rPr lang="en-US" sz="2400" dirty="0" smtClean="0"/>
              <a:t>Icarus</a:t>
            </a:r>
            <a:r>
              <a:rPr lang="en-US" sz="2400" dirty="0" smtClean="0"/>
              <a:t> fell into the ocean.</a:t>
            </a:r>
            <a:endParaRPr lang="en-US" sz="2400" dirty="0"/>
          </a:p>
        </p:txBody>
      </p:sp>
      <p:pic>
        <p:nvPicPr>
          <p:cNvPr id="29698" name="Picture 2" descr="C:\Documents and Settings\Emma\Local Settings\Temporary Internet Files\Content.IE5\K9SV0I2D\MC900384176[1].wmf"/>
          <p:cNvPicPr>
            <a:picLocks noChangeAspect="1" noChangeArrowheads="1"/>
          </p:cNvPicPr>
          <p:nvPr/>
        </p:nvPicPr>
        <p:blipFill>
          <a:blip r:embed="rId2" cstate="print"/>
          <a:srcRect/>
          <a:stretch>
            <a:fillRect/>
          </a:stretch>
        </p:blipFill>
        <p:spPr bwMode="auto">
          <a:xfrm>
            <a:off x="0" y="3124200"/>
            <a:ext cx="2895600" cy="2316771"/>
          </a:xfrm>
          <a:prstGeom prst="rect">
            <a:avLst/>
          </a:prstGeom>
          <a:noFill/>
        </p:spPr>
      </p:pic>
      <p:pic>
        <p:nvPicPr>
          <p:cNvPr id="29699" name="Picture 3" descr="C:\Documents and Settings\Emma\Local Settings\Temporary Internet Files\Content.IE5\K9SV0I2D\MC900384176[1].wmf"/>
          <p:cNvPicPr>
            <a:picLocks noChangeAspect="1" noChangeArrowheads="1"/>
          </p:cNvPicPr>
          <p:nvPr/>
        </p:nvPicPr>
        <p:blipFill>
          <a:blip r:embed="rId2" cstate="print"/>
          <a:srcRect/>
          <a:stretch>
            <a:fillRect/>
          </a:stretch>
        </p:blipFill>
        <p:spPr bwMode="auto">
          <a:xfrm>
            <a:off x="4038600" y="2971800"/>
            <a:ext cx="3958285" cy="3167026"/>
          </a:xfrm>
          <a:prstGeom prst="rect">
            <a:avLst/>
          </a:prstGeom>
          <a:noFill/>
        </p:spPr>
      </p:pic>
      <p:pic>
        <p:nvPicPr>
          <p:cNvPr id="29700" name="Picture 4" descr="C:\Documents and Settings\Emma\Local Settings\Temporary Internet Files\Content.IE5\VFBCEVOC\MC900440542[1].wmf"/>
          <p:cNvPicPr>
            <a:picLocks noChangeAspect="1" noChangeArrowheads="1"/>
          </p:cNvPicPr>
          <p:nvPr/>
        </p:nvPicPr>
        <p:blipFill>
          <a:blip r:embed="rId3" cstate="print"/>
          <a:srcRect/>
          <a:stretch>
            <a:fillRect/>
          </a:stretch>
        </p:blipFill>
        <p:spPr bwMode="auto">
          <a:xfrm>
            <a:off x="5334000" y="3640170"/>
            <a:ext cx="1905000" cy="3217830"/>
          </a:xfrm>
          <a:prstGeom prst="rect">
            <a:avLst/>
          </a:prstGeom>
          <a:noFill/>
        </p:spPr>
      </p:pic>
      <p:pic>
        <p:nvPicPr>
          <p:cNvPr id="29701" name="Picture 5" descr="C:\Documents and Settings\Emma\Local Settings\Temporary Internet Files\Content.IE5\5PQ4CYNM\MC900324694[1].wmf"/>
          <p:cNvPicPr>
            <a:picLocks noChangeAspect="1" noChangeArrowheads="1"/>
          </p:cNvPicPr>
          <p:nvPr/>
        </p:nvPicPr>
        <p:blipFill>
          <a:blip r:embed="rId4" cstate="print"/>
          <a:srcRect/>
          <a:stretch>
            <a:fillRect/>
          </a:stretch>
        </p:blipFill>
        <p:spPr bwMode="auto">
          <a:xfrm flipH="1">
            <a:off x="304800" y="3429000"/>
            <a:ext cx="2438400" cy="2190112"/>
          </a:xfrm>
          <a:prstGeom prst="rect">
            <a:avLst/>
          </a:prstGeom>
          <a:noFill/>
        </p:spPr>
      </p:pic>
      <p:pic>
        <p:nvPicPr>
          <p:cNvPr id="29702" name="Picture 6" descr="C:\Documents and Settings\Emma\Local Settings\Temporary Internet Files\Content.IE5\03LGIWV6\MC900440405[1].png"/>
          <p:cNvPicPr>
            <a:picLocks noChangeAspect="1" noChangeArrowheads="1"/>
          </p:cNvPicPr>
          <p:nvPr/>
        </p:nvPicPr>
        <p:blipFill>
          <a:blip r:embed="rId5" cstate="print"/>
          <a:srcRect/>
          <a:stretch>
            <a:fillRect/>
          </a:stretch>
        </p:blipFill>
        <p:spPr bwMode="auto">
          <a:xfrm>
            <a:off x="0" y="1447800"/>
            <a:ext cx="2194560" cy="2194560"/>
          </a:xfrm>
          <a:prstGeom prst="rect">
            <a:avLst/>
          </a:prstGeom>
          <a:noFill/>
        </p:spPr>
      </p:pic>
      <p:sp>
        <p:nvSpPr>
          <p:cNvPr id="29703" name="PubOvalCallout"/>
          <p:cNvSpPr>
            <a:spLocks noEditPoints="1" noChangeArrowheads="1"/>
          </p:cNvSpPr>
          <p:nvPr/>
        </p:nvSpPr>
        <p:spPr bwMode="auto">
          <a:xfrm>
            <a:off x="4572000" y="1828800"/>
            <a:ext cx="2209800" cy="22479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4953000" y="2362200"/>
            <a:ext cx="1447800" cy="369332"/>
          </a:xfrm>
          <a:prstGeom prst="rect">
            <a:avLst/>
          </a:prstGeom>
          <a:noFill/>
        </p:spPr>
        <p:txBody>
          <a:bodyPr wrap="square" rtlCol="0">
            <a:spAutoFit/>
          </a:bodyPr>
          <a:lstStyle/>
          <a:p>
            <a:r>
              <a:rPr lang="en-US" dirty="0" smtClean="0"/>
              <a:t>Icarus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0  L 0 0.33333  E" pathEditMode="relative" ptsTypes="">
                                      <p:cBhvr>
                                        <p:cTn id="6" dur="500" fill="hold"/>
                                        <p:tgtEl>
                                          <p:spTgt spid="29701"/>
                                        </p:tgtEl>
                                        <p:attrNameLst>
                                          <p:attrName>ppt_x</p:attrName>
                                          <p:attrName>ppt_y</p:attrName>
                                        </p:attrNameLst>
                                      </p:cBhvr>
                                    </p:animMotion>
                                  </p:childTnLst>
                                </p:cTn>
                              </p:par>
                              <p:par>
                                <p:cTn id="7" presetID="42" presetClass="path" presetSubtype="0" accel="50000" decel="50000" fill="hold" nodeType="withEffect">
                                  <p:stCondLst>
                                    <p:cond delay="0"/>
                                  </p:stCondLst>
                                  <p:childTnLst>
                                    <p:animMotion origin="layout" path="M 0 0  L 0 0.33333  E" pathEditMode="relative" ptsTypes="">
                                      <p:cBhvr>
                                        <p:cTn id="8" dur="500" fill="hold"/>
                                        <p:tgtEl>
                                          <p:spTgt spid="29698"/>
                                        </p:tgtEl>
                                        <p:attrNameLst>
                                          <p:attrName>ppt_x</p:attrName>
                                          <p:attrName>ppt_y</p:attrName>
                                        </p:attrNameLst>
                                      </p:cBhvr>
                                    </p:animMotion>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970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500"/>
                            </p:stCondLst>
                            <p:childTnLst>
                              <p:par>
                                <p:cTn id="15" presetID="1" presetClass="exit" presetSubtype="0" fill="hold" nodeType="afterEffect">
                                  <p:stCondLst>
                                    <p:cond delay="0"/>
                                  </p:stCondLst>
                                  <p:childTnLst>
                                    <p:set>
                                      <p:cBhvr>
                                        <p:cTn id="16" dur="1" fill="hold">
                                          <p:stCondLst>
                                            <p:cond delay="0"/>
                                          </p:stCondLst>
                                        </p:cTn>
                                        <p:tgtEl>
                                          <p:spTgt spid="2970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969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0 0  L 0.25 0  E" pathEditMode="relative" ptsTypes="">
                                      <p:cBhvr>
                                        <p:cTn id="22" dur="2000" fill="hold"/>
                                        <p:tgtEl>
                                          <p:spTgt spid="29699"/>
                                        </p:tgtEl>
                                        <p:attrNameLst>
                                          <p:attrName>ppt_x</p:attrName>
                                          <p:attrName>ppt_y</p:attrName>
                                        </p:attrNameLst>
                                      </p:cBhvr>
                                    </p:animMotion>
                                  </p:childTnLst>
                                </p:cTn>
                              </p:par>
                              <p:par>
                                <p:cTn id="23" presetID="63" presetClass="path" presetSubtype="0" accel="50000" decel="50000" fill="hold" nodeType="withEffect">
                                  <p:stCondLst>
                                    <p:cond delay="0"/>
                                  </p:stCondLst>
                                  <p:childTnLst>
                                    <p:animMotion origin="layout" path="M 0 0  L 0.25 0  E" pathEditMode="relative" ptsTypes="">
                                      <p:cBhvr>
                                        <p:cTn id="24" dur="2000" fill="hold"/>
                                        <p:tgtEl>
                                          <p:spTgt spid="29700"/>
                                        </p:tgtEl>
                                        <p:attrNameLst>
                                          <p:attrName>ppt_x</p:attrName>
                                          <p:attrName>ppt_y</p:attrName>
                                        </p:attrNameLst>
                                      </p:cBhvr>
                                    </p:animMotion>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29703"/>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P spid="29703" grpId="1" animBg="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Phaethon</a:t>
            </a:r>
            <a:endParaRPr lang="en-US" dirty="0"/>
          </a:p>
        </p:txBody>
      </p:sp>
      <p:sp>
        <p:nvSpPr>
          <p:cNvPr id="3" name="TextBox 2"/>
          <p:cNvSpPr txBox="1"/>
          <p:nvPr/>
        </p:nvSpPr>
        <p:spPr>
          <a:xfrm>
            <a:off x="1295400" y="1066800"/>
            <a:ext cx="6705600" cy="646331"/>
          </a:xfrm>
          <a:prstGeom prst="rect">
            <a:avLst/>
          </a:prstGeom>
          <a:noFill/>
        </p:spPr>
        <p:txBody>
          <a:bodyPr wrap="square" rtlCol="0">
            <a:spAutoFit/>
          </a:bodyPr>
          <a:lstStyle/>
          <a:p>
            <a:r>
              <a:rPr lang="en-US" dirty="0" smtClean="0"/>
              <a:t>One day, a young boy named Phaethon approaches the sun god’s palace. The sun god is none other than the boy’s father. </a:t>
            </a:r>
            <a:endParaRPr lang="en-US" dirty="0"/>
          </a:p>
        </p:txBody>
      </p:sp>
      <p:pic>
        <p:nvPicPr>
          <p:cNvPr id="1027" name="Picture 3" descr="C:\Documents and Settings\Emma\My Documents\My Pictures\Microsoft Clip Organizer\00355889.wmf"/>
          <p:cNvPicPr>
            <a:picLocks noChangeAspect="1" noChangeArrowheads="1"/>
          </p:cNvPicPr>
          <p:nvPr/>
        </p:nvPicPr>
        <p:blipFill>
          <a:blip r:embed="rId2" cstate="print"/>
          <a:srcRect/>
          <a:stretch>
            <a:fillRect/>
          </a:stretch>
        </p:blipFill>
        <p:spPr bwMode="auto">
          <a:xfrm>
            <a:off x="7696200" y="4753066"/>
            <a:ext cx="1447800" cy="2104934"/>
          </a:xfrm>
          <a:prstGeom prst="rect">
            <a:avLst/>
          </a:prstGeom>
          <a:noFill/>
        </p:spPr>
      </p:pic>
      <p:pic>
        <p:nvPicPr>
          <p:cNvPr id="1029" name="Picture 5" descr="C:\Documents and Settings\Emma\Local Settings\Temporary Internet Files\Content.IE5\VFBCEVOC\MP900049084[1].jpg"/>
          <p:cNvPicPr>
            <a:picLocks noChangeAspect="1" noChangeArrowheads="1"/>
          </p:cNvPicPr>
          <p:nvPr/>
        </p:nvPicPr>
        <p:blipFill>
          <a:blip r:embed="rId3" cstate="print"/>
          <a:srcRect/>
          <a:stretch>
            <a:fillRect/>
          </a:stretch>
        </p:blipFill>
        <p:spPr bwMode="auto">
          <a:xfrm>
            <a:off x="0" y="3810000"/>
            <a:ext cx="5029200" cy="3048000"/>
          </a:xfrm>
          <a:prstGeom prst="rect">
            <a:avLst/>
          </a:prstGeom>
          <a:noFill/>
        </p:spPr>
      </p:pic>
      <p:pic>
        <p:nvPicPr>
          <p:cNvPr id="1030" name="Picture 6" descr="C:\Documents and Settings\Emma\Local Settings\Temporary Internet Files\Content.IE5\ET1HCCB2\MC900036340[1].wmf"/>
          <p:cNvPicPr>
            <a:picLocks noChangeAspect="1" noChangeArrowheads="1"/>
          </p:cNvPicPr>
          <p:nvPr/>
        </p:nvPicPr>
        <p:blipFill>
          <a:blip r:embed="rId4" cstate="print"/>
          <a:srcRect/>
          <a:stretch>
            <a:fillRect/>
          </a:stretch>
        </p:blipFill>
        <p:spPr bwMode="auto">
          <a:xfrm>
            <a:off x="0" y="2057400"/>
            <a:ext cx="5015789" cy="33086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3.33333E-6 -4.68085E-6 L -0.29583 0.00902 " pathEditMode="relative" rAng="0" ptsTypes="AA">
                                      <p:cBhvr>
                                        <p:cTn id="6" dur="5000" fill="hold"/>
                                        <p:tgtEl>
                                          <p:spTgt spid="1027"/>
                                        </p:tgtEl>
                                        <p:attrNameLst>
                                          <p:attrName>ppt_x</p:attrName>
                                          <p:attrName>ppt_y</p:attrName>
                                        </p:attrNameLst>
                                      </p:cBhvr>
                                      <p:rCtr x="-148" y="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dirty="0" smtClean="0">
                <a:latin typeface="+mn-lt"/>
              </a:rPr>
              <a:t>Phaethon asks the sun god if he is his father. The god says yes, and to prove it, swears upon the River Styx to give the boy whatever his heart desires. </a:t>
            </a:r>
            <a:endParaRPr lang="en-US" sz="1800" dirty="0">
              <a:latin typeface="+mn-lt"/>
            </a:endParaRPr>
          </a:p>
        </p:txBody>
      </p:sp>
      <p:pic>
        <p:nvPicPr>
          <p:cNvPr id="2056" name="Picture 8" descr="C:\Documents and Settings\Emma\My Documents\My Pictures\Microsoft Clip Organizer\00355889.wmf"/>
          <p:cNvPicPr>
            <a:picLocks noChangeAspect="1" noChangeArrowheads="1"/>
          </p:cNvPicPr>
          <p:nvPr/>
        </p:nvPicPr>
        <p:blipFill>
          <a:blip r:embed="rId2" cstate="print"/>
          <a:srcRect/>
          <a:stretch>
            <a:fillRect/>
          </a:stretch>
        </p:blipFill>
        <p:spPr bwMode="auto">
          <a:xfrm>
            <a:off x="4876800" y="4191000"/>
            <a:ext cx="1600200" cy="2326646"/>
          </a:xfrm>
          <a:prstGeom prst="rect">
            <a:avLst/>
          </a:prstGeom>
          <a:noFill/>
        </p:spPr>
      </p:pic>
      <p:pic>
        <p:nvPicPr>
          <p:cNvPr id="2057" name="Picture 9" descr="C:\Documents and Settings\Emma\Local Settings\Temporary Internet Files\Content.IE5\VFBCEVOC\MC900434669[1].wmf"/>
          <p:cNvPicPr>
            <a:picLocks noChangeAspect="1" noChangeArrowheads="1"/>
          </p:cNvPicPr>
          <p:nvPr/>
        </p:nvPicPr>
        <p:blipFill>
          <a:blip r:embed="rId3" cstate="print"/>
          <a:srcRect/>
          <a:stretch>
            <a:fillRect/>
          </a:stretch>
        </p:blipFill>
        <p:spPr bwMode="auto">
          <a:xfrm>
            <a:off x="1295400" y="1219200"/>
            <a:ext cx="3124200" cy="2504611"/>
          </a:xfrm>
          <a:prstGeom prst="rect">
            <a:avLst/>
          </a:prstGeom>
          <a:noFill/>
        </p:spPr>
      </p:pic>
      <p:sp>
        <p:nvSpPr>
          <p:cNvPr id="12" name="TextBox 11"/>
          <p:cNvSpPr txBox="1"/>
          <p:nvPr/>
        </p:nvSpPr>
        <p:spPr>
          <a:xfrm>
            <a:off x="1752600" y="1447800"/>
            <a:ext cx="2057400" cy="1200329"/>
          </a:xfrm>
          <a:prstGeom prst="rect">
            <a:avLst/>
          </a:prstGeom>
          <a:noFill/>
        </p:spPr>
        <p:txBody>
          <a:bodyPr wrap="square" rtlCol="0">
            <a:spAutoFit/>
          </a:bodyPr>
          <a:lstStyle/>
          <a:p>
            <a:r>
              <a:rPr lang="en-US" dirty="0" smtClean="0"/>
              <a:t>I swear upon the River Styx to give you your heart’s desire!</a:t>
            </a:r>
            <a:endParaRPr lang="en-US" dirty="0"/>
          </a:p>
        </p:txBody>
      </p:sp>
      <p:pic>
        <p:nvPicPr>
          <p:cNvPr id="2058" name="Picture 10" descr="C:\Documents and Settings\Emma\Local Settings\Temporary Internet Files\Content.IE5\K9SV0I2D\MC900441376[1].png"/>
          <p:cNvPicPr>
            <a:picLocks noChangeAspect="1" noChangeArrowheads="1"/>
          </p:cNvPicPr>
          <p:nvPr/>
        </p:nvPicPr>
        <p:blipFill>
          <a:blip r:embed="rId4" cstate="print"/>
          <a:srcRect/>
          <a:stretch>
            <a:fillRect/>
          </a:stretch>
        </p:blipFill>
        <p:spPr bwMode="auto">
          <a:xfrm>
            <a:off x="6096000" y="1752600"/>
            <a:ext cx="2804160" cy="2804160"/>
          </a:xfrm>
          <a:prstGeom prst="rect">
            <a:avLst/>
          </a:prstGeom>
          <a:noFill/>
        </p:spPr>
      </p:pic>
      <p:sp>
        <p:nvSpPr>
          <p:cNvPr id="14" name="TextBox 13"/>
          <p:cNvSpPr txBox="1"/>
          <p:nvPr/>
        </p:nvSpPr>
        <p:spPr>
          <a:xfrm>
            <a:off x="7086600" y="2362200"/>
            <a:ext cx="1143000" cy="1200329"/>
          </a:xfrm>
          <a:prstGeom prst="rect">
            <a:avLst/>
          </a:prstGeom>
          <a:noFill/>
        </p:spPr>
        <p:txBody>
          <a:bodyPr wrap="square" rtlCol="0">
            <a:spAutoFit/>
          </a:bodyPr>
          <a:lstStyle/>
          <a:p>
            <a:r>
              <a:rPr lang="en-US" dirty="0" smtClean="0"/>
              <a:t>My heart’s desire? Hmmm….</a:t>
            </a:r>
            <a:endParaRPr lang="en-US" dirty="0"/>
          </a:p>
        </p:txBody>
      </p:sp>
      <p:pic>
        <p:nvPicPr>
          <p:cNvPr id="2059" name="Picture 11" descr="C:\Documents and Settings\Emma\My Documents\My Pictures\Microsoft Clip Organizer\00031091.wmf"/>
          <p:cNvPicPr>
            <a:picLocks noChangeAspect="1" noChangeArrowheads="1"/>
          </p:cNvPicPr>
          <p:nvPr/>
        </p:nvPicPr>
        <p:blipFill>
          <a:blip r:embed="rId5" cstate="print"/>
          <a:srcRect/>
          <a:stretch>
            <a:fillRect/>
          </a:stretch>
        </p:blipFill>
        <p:spPr bwMode="auto">
          <a:xfrm>
            <a:off x="334408" y="2514600"/>
            <a:ext cx="3094592"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par>
                          <p:cTn id="9" fill="hold">
                            <p:stCondLst>
                              <p:cond delay="0"/>
                            </p:stCondLst>
                            <p:childTnLst>
                              <p:par>
                                <p:cTn id="10" presetID="3" presetClass="entr" presetSubtype="10" fill="hold" nodeType="afterEffect">
                                  <p:stCondLst>
                                    <p:cond delay="0"/>
                                  </p:stCondLst>
                                  <p:childTnLst>
                                    <p:set>
                                      <p:cBhvr>
                                        <p:cTn id="11" dur="1" fill="hold">
                                          <p:stCondLst>
                                            <p:cond delay="0"/>
                                          </p:stCondLst>
                                        </p:cTn>
                                        <p:tgtEl>
                                          <p:spTgt spid="2058"/>
                                        </p:tgtEl>
                                        <p:attrNameLst>
                                          <p:attrName>style.visibility</p:attrName>
                                        </p:attrNameLst>
                                      </p:cBhvr>
                                      <p:to>
                                        <p:strVal val="visible"/>
                                      </p:to>
                                    </p:set>
                                    <p:animEffect transition="in" filter="blinds(horizontal)">
                                      <p:cBhvr>
                                        <p:cTn id="12" dur="3000"/>
                                        <p:tgtEl>
                                          <p:spTgt spid="205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normAutofit/>
          </a:bodyPr>
          <a:lstStyle/>
          <a:p>
            <a:r>
              <a:rPr lang="en-US" sz="2400" dirty="0" smtClean="0">
                <a:latin typeface="+mn-lt"/>
              </a:rPr>
              <a:t>Phaethon tells his father his request.</a:t>
            </a:r>
            <a:endParaRPr lang="en-US" sz="2400" dirty="0">
              <a:latin typeface="+mn-lt"/>
            </a:endParaRPr>
          </a:p>
        </p:txBody>
      </p:sp>
      <p:pic>
        <p:nvPicPr>
          <p:cNvPr id="3074" name="Picture 2" descr="C:\Documents and Settings\Emma\My Documents\My Pictures\Microsoft Clip Organizer\00355889.wmf"/>
          <p:cNvPicPr>
            <a:picLocks noChangeAspect="1" noChangeArrowheads="1"/>
          </p:cNvPicPr>
          <p:nvPr/>
        </p:nvPicPr>
        <p:blipFill>
          <a:blip r:embed="rId2" cstate="print"/>
          <a:srcRect/>
          <a:stretch>
            <a:fillRect/>
          </a:stretch>
        </p:blipFill>
        <p:spPr bwMode="auto">
          <a:xfrm>
            <a:off x="3962400" y="2971800"/>
            <a:ext cx="1590532" cy="2312451"/>
          </a:xfrm>
          <a:prstGeom prst="rect">
            <a:avLst/>
          </a:prstGeom>
          <a:noFill/>
        </p:spPr>
      </p:pic>
      <p:pic>
        <p:nvPicPr>
          <p:cNvPr id="3075" name="Picture 3" descr="C:\Documents and Settings\Emma\Local Settings\Temporary Internet Files\Content.IE5\VFBCEVOC\MC900434669[1].wmf"/>
          <p:cNvPicPr>
            <a:picLocks noChangeAspect="1" noChangeArrowheads="1"/>
          </p:cNvPicPr>
          <p:nvPr/>
        </p:nvPicPr>
        <p:blipFill>
          <a:blip r:embed="rId3" cstate="print"/>
          <a:srcRect/>
          <a:stretch>
            <a:fillRect/>
          </a:stretch>
        </p:blipFill>
        <p:spPr bwMode="auto">
          <a:xfrm>
            <a:off x="6324600" y="685800"/>
            <a:ext cx="2649529" cy="2124076"/>
          </a:xfrm>
          <a:prstGeom prst="rect">
            <a:avLst/>
          </a:prstGeom>
          <a:noFill/>
        </p:spPr>
      </p:pic>
      <p:sp>
        <p:nvSpPr>
          <p:cNvPr id="5" name="TextBox 4"/>
          <p:cNvSpPr txBox="1"/>
          <p:nvPr/>
        </p:nvSpPr>
        <p:spPr>
          <a:xfrm>
            <a:off x="7086600" y="762000"/>
            <a:ext cx="1295400" cy="1477328"/>
          </a:xfrm>
          <a:prstGeom prst="rect">
            <a:avLst/>
          </a:prstGeom>
          <a:noFill/>
        </p:spPr>
        <p:txBody>
          <a:bodyPr wrap="square" rtlCol="0">
            <a:spAutoFit/>
          </a:bodyPr>
          <a:lstStyle/>
          <a:p>
            <a:r>
              <a:rPr lang="en-US" dirty="0" smtClean="0"/>
              <a:t>I want to drive your chariot across the sky!</a:t>
            </a:r>
            <a:endParaRPr lang="en-US" dirty="0"/>
          </a:p>
        </p:txBody>
      </p:sp>
      <p:pic>
        <p:nvPicPr>
          <p:cNvPr id="3077" name="Picture 5" descr="C:\Documents and Settings\Emma\Local Settings\Temporary Internet Files\Content.IE5\VFBCEVOC\MC900434669[1].wmf"/>
          <p:cNvPicPr>
            <a:picLocks noChangeAspect="1" noChangeArrowheads="1"/>
          </p:cNvPicPr>
          <p:nvPr/>
        </p:nvPicPr>
        <p:blipFill>
          <a:blip r:embed="rId3" cstate="print"/>
          <a:srcRect/>
          <a:stretch>
            <a:fillRect/>
          </a:stretch>
        </p:blipFill>
        <p:spPr bwMode="auto">
          <a:xfrm>
            <a:off x="1143000" y="1295400"/>
            <a:ext cx="2819400" cy="2260259"/>
          </a:xfrm>
          <a:prstGeom prst="rect">
            <a:avLst/>
          </a:prstGeom>
          <a:noFill/>
        </p:spPr>
      </p:pic>
      <p:sp>
        <p:nvSpPr>
          <p:cNvPr id="8" name="TextBox 7"/>
          <p:cNvSpPr txBox="1"/>
          <p:nvPr/>
        </p:nvSpPr>
        <p:spPr>
          <a:xfrm>
            <a:off x="1981200" y="1828800"/>
            <a:ext cx="1676400" cy="369332"/>
          </a:xfrm>
          <a:prstGeom prst="rect">
            <a:avLst/>
          </a:prstGeom>
          <a:noFill/>
        </p:spPr>
        <p:txBody>
          <a:bodyPr wrap="square" rtlCol="0">
            <a:spAutoFit/>
          </a:bodyPr>
          <a:lstStyle/>
          <a:p>
            <a:r>
              <a:rPr lang="en-US" dirty="0" smtClean="0"/>
              <a:t>Gasp!</a:t>
            </a:r>
            <a:endParaRPr lang="en-US" dirty="0"/>
          </a:p>
        </p:txBody>
      </p:sp>
      <p:sp>
        <p:nvSpPr>
          <p:cNvPr id="9" name="TextBox 8"/>
          <p:cNvSpPr txBox="1"/>
          <p:nvPr/>
        </p:nvSpPr>
        <p:spPr>
          <a:xfrm>
            <a:off x="3581400" y="5657671"/>
            <a:ext cx="5181600" cy="1200329"/>
          </a:xfrm>
          <a:prstGeom prst="rect">
            <a:avLst/>
          </a:prstGeom>
          <a:noFill/>
        </p:spPr>
        <p:txBody>
          <a:bodyPr wrap="square" rtlCol="0">
            <a:spAutoFit/>
          </a:bodyPr>
          <a:lstStyle/>
          <a:p>
            <a:r>
              <a:rPr lang="en-US" sz="2400" dirty="0" smtClean="0"/>
              <a:t>The sun god does not want to grant this request, but he has made an unbreakable oath, so he must. </a:t>
            </a:r>
            <a:endParaRPr lang="en-US" sz="2400" dirty="0"/>
          </a:p>
        </p:txBody>
      </p:sp>
      <p:pic>
        <p:nvPicPr>
          <p:cNvPr id="3078" name="Picture 6" descr="C:\Documents and Settings\Emma\My Documents\My Pictures\Microsoft Clip Organizer\00031091.wmf"/>
          <p:cNvPicPr>
            <a:picLocks noChangeAspect="1" noChangeArrowheads="1"/>
          </p:cNvPicPr>
          <p:nvPr/>
        </p:nvPicPr>
        <p:blipFill>
          <a:blip r:embed="rId4" cstate="print"/>
          <a:srcRect/>
          <a:stretch>
            <a:fillRect/>
          </a:stretch>
        </p:blipFill>
        <p:spPr bwMode="auto">
          <a:xfrm>
            <a:off x="0" y="2366094"/>
            <a:ext cx="3200400" cy="44919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2400" dirty="0" smtClean="0">
                <a:solidFill>
                  <a:schemeClr val="bg1"/>
                </a:solidFill>
              </a:rPr>
              <a:t>The boy is unable to handle the chariot’s wild horses. He accidentally sets the world on fire and dies.</a:t>
            </a:r>
            <a:endParaRPr lang="en-US" sz="2400" dirty="0">
              <a:solidFill>
                <a:schemeClr val="bg1"/>
              </a:solidFill>
            </a:endParaRPr>
          </a:p>
        </p:txBody>
      </p:sp>
      <p:pic>
        <p:nvPicPr>
          <p:cNvPr id="4108" name="Picture 12" descr="C:\Documents and Settings\Emma\Local Settings\Temporary Internet Files\Content.IE5\VFBCEVOC\MC900203036[1].wmf"/>
          <p:cNvPicPr>
            <a:picLocks noChangeAspect="1" noChangeArrowheads="1"/>
          </p:cNvPicPr>
          <p:nvPr/>
        </p:nvPicPr>
        <p:blipFill>
          <a:blip r:embed="rId3" cstate="print"/>
          <a:srcRect/>
          <a:stretch>
            <a:fillRect/>
          </a:stretch>
        </p:blipFill>
        <p:spPr bwMode="auto">
          <a:xfrm flipH="1">
            <a:off x="533400" y="1143000"/>
            <a:ext cx="5029200" cy="3987948"/>
          </a:xfrm>
          <a:prstGeom prst="rect">
            <a:avLst/>
          </a:prstGeom>
          <a:noFill/>
        </p:spPr>
      </p:pic>
      <p:pic>
        <p:nvPicPr>
          <p:cNvPr id="4109" name="Picture 13" descr="C:\Documents and Settings\Emma\My Documents\My Pictures\Microsoft Clip Organizer\00355889.wmf"/>
          <p:cNvPicPr>
            <a:picLocks noChangeAspect="1" noChangeArrowheads="1"/>
          </p:cNvPicPr>
          <p:nvPr/>
        </p:nvPicPr>
        <p:blipFill>
          <a:blip r:embed="rId4" cstate="print"/>
          <a:srcRect/>
          <a:stretch>
            <a:fillRect/>
          </a:stretch>
        </p:blipFill>
        <p:spPr bwMode="auto">
          <a:xfrm flipH="1">
            <a:off x="914400" y="1066800"/>
            <a:ext cx="2057400" cy="2632276"/>
          </a:xfrm>
          <a:prstGeom prst="rect">
            <a:avLst/>
          </a:prstGeom>
          <a:noFill/>
        </p:spPr>
      </p:pic>
      <p:pic>
        <p:nvPicPr>
          <p:cNvPr id="4114" name="Picture 18" descr="C:\Documents and Settings\Emma\Local Settings\Temporary Internet Files\Content.IE5\5VDVN2P8\MP900448748[1].jpg"/>
          <p:cNvPicPr>
            <a:picLocks noChangeAspect="1" noChangeArrowheads="1"/>
          </p:cNvPicPr>
          <p:nvPr/>
        </p:nvPicPr>
        <p:blipFill>
          <a:blip r:embed="rId5" cstate="print"/>
          <a:srcRect/>
          <a:stretch>
            <a:fillRect/>
          </a:stretch>
        </p:blipFill>
        <p:spPr bwMode="auto">
          <a:xfrm>
            <a:off x="1600200" y="990600"/>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0.00533 C 0.02188 -0.00695 0.04098 -0.01065 0.06216 -0.01459 C 0.07344 -0.02454 0.06025 -0.01366 0.07587 -0.02385 C 0.08594 -0.03056 0.09358 -0.0419 0.1 -0.05371 C 0.10417 -0.08102 0.10591 -0.11065 0.0967 -0.13635 C 0.09497 -0.14815 0.09306 -0.15834 0.08802 -0.16852 C 0.07049 -0.16065 0.0625 -0.13426 0.05 -0.11806 C 0.0467 -0.10417 0.0415 -0.09491 0.03802 -0.08125 C 0.03855 -0.06273 0.03802 -0.04422 0.03976 -0.02593 C 0.04219 -0.0007 0.07032 0.02615 0.08282 0.04282 C 0.08716 0.04861 0.09445 0.04861 0.1 0.05208 C 0.10539 0.05555 0.1099 0.06157 0.11563 0.06365 C 0.12448 0.0669 0.14323 0.06828 0.14323 0.06852 C 0.16719 0.0669 0.18611 0.06643 0.20868 0.06134 C 0.22848 0.04004 0.21945 0.04768 0.23455 0.03611 C 0.23959 0.025 0.2448 0.01805 0.24844 0.00625 C 0.24792 -0.00301 0.24723 -0.01227 0.2467 -0.02153 C 0.24497 -0.05116 0.24688 -0.1257 0.22257 -0.14792 C 0.21736 -0.1463 0.21164 -0.14676 0.20695 -0.14329 C 0.20191 -0.13959 0.19896 -0.13241 0.19497 -0.12709 C 0.18837 -0.11829 0.17986 -0.11181 0.17414 -0.10185 C 0.16754 -0.09028 0.16268 -0.07732 0.15695 -0.06505 C 0.13924 -0.02709 0.15313 -0.07199 0.13976 -0.03056 C 0.13473 -0.01482 0.13282 0.00185 0.12761 0.01759 C 0.13282 0.10023 0.12483 0.04791 0.13802 0.09352 C 0.14063 0.10254 0.14098 0.11296 0.14497 0.12106 C 0.16684 0.16412 0.20139 0.20347 0.23802 0.2199 C 0.27431 0.21759 0.27101 0.21713 0.29844 0.20856 C 0.31025 0.1956 0.32292 0.18287 0.33282 0.16713 C 0.34011 0.15555 0.34566 0.14328 0.35348 0.13264 C 0.35504 0.11736 0.35712 0.10185 0.35868 0.08657 C 0.35695 0.07129 0.35591 0.05578 0.35348 0.04074 C 0.35295 0.03796 0.35105 0.03611 0.35 0.03379 C 0.33855 0.00648 0.3224 -0.00047 0.3 -0.00533 C 0.28559 -0.00463 0.27118 -0.00486 0.25695 -0.00301 C 0.25105 -0.00232 0.24358 0.00602 0.23976 0.01065 C 0.21441 0.0419 0.20747 0.05625 0.1967 0.10046 C 0.19254 0.15069 0.18143 0.20625 0.19844 0.2544 C 0.20539 0.27384 0.20938 0.27222 0.22084 0.28426 C 0.2316 0.29537 0.25018 0.31574 0.26216 0.32338 C 0.2724 0.32986 0.2842 0.33055 0.29497 0.33495 C 0.32743 0.3294 0.36042 0.33889 0.3915 0.32338 C 0.38924 0.32268 0.3842 0.3243 0.38455 0.32106 C 0.38525 0.31458 0.39045 0.31041 0.39323 0.30509 C 0.39445 0.30278 0.3967 0.29815 0.3967 0.29838 C 0.40261 0.25833 0.39202 0.23518 0.38108 0.20162 C 0.37865 0.19398 0.36771 0.18125 0.36563 0.17847 C 0.36337 0.17546 0.35868 0.16944 0.35868 0.16967 C 0.35816 0.16713 0.35834 0.16412 0.35695 0.1625 C 0.35105 0.15625 0.34202 0.15903 0.33455 0.15787 C 0.32657 0.15949 0.31823 0.15926 0.31042 0.1625 C 0.30313 0.16551 0.28976 0.17615 0.28976 0.17639 C 0.27431 0.19676 0.25747 0.21504 0.24844 0.24282 C 0.24289 0.25972 0.24098 0.27801 0.23802 0.29583 C 0.24098 0.32407 0.2415 0.35301 0.2467 0.38078 C 0.24844 0.38981 0.25417 0.39676 0.25868 0.40393 C 0.28577 0.44838 0.32327 0.49236 0.36736 0.49815 C 0.38976 0.50486 0.40157 0.50463 0.42587 0.50278 C 0.43403 0.5 0.43681 0.49815 0.4415 0.48889 C 0.44618 0.4574 0.45 0.41528 0.42587 0.3993 C 0.41302 0.38171 0.40955 0.38102 0.3915 0.37615 C 0.37657 0.37685 0.36164 0.37708 0.3467 0.37847 C 0.32952 0.38009 0.31858 0.41065 0.31389 0.42916 C 0.31511 0.46296 0.31441 0.49676 0.31736 0.53032 C 0.31789 0.53703 0.32205 0.54236 0.32414 0.54861 C 0.33872 0.59097 0.37379 0.60301 0.40521 0.61296 C 0.48924 0.61065 0.5132 0.62569 0.48455 0.60856 " pathEditMode="relative" rAng="0" ptsTypes="ffffffffffffffffffffffffffffffffffffffffffffffffffffffffffffffffffA">
                                      <p:cBhvr>
                                        <p:cTn id="6" dur="2000" fill="hold"/>
                                        <p:tgtEl>
                                          <p:spTgt spid="4108"/>
                                        </p:tgtEl>
                                        <p:attrNameLst>
                                          <p:attrName>ppt_x</p:attrName>
                                          <p:attrName>ppt_y</p:attrName>
                                        </p:attrNameLst>
                                      </p:cBhvr>
                                      <p:rCtr x="257" y="234"/>
                                    </p:animMotion>
                                  </p:childTnLst>
                                </p:cTn>
                              </p:par>
                              <p:par>
                                <p:cTn id="7" presetID="0" presetClass="path" presetSubtype="0" accel="50000" decel="50000" fill="hold" nodeType="withEffect">
                                  <p:stCondLst>
                                    <p:cond delay="0"/>
                                  </p:stCondLst>
                                  <p:childTnLst>
                                    <p:animMotion origin="layout" path="M 3.61111E-6 6.2963E-6 C -0.00799 0.0007 -0.01632 -0.00046 -0.02414 0.00232 C -0.02587 0.00302 -0.02483 0.00718 -0.02587 0.00927 C -0.02726 0.01204 -0.02952 0.01343 -0.03108 0.01598 C -0.03247 0.01806 -0.03334 0.02061 -0.03455 0.02292 C -0.03646 0.03288 -0.03768 0.04283 -0.03976 0.05279 C -0.0408 0.05741 -0.04323 0.06667 -0.04323 0.06667 C -0.04202 0.08728 -0.04132 0.10811 -0.03976 0.12871 C -0.03959 0.13195 -0.03941 0.13542 -0.03802 0.13797 C -0.02639 0.15834 -0.01111 0.16644 0.00677 0.17246 C 0.01562 0.17084 0.02257 0.16829 0.03107 0.16552 C 0.03281 0.1632 0.03402 0.16042 0.03611 0.15857 C 0.03767 0.15718 0.0401 0.15811 0.04132 0.15626 C 0.04375 0.15232 0.04444 0.147 0.04652 0.1426 C 0.04861 0.13843 0.05121 0.13496 0.05347 0.13103 C 0.05225 0.12177 0.05243 0.11228 0.05 0.10348 C 0.0493 0.10093 0.04618 0.1007 0.04479 0.09885 C 0.0427 0.09607 0.04201 0.09167 0.03958 0.08959 C 0.03698 0.08728 0.02621 0.08404 0.02239 0.08265 C -0.01771 0.08473 -0.01615 0.08218 -0.04323 0.09422 C -0.0467 0.10047 -0.05018 0.10649 -0.05348 0.11274 C -0.05469 0.11505 -0.05695 0.11945 -0.05695 0.11945 C -0.06111 0.13612 -0.05521 0.11714 -0.06389 0.13103 C -0.06684 0.13589 -0.06823 0.14191 -0.07066 0.14723 C -0.08386 0.21575 -0.07726 0.29422 -0.03976 0.34491 C -0.02118 0.37015 -0.04445 0.34931 -0.02414 0.36552 C -0.01615 0.38149 -0.00886 0.38612 0.0052 0.39075 C 0.03333 0.3889 0.03593 0.39422 0.05347 0.37941 C 0.05764 0.37084 0.06302 0.3676 0.06718 0.35857 C 0.07135 0.34954 0.07291 0.33843 0.07586 0.32871 C 0.07205 0.28427 0.07777 0.32246 0.07066 0.30116 C 0.06458 0.28288 0.07135 0.29098 0.06198 0.28265 C 0.06145 0.28033 0.06145 0.27755 0.06024 0.27593 C 0.05677 0.2713 0.03802 0.26853 0.03264 0.26667 C -0.04653 0.26922 -0.01441 0.26042 -0.04827 0.27593 C -0.05504 0.28936 -0.06372 0.30047 -0.06893 0.31505 C -0.0698 0.32802 -0.0724 0.34098 -0.0724 0.35394 C -0.0724 0.39237 -0.06285 0.42408 -0.05 0.45741 C -0.04861 0.46135 -0.04514 0.4632 -0.04323 0.46667 C -0.04167 0.46945 -0.04167 0.47339 -0.03976 0.47593 C -0.03785 0.47848 -0.0349 0.47848 -0.03282 0.48056 C -0.03021 0.48311 -0.02848 0.48704 -0.02587 0.48959 C -0.01528 0.50024 -0.00608 0.50533 0.0052 0.51274 C 0.01892 0.51204 0.06024 0.51042 0.04652 0.51042 " pathEditMode="relative" ptsTypes="fffffffffffffffffffffffffffffffffffffffffffA">
                                      <p:cBhvr>
                                        <p:cTn id="8" dur="2000" fill="hold"/>
                                        <p:tgtEl>
                                          <p:spTgt spid="4109"/>
                                        </p:tgtEl>
                                        <p:attrNameLst>
                                          <p:attrName>ppt_x</p:attrName>
                                          <p:attrName>ppt_y</p:attrName>
                                        </p:attrNameLst>
                                      </p:cBhvr>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4114"/>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4108"/>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4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Pegasus and Bellerophon</a:t>
            </a:r>
            <a:endParaRPr lang="en-US" dirty="0"/>
          </a:p>
        </p:txBody>
      </p:sp>
      <p:sp>
        <p:nvSpPr>
          <p:cNvPr id="3" name="TextBox 2"/>
          <p:cNvSpPr txBox="1"/>
          <p:nvPr/>
        </p:nvSpPr>
        <p:spPr>
          <a:xfrm>
            <a:off x="2514600" y="838200"/>
            <a:ext cx="6324600" cy="1200329"/>
          </a:xfrm>
          <a:prstGeom prst="rect">
            <a:avLst/>
          </a:prstGeom>
          <a:noFill/>
        </p:spPr>
        <p:txBody>
          <a:bodyPr wrap="square" rtlCol="0">
            <a:spAutoFit/>
          </a:bodyPr>
          <a:lstStyle/>
          <a:p>
            <a:r>
              <a:rPr lang="en-US" sz="2400" dirty="0" smtClean="0"/>
              <a:t>Bellerophon was a wise and handsome youth who wanted the winged horse, Pegasus, as his own.</a:t>
            </a:r>
            <a:endParaRPr lang="en-US" sz="2400" dirty="0"/>
          </a:p>
        </p:txBody>
      </p:sp>
      <p:pic>
        <p:nvPicPr>
          <p:cNvPr id="6154" name="Picture 10" descr="C:\Documents and Settings\Emma\Local Settings\Temporary Internet Files\Content.IE5\5PQ4CYNM\MP900440925[1].jpg"/>
          <p:cNvPicPr>
            <a:picLocks noChangeAspect="1" noChangeArrowheads="1"/>
          </p:cNvPicPr>
          <p:nvPr/>
        </p:nvPicPr>
        <p:blipFill>
          <a:blip r:embed="rId2" cstate="print"/>
          <a:srcRect/>
          <a:stretch>
            <a:fillRect/>
          </a:stretch>
        </p:blipFill>
        <p:spPr bwMode="auto">
          <a:xfrm>
            <a:off x="2971800" y="2216649"/>
            <a:ext cx="3098102" cy="4641351"/>
          </a:xfrm>
          <a:prstGeom prst="rect">
            <a:avLst/>
          </a:prstGeom>
          <a:noFill/>
        </p:spPr>
      </p:pic>
      <p:pic>
        <p:nvPicPr>
          <p:cNvPr id="6158" name="Picture 14" descr="C:\Documents and Settings\Emma\Local Settings\Temporary Internet Files\Content.IE5\5VDVN2P8\MC900434667[1].wmf"/>
          <p:cNvPicPr>
            <a:picLocks noChangeAspect="1" noChangeArrowheads="1"/>
          </p:cNvPicPr>
          <p:nvPr/>
        </p:nvPicPr>
        <p:blipFill>
          <a:blip r:embed="rId3" cstate="print"/>
          <a:srcRect/>
          <a:stretch>
            <a:fillRect/>
          </a:stretch>
        </p:blipFill>
        <p:spPr bwMode="auto">
          <a:xfrm>
            <a:off x="4572000" y="1981200"/>
            <a:ext cx="2667000" cy="2307981"/>
          </a:xfrm>
          <a:prstGeom prst="rect">
            <a:avLst/>
          </a:prstGeom>
          <a:noFill/>
        </p:spPr>
      </p:pic>
      <p:pic>
        <p:nvPicPr>
          <p:cNvPr id="6162" name="Picture 18" descr="C:\Documents and Settings\Emma\Local Settings\Temporary Internet Files\Content.IE5\03LGIWV6\MC900088476[1].wmf"/>
          <p:cNvPicPr>
            <a:picLocks noChangeAspect="1" noChangeArrowheads="1"/>
          </p:cNvPicPr>
          <p:nvPr/>
        </p:nvPicPr>
        <p:blipFill>
          <a:blip r:embed="rId4" cstate="print"/>
          <a:srcRect/>
          <a:stretch>
            <a:fillRect/>
          </a:stretch>
        </p:blipFill>
        <p:spPr bwMode="auto">
          <a:xfrm>
            <a:off x="5105400" y="2133600"/>
            <a:ext cx="1816913" cy="14794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400" dirty="0" smtClean="0"/>
              <a:t>He prayed to the gods and Athena gave him a golden bridle that tames the horse. Pegasus was his!</a:t>
            </a:r>
            <a:endParaRPr lang="en-US" sz="2400" dirty="0"/>
          </a:p>
        </p:txBody>
      </p:sp>
      <p:pic>
        <p:nvPicPr>
          <p:cNvPr id="7174" name="Picture 6" descr="C:\Documents and Settings\Emma\Local Settings\Temporary Internet Files\Content.IE5\03LGIWV6\MP900440925[1].jpg"/>
          <p:cNvPicPr>
            <a:picLocks noChangeAspect="1" noChangeArrowheads="1"/>
          </p:cNvPicPr>
          <p:nvPr/>
        </p:nvPicPr>
        <p:blipFill>
          <a:blip r:embed="rId2" cstate="print"/>
          <a:srcRect/>
          <a:stretch>
            <a:fillRect/>
          </a:stretch>
        </p:blipFill>
        <p:spPr bwMode="auto">
          <a:xfrm>
            <a:off x="0" y="2438400"/>
            <a:ext cx="2950083" cy="4419600"/>
          </a:xfrm>
          <a:prstGeom prst="rect">
            <a:avLst/>
          </a:prstGeom>
          <a:noFill/>
        </p:spPr>
      </p:pic>
      <p:pic>
        <p:nvPicPr>
          <p:cNvPr id="7175" name="Picture 7" descr="C:\Documents and Settings\Emma\Local Settings\Temporary Internet Files\Content.IE5\03LGIWV6\MC900088476[1].wmf"/>
          <p:cNvPicPr>
            <a:picLocks noChangeAspect="1" noChangeArrowheads="1"/>
          </p:cNvPicPr>
          <p:nvPr/>
        </p:nvPicPr>
        <p:blipFill>
          <a:blip r:embed="rId3" cstate="print"/>
          <a:srcRect/>
          <a:stretch>
            <a:fillRect/>
          </a:stretch>
        </p:blipFill>
        <p:spPr bwMode="auto">
          <a:xfrm flipH="1">
            <a:off x="2362200" y="2590800"/>
            <a:ext cx="4717835" cy="38416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2000" fill="hold"/>
                                        <p:tgtEl>
                                          <p:spTgt spid="7174"/>
                                        </p:tgtEl>
                                        <p:attrNameLst>
                                          <p:attrName>ppt_x</p:attrName>
                                        </p:attrNameLst>
                                      </p:cBhvr>
                                      <p:tavLst>
                                        <p:tav tm="0">
                                          <p:val>
                                            <p:strVal val="0-#ppt_w/2"/>
                                          </p:val>
                                        </p:tav>
                                        <p:tav tm="100000">
                                          <p:val>
                                            <p:strVal val="#ppt_x"/>
                                          </p:val>
                                        </p:tav>
                                      </p:tavLst>
                                    </p:anim>
                                    <p:anim calcmode="lin" valueType="num">
                                      <p:cBhvr additive="base">
                                        <p:cTn id="8" dur="2000" fill="hold"/>
                                        <p:tgtEl>
                                          <p:spTgt spid="717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3" presetClass="path" presetSubtype="0" accel="50000" decel="50000" fill="hold" nodeType="afterEffect">
                                  <p:stCondLst>
                                    <p:cond delay="0"/>
                                  </p:stCondLst>
                                  <p:childTnLst>
                                    <p:animMotion origin="layout" path="M 0 0  L 0.25 0  E" pathEditMode="relative" ptsTypes="">
                                      <p:cBhvr>
                                        <p:cTn id="11" dur="2000" fill="hold"/>
                                        <p:tgtEl>
                                          <p:spTgt spid="7175"/>
                                        </p:tgtEl>
                                        <p:attrNameLst>
                                          <p:attrName>ppt_x</p:attrName>
                                          <p:attrName>ppt_y</p:attrName>
                                        </p:attrNameLst>
                                      </p:cBhvr>
                                    </p:animMotion>
                                  </p:childTnLst>
                                </p:cTn>
                              </p:par>
                              <p:par>
                                <p:cTn id="12" presetID="63" presetClass="path" presetSubtype="0" accel="50000" decel="50000" fill="hold" nodeType="withEffect">
                                  <p:stCondLst>
                                    <p:cond delay="0"/>
                                  </p:stCondLst>
                                  <p:childTnLst>
                                    <p:animMotion origin="layout" path="M 0 0  L 0.25 0  E" pathEditMode="relative" ptsTypes="">
                                      <p:cBhvr>
                                        <p:cTn id="13" dur="2000" fill="hold"/>
                                        <p:tgtEl>
                                          <p:spTgt spid="7174"/>
                                        </p:tgtEl>
                                        <p:attrNameLst>
                                          <p:attrName>ppt_x</p:attrName>
                                          <p:attrName>ppt_y</p:attrName>
                                        </p:attrNameLst>
                                      </p:cBhvr>
                                    </p:animMotion>
                                  </p:childTnLst>
                                </p:cTn>
                              </p:par>
                            </p:childTnLst>
                          </p:cTn>
                        </p:par>
                        <p:par>
                          <p:cTn id="14" fill="hold">
                            <p:stCondLst>
                              <p:cond delay="4000"/>
                            </p:stCondLst>
                            <p:childTnLst>
                              <p:par>
                                <p:cTn id="15" presetID="0" presetClass="path" presetSubtype="0" accel="50000" decel="50000" fill="hold" nodeType="afterEffect">
                                  <p:stCondLst>
                                    <p:cond delay="0"/>
                                  </p:stCondLst>
                                  <p:childTnLst>
                                    <p:animMotion origin="layout" path="M 0.24705 -0.11111 C 0.25452 -0.12593 0.26007 -0.14213 0.26771 -0.15718 C 0.26893 -0.15949 0.26997 -0.16158 0.27119 -0.16389 C 0.27292 -0.1669 0.27639 -0.17315 0.27639 -0.17292 C 0.27691 -0.17547 0.27709 -0.17824 0.27813 -0.18009 C 0.28108 -0.18519 0.28837 -0.19375 0.28837 -0.19352 C 0.29375 -0.22246 0.31007 -0.24028 0.32639 -0.25834 C 0.3283 -0.26042 0.32987 -0.2625 0.33143 -0.26505 C 0.33282 -0.26713 0.33334 -0.27014 0.3349 -0.27199 C 0.34428 -0.28334 0.35955 -0.29861 0.37119 -0.30648 C 0.38351 -0.31482 0.38855 -0.31991 0.39879 -0.33172 C 0.40087 -0.33426 0.40365 -0.33588 0.40556 -0.33866 C 0.40834 -0.34283 0.41025 -0.34792 0.4125 -0.35255 C 0.41372 -0.35486 0.41615 -0.35533 0.41771 -0.35718 C 0.42136 -0.36158 0.42466 -0.36621 0.42813 -0.37084 C 0.43959 -0.38565 0.45382 -0.4 0.46945 -0.40533 C 0.48039 -0.41597 0.4816 -0.41759 0.49358 -0.42153 C 0.52066 -0.44445 0.54671 -0.42732 0.56945 -0.40996 C 0.57344 -0.40695 0.57744 -0.40347 0.58143 -0.4007 C 0.5882 -0.39584 0.60226 -0.38704 0.60226 -0.38681 C 0.60591 -0.38195 0.61077 -0.37847 0.61424 -0.37315 C 0.61546 -0.3713 0.61511 -0.36829 0.61598 -0.36621 C 0.61806 -0.36134 0.62292 -0.35255 0.62292 -0.35232 C 0.62535 -0.34306 0.629 -0.3331 0.63316 -0.325 C 0.63178 -0.28472 0.62813 -0.24769 0.62813 -0.20764 " pathEditMode="relative" rAng="0" ptsTypes="ffffffffffffffffffffffffA">
                                      <p:cBhvr>
                                        <p:cTn id="16" dur="2000" fill="hold"/>
                                        <p:tgtEl>
                                          <p:spTgt spid="7174"/>
                                        </p:tgtEl>
                                        <p:attrNameLst>
                                          <p:attrName>ppt_x</p:attrName>
                                          <p:attrName>ppt_y</p:attrName>
                                        </p:attrNameLst>
                                      </p:cBhvr>
                                      <p:rCtr x="193"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2400" dirty="0" smtClean="0"/>
              <a:t>With his trusty steed, Bellerophon killed the Chimera!</a:t>
            </a:r>
            <a:endParaRPr lang="en-US" sz="2400" dirty="0"/>
          </a:p>
        </p:txBody>
      </p:sp>
      <p:pic>
        <p:nvPicPr>
          <p:cNvPr id="8196" name="Picture 4" descr="C:\Documents and Settings\Emma\Local Settings\Temporary Internet Files\Content.IE5\03LGIWV6\MM900236297[1].gif"/>
          <p:cNvPicPr>
            <a:picLocks noChangeAspect="1" noChangeArrowheads="1" noCrop="1"/>
          </p:cNvPicPr>
          <p:nvPr/>
        </p:nvPicPr>
        <p:blipFill>
          <a:blip r:embed="rId2" cstate="print"/>
          <a:srcRect/>
          <a:stretch>
            <a:fillRect/>
          </a:stretch>
        </p:blipFill>
        <p:spPr bwMode="auto">
          <a:xfrm flipH="1">
            <a:off x="381000" y="1295400"/>
            <a:ext cx="6055360" cy="2438400"/>
          </a:xfrm>
          <a:prstGeom prst="rect">
            <a:avLst/>
          </a:prstGeom>
          <a:noFill/>
        </p:spPr>
      </p:pic>
      <p:pic>
        <p:nvPicPr>
          <p:cNvPr id="8197" name="Picture 5" descr="C:\Documents and Settings\Emma\Local Settings\Temporary Internet Files\Content.IE5\03LGIWV6\MP900440925[1].jpg"/>
          <p:cNvPicPr>
            <a:picLocks noChangeAspect="1" noChangeArrowheads="1"/>
          </p:cNvPicPr>
          <p:nvPr/>
        </p:nvPicPr>
        <p:blipFill>
          <a:blip r:embed="rId3" cstate="print"/>
          <a:srcRect/>
          <a:stretch>
            <a:fillRect/>
          </a:stretch>
        </p:blipFill>
        <p:spPr bwMode="auto">
          <a:xfrm>
            <a:off x="0" y="1186665"/>
            <a:ext cx="3785616" cy="5671335"/>
          </a:xfrm>
          <a:prstGeom prst="rect">
            <a:avLst/>
          </a:prstGeom>
          <a:noFill/>
        </p:spPr>
      </p:pic>
      <p:pic>
        <p:nvPicPr>
          <p:cNvPr id="8198" name="Picture 6" descr="C:\Documents and Settings\Emma\Local Settings\Temporary Internet Files\Content.IE5\03LGIWV6\MC900088476[1].wmf"/>
          <p:cNvPicPr>
            <a:picLocks noChangeAspect="1" noChangeArrowheads="1"/>
          </p:cNvPicPr>
          <p:nvPr/>
        </p:nvPicPr>
        <p:blipFill>
          <a:blip r:embed="rId4" cstate="print"/>
          <a:srcRect/>
          <a:stretch>
            <a:fillRect/>
          </a:stretch>
        </p:blipFill>
        <p:spPr bwMode="auto">
          <a:xfrm flipH="1">
            <a:off x="-609600" y="3139893"/>
            <a:ext cx="4566057" cy="3718107"/>
          </a:xfrm>
          <a:prstGeom prst="rect">
            <a:avLst/>
          </a:prstGeom>
          <a:noFill/>
        </p:spPr>
      </p:pic>
      <p:pic>
        <p:nvPicPr>
          <p:cNvPr id="9" name="Picture 8" descr="chimera.jpg"/>
          <p:cNvPicPr>
            <a:picLocks noChangeAspect="1"/>
          </p:cNvPicPr>
          <p:nvPr/>
        </p:nvPicPr>
        <p:blipFill>
          <a:blip r:embed="rId5" cstate="print"/>
          <a:stretch>
            <a:fillRect/>
          </a:stretch>
        </p:blipFill>
        <p:spPr>
          <a:xfrm>
            <a:off x="5153256" y="2057400"/>
            <a:ext cx="376015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Bellerophon decides that he and Pegasus would fly up to Mount Olympus, but Pegasus knows better and bucks his master. </a:t>
            </a:r>
            <a:endParaRPr lang="en-US" sz="2400" dirty="0"/>
          </a:p>
        </p:txBody>
      </p:sp>
      <p:pic>
        <p:nvPicPr>
          <p:cNvPr id="9219" name="Picture 3" descr="C:\Documents and Settings\Emma\Local Settings\Temporary Internet Files\Content.IE5\03LGIWV6\MP900440925[1].jpg"/>
          <p:cNvPicPr>
            <a:picLocks noChangeAspect="1" noChangeArrowheads="1"/>
          </p:cNvPicPr>
          <p:nvPr/>
        </p:nvPicPr>
        <p:blipFill>
          <a:blip r:embed="rId2" cstate="print"/>
          <a:srcRect/>
          <a:stretch>
            <a:fillRect/>
          </a:stretch>
        </p:blipFill>
        <p:spPr bwMode="auto">
          <a:xfrm rot="20638789">
            <a:off x="566234" y="1700801"/>
            <a:ext cx="3023045" cy="4528906"/>
          </a:xfrm>
          <a:prstGeom prst="rect">
            <a:avLst/>
          </a:prstGeom>
          <a:noFill/>
        </p:spPr>
      </p:pic>
      <p:pic>
        <p:nvPicPr>
          <p:cNvPr id="9232" name="Picture 16" descr="C:\Documents and Settings\Emma\Local Settings\Temporary Internet Files\Content.IE5\K9SV0I2D\MP900049141[1].jpg"/>
          <p:cNvPicPr>
            <a:picLocks noChangeAspect="1" noChangeArrowheads="1"/>
          </p:cNvPicPr>
          <p:nvPr/>
        </p:nvPicPr>
        <p:blipFill>
          <a:blip r:embed="rId3" cstate="print"/>
          <a:srcRect/>
          <a:stretch>
            <a:fillRect/>
          </a:stretch>
        </p:blipFill>
        <p:spPr bwMode="auto">
          <a:xfrm>
            <a:off x="4953000" y="1905000"/>
            <a:ext cx="3886200" cy="4953000"/>
          </a:xfrm>
          <a:prstGeom prst="rect">
            <a:avLst/>
          </a:prstGeom>
          <a:noFill/>
        </p:spPr>
      </p:pic>
      <p:pic>
        <p:nvPicPr>
          <p:cNvPr id="9234" name="Picture 18" descr="C:\Documents and Settings\Emma\Local Settings\Temporary Internet Files\Content.IE5\J1O88IYT\MP900432834[1].jpg"/>
          <p:cNvPicPr>
            <a:picLocks noChangeAspect="1" noChangeArrowheads="1"/>
          </p:cNvPicPr>
          <p:nvPr/>
        </p:nvPicPr>
        <p:blipFill>
          <a:blip r:embed="rId4" cstate="print"/>
          <a:srcRect/>
          <a:stretch>
            <a:fillRect/>
          </a:stretch>
        </p:blipFill>
        <p:spPr bwMode="auto">
          <a:xfrm>
            <a:off x="5029200" y="1219200"/>
            <a:ext cx="3733800" cy="2496312"/>
          </a:xfrm>
          <a:prstGeom prst="rect">
            <a:avLst/>
          </a:prstGeom>
          <a:noFill/>
        </p:spPr>
      </p:pic>
      <p:pic>
        <p:nvPicPr>
          <p:cNvPr id="9235" name="Picture 19" descr="C:\Documents and Settings\Emma\Local Settings\Temporary Internet Files\Content.IE5\K9SV0I2D\MC900088476[1].wmf"/>
          <p:cNvPicPr>
            <a:picLocks noChangeAspect="1" noChangeArrowheads="1"/>
          </p:cNvPicPr>
          <p:nvPr/>
        </p:nvPicPr>
        <p:blipFill>
          <a:blip r:embed="rId5" cstate="print"/>
          <a:srcRect/>
          <a:stretch>
            <a:fillRect/>
          </a:stretch>
        </p:blipFill>
        <p:spPr bwMode="auto">
          <a:xfrm rot="20534075" flipH="1">
            <a:off x="304799" y="3429000"/>
            <a:ext cx="4211016" cy="3429000"/>
          </a:xfrm>
          <a:prstGeom prst="rect">
            <a:avLst/>
          </a:prstGeom>
          <a:noFill/>
        </p:spPr>
      </p:pic>
      <p:sp>
        <p:nvSpPr>
          <p:cNvPr id="22" name="TextBox 21"/>
          <p:cNvSpPr txBox="1"/>
          <p:nvPr/>
        </p:nvSpPr>
        <p:spPr>
          <a:xfrm>
            <a:off x="533400" y="1828800"/>
            <a:ext cx="3581400" cy="1200329"/>
          </a:xfrm>
          <a:prstGeom prst="rect">
            <a:avLst/>
          </a:prstGeom>
          <a:noFill/>
        </p:spPr>
        <p:txBody>
          <a:bodyPr wrap="square" rtlCol="0">
            <a:spAutoFit/>
          </a:bodyPr>
          <a:lstStyle/>
          <a:p>
            <a:r>
              <a:rPr lang="en-US" sz="2400" dirty="0" smtClean="0"/>
              <a:t>Bellerophon died and Pegasus went to live in Zeus’ stables.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path" presetSubtype="0" accel="50000" decel="50000" fill="hold" nodeType="clickEffect">
                                  <p:stCondLst>
                                    <p:cond delay="0"/>
                                  </p:stCondLst>
                                  <p:childTnLst>
                                    <p:animMotion origin="layout" path="M 0 0  C 0.008 0.01067  0.017 0.02133  0.021 0.03467  C 0.025 0.04933  0.027 0.06667  0.029 0.084  C 0.031 0.10133  0.029 0.116  0.027 0.132  C 0.025 0.14667  0.022 0.16267  0.015 0.176  C 0.009 0.18933  -0.001 0.2  -0.012 0.208  C -0.022 0.216  -0.034 0.22133  -0.046 0.224  C -0.058 0.22667  -0.07 0.22667  -0.081 0.224  C -0.093 0.22133  -0.104 0.21467  -0.113 0.204  C -0.122 0.19467  -0.13 0.18267  -0.134 0.168  C -0.139 0.15467  -0.141 0.136  -0.141 0.12133  C -0.142 0.10667  -0.141 0.08933  -0.136 0.07467  C -0.131 0.06133  -0.122 0.05067  -0.11 0.04533  C -0.098 0.04133  -0.086 0.04667  -0.078 0.056  C -0.071 0.06533  -0.066 0.08  -0.065 0.09733  C -0.065 0.11467  -0.066 0.13067  -0.071 0.144  C -0.076 0.15733  -0.075 0.16  -0.095 0.17733  C -0.113 0.196  -0.131 0.19067  -0.142 0.192  C -0.153 0.192  -0.162 0.18667  -0.173 0.18133  C -0.185 0.17467  -0.195 0.16267  -0.202 0.152  C -0.209 0.14133  -0.212 0.128  -0.216 0.10667  C -0.219 0.08533  -0.219 0.07467  -0.219 0.05867  C -0.219 0.04267  -0.219 0.02667  -0.219 0.01067  E" pathEditMode="relative" ptsTypes="">
                                      <p:cBhvr>
                                        <p:cTn id="6" dur="2000" fill="hold"/>
                                        <p:tgtEl>
                                          <p:spTgt spid="9219"/>
                                        </p:tgtEl>
                                        <p:attrNameLst>
                                          <p:attrName>ppt_x</p:attrName>
                                          <p:attrName>ppt_y</p:attrName>
                                        </p:attrNameLst>
                                      </p:cBhvr>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9219"/>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2.5E-6 -1.48148E-6 C 0.00816 -0.00278 0.01598 -0.00717 0.02414 -0.00926 C 0.03559 -0.01227 0.04792 -0.01458 0.05868 -0.0206 C 0.06441 -0.02384 0.07084 -0.02523 0.07587 -0.02986 C 0.07934 -0.03287 0.08212 -0.03727 0.08612 -0.03912 C 0.09445 -0.04282 0.10434 -0.04676 0.11198 -0.05278 C 0.11702 -0.05671 0.12761 -0.06504 0.13282 -0.07129 C 0.13455 -0.07338 0.13577 -0.07639 0.13785 -0.07824 C 0.13941 -0.07963 0.1415 -0.0794 0.14306 -0.08055 C 0.15591 -0.08981 0.16841 -0.09861 0.18282 -0.10347 C 0.18507 -0.10579 0.18716 -0.10856 0.18959 -0.11042 C 0.19115 -0.11157 0.19323 -0.11134 0.1948 -0.11273 C 0.20921 -0.12616 0.19514 -0.11875 0.20695 -0.12407 C 0.22674 -0.14213 0.19827 -0.1169 0.21719 -0.13102 C 0.22275 -0.13518 0.22691 -0.14213 0.23282 -0.14491 C 0.23455 -0.1456 0.23629 -0.14606 0.23785 -0.14722 C 0.24428 -0.15185 0.25191 -0.16319 0.26025 -0.16319 " pathEditMode="relative" ptsTypes="ffffffffffffffffA">
                                      <p:cBhvr>
                                        <p:cTn id="12" dur="2000" fill="hold"/>
                                        <p:tgtEl>
                                          <p:spTgt spid="9235"/>
                                        </p:tgtEl>
                                        <p:attrNameLst>
                                          <p:attrName>ppt_x</p:attrName>
                                          <p:attrName>ppt_y</p:attrName>
                                        </p:attrNameLst>
                                      </p:cBhvr>
                                    </p:animMotion>
                                  </p:childTnLst>
                                </p:cTn>
                              </p:par>
                            </p:childTnLst>
                          </p:cTn>
                        </p:par>
                        <p:par>
                          <p:cTn id="13" fill="hold">
                            <p:stCondLst>
                              <p:cond delay="4000"/>
                            </p:stCondLst>
                            <p:childTnLst>
                              <p:par>
                                <p:cTn id="14" presetID="1"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424</Words>
  <Application>Microsoft Office PowerPoint</Application>
  <PresentationFormat>On-screen Show (4:3)</PresentationFormat>
  <Paragraphs>33</Paragraphs>
  <Slides>17</Slides>
  <Notes>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Four Great Adventures!</vt:lpstr>
      <vt:lpstr>Phaethon</vt:lpstr>
      <vt:lpstr>Phaethon asks the sun god if he is his father. The god says yes, and to prove it, swears upon the River Styx to give the boy whatever his heart desires. </vt:lpstr>
      <vt:lpstr>Phaethon tells his father his request.</vt:lpstr>
      <vt:lpstr>The boy is unable to handle the chariot’s wild horses. He accidentally sets the world on fire and dies.</vt:lpstr>
      <vt:lpstr>Pegasus and Bellerophon</vt:lpstr>
      <vt:lpstr>He prayed to the gods and Athena gave him a golden bridle that tames the horse. Pegasus was his!</vt:lpstr>
      <vt:lpstr>With his trusty steed, Bellerophon killed the Chimera!</vt:lpstr>
      <vt:lpstr>Bellerophon decides that he and Pegasus would fly up to Mount Olympus, but Pegasus knows better and bucks his master. </vt:lpstr>
      <vt:lpstr>Otus and Ephialtes</vt:lpstr>
      <vt:lpstr>They believed themselves to be greater than the gods and attempted to prove this. </vt:lpstr>
      <vt:lpstr>The two threatened to stack two mountains on top of each other in order to reach Olympus.</vt:lpstr>
      <vt:lpstr>Zeus wanted to kill the boys, but their father Poseidon intervened.</vt:lpstr>
      <vt:lpstr>The boys decided to chase after Artemis. Artemis caused the two to kill each other. </vt:lpstr>
      <vt:lpstr>Daedalus</vt:lpstr>
      <vt:lpstr>Daedalus built wings so they could fly out of the Labyrinth. </vt:lpstr>
      <vt:lpstr>Icarus did not heed his father’s warning. He flew high and the wax holding his wings on melted. Icarus fell into the ocean.</vt:lpstr>
    </vt:vector>
  </TitlesOfParts>
  <Company>Ulrich Family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Great Adventures!</dc:title>
  <dc:creator>Emma</dc:creator>
  <cp:lastModifiedBy>Emma</cp:lastModifiedBy>
  <cp:revision>20</cp:revision>
  <dcterms:created xsi:type="dcterms:W3CDTF">2010-09-04T17:49:07Z</dcterms:created>
  <dcterms:modified xsi:type="dcterms:W3CDTF">2010-09-07T00:07:16Z</dcterms:modified>
</cp:coreProperties>
</file>