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0"/>
  </p:notes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5" r:id="rId22"/>
    <p:sldId id="276" r:id="rId23"/>
    <p:sldId id="277" r:id="rId24"/>
    <p:sldId id="279" r:id="rId25"/>
    <p:sldId id="258" r:id="rId26"/>
    <p:sldId id="274" r:id="rId27"/>
    <p:sldId id="278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6633"/>
    <a:srgbClr val="008000"/>
    <a:srgbClr val="CC9900"/>
    <a:srgbClr val="FFFF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61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38CC3-48D2-44B6-8FD4-FC09FFD494EB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9A891-AC72-41AF-B874-ADD8E517E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9A891-AC72-41AF-B874-ADD8E517E8C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9A891-AC72-41AF-B874-ADD8E517E8C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B02FB09-E3A8-46CA-AB23-12645BDD42BE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D8B985-46DE-4297-BCFE-DAF7904396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www.bing.com/videos/watch/video/glenn-miller-orchestra-ive-got-a-gal-in-kalamazoo/02fee81174d6472e06ea02fee81174d6472e06ea-140058100484?q=I've%20got%20a%20Gal%20in%20Kalamazoo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276225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Gene’s 1942 Electronic Time Capsule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6172200"/>
            <a:ext cx="2895600" cy="68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Paige Swan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266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Calligraphy" pitchFamily="66" charset="0"/>
              </a:rPr>
              <a:t>To help him remember his life as a sixteen-year-old  at Devon Academy </a:t>
            </a:r>
            <a:endParaRPr lang="en-US" sz="2400" dirty="0"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2">
                <a:lumMod val="50000"/>
              </a:schemeClr>
            </a:gs>
            <a:gs pos="29000">
              <a:schemeClr val="accent1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Popular New Thing: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The Jitterbug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37892" name="Picture 4" descr="http://api.ning.com/files/IbpfRHTUfXK7S*Kf*9xpfspWwUna1Vl4NhhNq*oZww4FwJ2RIbwCmHbKs0RZk1ESCcdj7oYO*5MwhmAYDjl4*Wadxnk0OIyM/JitterbugDanc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924300" cy="437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304800" y="1676400"/>
            <a:ext cx="4241553" cy="3276600"/>
            <a:chOff x="304800" y="1295400"/>
            <a:chExt cx="4241553" cy="3276600"/>
          </a:xfrm>
        </p:grpSpPr>
        <p:pic>
          <p:nvPicPr>
            <p:cNvPr id="37890" name="Picture 2" descr="http://www.vindicatrixboy.com/wp-content/uploads/2009/03/jitterbug-4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295400"/>
              <a:ext cx="4241553" cy="3276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038600" y="13716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entury Gothic" pitchFamily="34" charset="0"/>
                </a:rPr>
                <a:t>19</a:t>
              </a:r>
              <a:endParaRPr lang="en-US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53000" y="1981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20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Bill Dickey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57200"/>
            <a:ext cx="4791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Lucida Handwriting" pitchFamily="66" charset="0"/>
              </a:rPr>
              <a:t>One of the top athletes: baseball</a:t>
            </a:r>
            <a:endParaRPr lang="en-US" sz="2000" dirty="0">
              <a:latin typeface="Lucida Handwriting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9901" y="76200"/>
            <a:ext cx="2282299" cy="2514600"/>
            <a:chOff x="79901" y="76200"/>
            <a:chExt cx="2282299" cy="2514600"/>
          </a:xfrm>
        </p:grpSpPr>
        <p:pic>
          <p:nvPicPr>
            <p:cNvPr id="45061" name="Picture 5" descr="C:\Documents and Settings\Paige_2\Local Settings\Temporary Internet Files\Content.IE5\7399ZRH3\MC900382621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901" y="76200"/>
              <a:ext cx="2282299" cy="25146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600200" y="1981200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Freehand591 BT" pitchFamily="66" charset="0"/>
                </a:rPr>
                <a:t>clipart</a:t>
              </a:r>
              <a:endParaRPr lang="en-US" sz="1200" dirty="0">
                <a:latin typeface="Freehand591 BT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91400" y="5105400"/>
            <a:ext cx="1714500" cy="1714500"/>
            <a:chOff x="7429500" y="5143500"/>
            <a:chExt cx="1714500" cy="1714500"/>
          </a:xfrm>
        </p:grpSpPr>
        <p:pic>
          <p:nvPicPr>
            <p:cNvPr id="45060" name="Picture 4" descr="C:\Documents and Settings\Paige_2\Local Settings\Temporary Internet Files\Content.IE5\3DXLQO3E\MC900437073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00" y="5143500"/>
              <a:ext cx="1714500" cy="17145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8458200" y="6400800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entury Gothic" pitchFamily="34" charset="0"/>
                </a:rPr>
                <a:t>clipart</a:t>
              </a:r>
              <a:endParaRPr lang="en-US" sz="1200" dirty="0">
                <a:latin typeface="Century Gothic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90800" y="2133600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Their #1 Catcher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886200"/>
            <a:ext cx="622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 pitchFamily="34" charset="0"/>
              </a:rPr>
              <a:t>By 1942: salary was around $20,000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718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New York Yankees #8</a:t>
            </a:r>
            <a:endParaRPr lang="en-US" sz="28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19825" y="990600"/>
            <a:ext cx="2619375" cy="3476626"/>
            <a:chOff x="6096000" y="1371600"/>
            <a:chExt cx="2619375" cy="3476626"/>
          </a:xfrm>
        </p:grpSpPr>
        <p:pic>
          <p:nvPicPr>
            <p:cNvPr id="45058" name="Picture 2" descr="http://www.baseballinwartime.com/images/bill_dickey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096000" y="1371600"/>
              <a:ext cx="2619375" cy="347662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8229600" y="4419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21</a:t>
              </a:r>
              <a:endParaRPr lang="en-US" dirty="0">
                <a:latin typeface="Century Gothic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4600" y="4648200"/>
            <a:ext cx="3276600" cy="1981200"/>
            <a:chOff x="2514600" y="4648200"/>
            <a:chExt cx="3276600" cy="1981200"/>
          </a:xfrm>
        </p:grpSpPr>
        <p:pic>
          <p:nvPicPr>
            <p:cNvPr id="45063" name="Picture 7" descr="Bill Dickey Autograph on a 1981 Cramer (#44)"/>
            <p:cNvPicPr>
              <a:picLocks noChangeAspect="1" noChangeArrowheads="1"/>
            </p:cNvPicPr>
            <p:nvPr/>
          </p:nvPicPr>
          <p:blipFill>
            <a:blip r:embed="rId5" cstate="print"/>
            <a:srcRect l="10526" t="65037" r="14035" b="2445"/>
            <a:stretch>
              <a:fillRect/>
            </a:stretch>
          </p:blipFill>
          <p:spPr bwMode="auto">
            <a:xfrm>
              <a:off x="2514600" y="4648200"/>
              <a:ext cx="3276600" cy="19812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334000" y="6248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22</a:t>
              </a:r>
              <a:endParaRPr lang="en-US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New Hampshire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Handwriting" pitchFamily="66" charset="0"/>
              </a:rPr>
              <a:t>Live Free or Die</a:t>
            </a:r>
            <a:endParaRPr lang="en-US" sz="3600" dirty="0"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114800"/>
            <a:ext cx="75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Population as of 1942: approx 491,524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Nicknames: Granite State,  White Mountain State, Switzerland of America, and Mother of Rivers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One of the original thirteen colonies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State Flower: Purple Lilac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A New England State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Animals: White-Tailed Deer, Muskrat, and Beaver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Trees: Elm, Maple, Pine, and Oak</a:t>
            </a:r>
          </a:p>
          <a:p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endParaRPr lang="en-US" dirty="0"/>
          </a:p>
        </p:txBody>
      </p:sp>
      <p:pic>
        <p:nvPicPr>
          <p:cNvPr id="44034" name="Picture 2" descr="http://www.rentacomputer.com/images/new%20hampsh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743200" cy="20597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752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23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4036" name="Picture 4" descr="http://imagecache2.allposters.com/images/PTGPOD/641033.jpg"/>
          <p:cNvPicPr>
            <a:picLocks noChangeAspect="1" noChangeArrowheads="1"/>
          </p:cNvPicPr>
          <p:nvPr/>
        </p:nvPicPr>
        <p:blipFill>
          <a:blip r:embed="rId3" cstate="print"/>
          <a:srcRect l="6000" t="5333" r="6000" b="4000"/>
          <a:stretch>
            <a:fillRect/>
          </a:stretch>
        </p:blipFill>
        <p:spPr bwMode="auto">
          <a:xfrm>
            <a:off x="3200400" y="1752600"/>
            <a:ext cx="2743200" cy="21197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6600" y="35052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24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4038" name="Picture 6" descr="http://www.statesymbolsusa.org/IMAGES/New_York/purple-lilac-flo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9351" y="1752600"/>
            <a:ext cx="2782249" cy="2057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34400" y="3429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25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05400" y="4876800"/>
            <a:ext cx="2209800" cy="1152526"/>
            <a:chOff x="4495800" y="1447800"/>
            <a:chExt cx="3810000" cy="2447926"/>
          </a:xfrm>
        </p:grpSpPr>
        <p:pic>
          <p:nvPicPr>
            <p:cNvPr id="43014" name="Picture 6" descr="http://27.media.tumblr.com/J4564T4Fghdmq0xjmwPvEFUBo1_4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0" y="1447800"/>
              <a:ext cx="3810000" cy="2447926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4724400" y="1600200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30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90800" y="4648200"/>
            <a:ext cx="2394303" cy="1893333"/>
            <a:chOff x="155575" y="-1584325"/>
            <a:chExt cx="4309745" cy="3369161"/>
          </a:xfrm>
        </p:grpSpPr>
        <p:pic>
          <p:nvPicPr>
            <p:cNvPr id="43012" name="Picture 4" descr="https://wikis.otis.edu/modernart/images/7/72/Zootsui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575" y="-1584325"/>
              <a:ext cx="4114800" cy="330517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3447415" y="1127614"/>
              <a:ext cx="1017905" cy="657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4495800"/>
            <a:ext cx="2095500" cy="2181226"/>
            <a:chOff x="2286000" y="1828800"/>
            <a:chExt cx="2095500" cy="2181226"/>
          </a:xfrm>
        </p:grpSpPr>
        <p:pic>
          <p:nvPicPr>
            <p:cNvPr id="43010" name="Picture 2" descr="http://t0.gstatic.com/images?q=tbn:g9eYH7q2Oj-aQM:http://www.unionclothing.co.uk/lg_images/Carhartt_Presenter_Bermuda_Shorts.jpg&amp;t=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0" y="1828800"/>
              <a:ext cx="2095500" cy="218122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2362200" y="2209800"/>
              <a:ext cx="457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28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67600" y="4572000"/>
            <a:ext cx="1447800" cy="1962150"/>
            <a:chOff x="6705600" y="3810000"/>
            <a:chExt cx="2438400" cy="3333750"/>
          </a:xfrm>
        </p:grpSpPr>
        <p:pic>
          <p:nvPicPr>
            <p:cNvPr id="43016" name="Picture 8" descr="http://i.treehugger.com/images/2007/10/24/planet-earth-green-label-ashton-jeans.jpg"/>
            <p:cNvPicPr>
              <a:picLocks noChangeAspect="1" noChangeArrowheads="1"/>
            </p:cNvPicPr>
            <p:nvPr/>
          </p:nvPicPr>
          <p:blipFill>
            <a:blip r:embed="rId5" cstate="print"/>
            <a:srcRect l="45299"/>
            <a:stretch>
              <a:fillRect/>
            </a:stretch>
          </p:blipFill>
          <p:spPr bwMode="auto">
            <a:xfrm>
              <a:off x="6705600" y="3810000"/>
              <a:ext cx="2438400" cy="333375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6781800" y="3939466"/>
              <a:ext cx="693821" cy="522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31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82" y="4095690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Lucida Handwriting" pitchFamily="66" charset="0"/>
              </a:rPr>
              <a:t>Bermuda Shorts</a:t>
            </a:r>
            <a:endParaRPr lang="en-US" sz="2000" dirty="0">
              <a:latin typeface="Lucida Handwriting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4262735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Lucida Handwriting" pitchFamily="66" charset="0"/>
              </a:rPr>
              <a:t>Zoot</a:t>
            </a:r>
            <a:r>
              <a:rPr lang="en-US" sz="2400" dirty="0" smtClean="0">
                <a:latin typeface="Lucida Handwriting" pitchFamily="66" charset="0"/>
              </a:rPr>
              <a:t> Suits</a:t>
            </a:r>
            <a:endParaRPr lang="en-US" sz="2400" dirty="0">
              <a:latin typeface="Lucida Handwriting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4415135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Handwriting" pitchFamily="66" charset="0"/>
              </a:rPr>
              <a:t>Spectators</a:t>
            </a:r>
            <a:endParaRPr lang="en-US" sz="2400" dirty="0">
              <a:latin typeface="Lucida Handwriting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87064" y="403860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Handwriting" pitchFamily="66" charset="0"/>
              </a:rPr>
              <a:t>Jeans</a:t>
            </a:r>
            <a:endParaRPr lang="en-US" sz="2400" dirty="0">
              <a:latin typeface="Lucida Handwriting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5636" y="2638961"/>
            <a:ext cx="6001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Century Gothic" pitchFamily="34" charset="0"/>
              </a:rPr>
              <a:t>Boy Fashion</a:t>
            </a:r>
            <a:endParaRPr lang="en-US" sz="8000" dirty="0">
              <a:latin typeface="Century Gothic" pitchFamily="34" charset="0"/>
            </a:endParaRPr>
          </a:p>
        </p:txBody>
      </p:sp>
      <p:pic>
        <p:nvPicPr>
          <p:cNvPr id="43018" name="Picture 10" descr="http://3.bp.blogspot.com/_cXsejRVSQag/SgczB9nqN1I/AAAAAAAAAF0/e_-jJQ5CGCo/s320/Ankle+Soc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1000"/>
            <a:ext cx="1600200" cy="207168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6200" y="0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Handwriting" pitchFamily="66" charset="0"/>
              </a:rPr>
              <a:t>Ankle Socks</a:t>
            </a:r>
            <a:endParaRPr lang="en-US" sz="2400" dirty="0">
              <a:latin typeface="Lucida Handwriting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2133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32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3020" name="Picture 12" descr="http://milnermenswear.co.uk/images/plain_tshirt_black_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79857"/>
            <a:ext cx="1981200" cy="213474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257332" y="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Handwriting" pitchFamily="66" charset="0"/>
              </a:rPr>
              <a:t>T-shirts</a:t>
            </a:r>
            <a:endParaRPr lang="en-US" sz="2400" dirty="0">
              <a:latin typeface="Lucida Handwriting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2098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33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0"/>
            <a:ext cx="342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Handwriting" pitchFamily="66" charset="0"/>
              </a:rPr>
              <a:t>Knickers became less popular</a:t>
            </a:r>
            <a:endParaRPr lang="en-US" sz="2000" dirty="0">
              <a:latin typeface="Lucida Handwriting" pitchFamily="66" charset="0"/>
            </a:endParaRPr>
          </a:p>
        </p:txBody>
      </p:sp>
      <p:pic>
        <p:nvPicPr>
          <p:cNvPr id="43022" name="Picture 14" descr="http://1.bp.blogspot.com/_wVc040A2UEo/SFkMM7huzcI/AAAAAAAAAJ0/YBbtN_JqHDY/s400/knickers3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711199"/>
            <a:ext cx="1524000" cy="203200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467600" y="24384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34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5715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30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4572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31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4572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28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304800"/>
            <a:ext cx="8229600" cy="1399032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Preparatory Schools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295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A preparatory school or boarding school,  preps or prepares students for entrance to a higher school such as college.  It is usually private.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7200" y="6344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eehand591 BT" pitchFamily="66" charset="0"/>
              </a:rPr>
              <a:t>			</a:t>
            </a:r>
            <a:r>
              <a:rPr lang="en-US" sz="3200" dirty="0" smtClean="0">
                <a:latin typeface="Lucida Handwriting" pitchFamily="66" charset="0"/>
              </a:rPr>
              <a:t>Devon</a:t>
            </a:r>
            <a:endParaRPr lang="en-US" sz="1400" dirty="0">
              <a:latin typeface="Lucida Handwriting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209800"/>
            <a:ext cx="554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Devon was an all-boy school in New Hampshire.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667000"/>
            <a:ext cx="514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First preparatory school was opened in 1822.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1986" name="Picture 2" descr="http://www.mvvainc.com/images/medium/medium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00" y="3733798"/>
            <a:ext cx="3840480" cy="2819594"/>
          </a:xfrm>
          <a:prstGeom prst="rect">
            <a:avLst/>
          </a:prstGeom>
          <a:noFill/>
        </p:spPr>
      </p:pic>
      <p:pic>
        <p:nvPicPr>
          <p:cNvPr id="41988" name="Picture 4" descr="http://media-2.web.britannica.com/eb-media/90/11990-004-FF733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3931920" cy="324059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86200" y="37338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3429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qual 23"/>
          <p:cNvSpPr/>
          <p:nvPr/>
        </p:nvSpPr>
        <p:spPr>
          <a:xfrm rot="20190889">
            <a:off x="-3208710" y="253126"/>
            <a:ext cx="15636240" cy="5120640"/>
          </a:xfrm>
          <a:prstGeom prst="mathEqual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World War II 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505200"/>
            <a:ext cx="594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Handwriting" pitchFamily="66" charset="0"/>
              </a:rPr>
              <a:t>And some of its important battles</a:t>
            </a:r>
            <a:endParaRPr lang="en-US" sz="2400" dirty="0"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2" y="2667000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Sept. 1 1939-Sept. 2 1945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648200"/>
            <a:ext cx="6034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Started when Germany invaded Poland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Many world nations split into </a:t>
            </a:r>
            <a:r>
              <a:rPr lang="en-US" u="sng" dirty="0" smtClean="0">
                <a:latin typeface="Century Gothic" pitchFamily="34" charset="0"/>
              </a:rPr>
              <a:t>two</a:t>
            </a:r>
            <a:r>
              <a:rPr lang="en-US" dirty="0" smtClean="0">
                <a:latin typeface="Century Gothic" pitchFamily="34" charset="0"/>
              </a:rPr>
              <a:t> opposing sides –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Allies</a:t>
            </a:r>
            <a:r>
              <a:rPr lang="en-US" dirty="0" smtClean="0">
                <a:latin typeface="Century Gothic" pitchFamily="34" charset="0"/>
              </a:rPr>
              <a:t>: China, Russia, USA, and United Kingdom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Axis</a:t>
            </a:r>
            <a:r>
              <a:rPr lang="en-US" dirty="0" smtClean="0">
                <a:latin typeface="Century Gothic" pitchFamily="34" charset="0"/>
              </a:rPr>
              <a:t>: Nazi Germany, Fascist Italy, and Imperial Japan</a:t>
            </a:r>
            <a:endParaRPr lang="en-US" dirty="0">
              <a:latin typeface="Century Gothic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6107668"/>
            <a:ext cx="8048719" cy="369332"/>
            <a:chOff x="762000" y="5410200"/>
            <a:chExt cx="804871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762000" y="5410200"/>
              <a:ext cx="2674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Around 72 million died</a:t>
              </a:r>
              <a:endParaRPr lang="en-US" dirty="0">
                <a:latin typeface="Century Gothic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657600" y="5562600"/>
              <a:ext cx="1905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15000" y="5410200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2/3 of the deaths- civilians</a:t>
              </a:r>
              <a:endParaRPr lang="en-US" dirty="0">
                <a:latin typeface="Century Gothic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00400" y="457200"/>
            <a:ext cx="2517038" cy="2014313"/>
            <a:chOff x="3200400" y="424087"/>
            <a:chExt cx="2517038" cy="2014313"/>
          </a:xfrm>
        </p:grpSpPr>
        <p:pic>
          <p:nvPicPr>
            <p:cNvPr id="39938" name="Picture 2" descr="http://wikis.nyu.edu/ek6/modernamerica/uploads/AmericanPowerAmpCulturalHegemony.African-AmericanMusic/World20War20II20soldiers20trainin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0400" y="424087"/>
              <a:ext cx="2514600" cy="201431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334000" y="20574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entury Gothic" pitchFamily="34" charset="0"/>
                </a:rPr>
                <a:t>37</a:t>
              </a:r>
              <a:endParaRPr lang="en-US" sz="1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00" y="309418"/>
            <a:ext cx="1981200" cy="2281382"/>
            <a:chOff x="228600" y="309418"/>
            <a:chExt cx="1981200" cy="2281382"/>
          </a:xfrm>
        </p:grpSpPr>
        <p:pic>
          <p:nvPicPr>
            <p:cNvPr id="39940" name="Picture 4" descr="http://www.buzzvines.com/files/images/wwii1-2.jpg"/>
            <p:cNvPicPr>
              <a:picLocks noChangeAspect="1" noChangeArrowheads="1"/>
            </p:cNvPicPr>
            <p:nvPr/>
          </p:nvPicPr>
          <p:blipFill>
            <a:blip r:embed="rId3" cstate="print"/>
            <a:srcRect l="4636" t="4819" r="7947" b="3614"/>
            <a:stretch>
              <a:fillRect/>
            </a:stretch>
          </p:blipFill>
          <p:spPr bwMode="auto">
            <a:xfrm>
              <a:off x="228600" y="309418"/>
              <a:ext cx="1981200" cy="228138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524000" y="22098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entury Gothic" pitchFamily="34" charset="0"/>
                </a:rPr>
                <a:t>38</a:t>
              </a:r>
              <a:endParaRPr lang="en-US" sz="1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77000" y="427137"/>
            <a:ext cx="2514600" cy="1935063"/>
            <a:chOff x="6477000" y="427137"/>
            <a:chExt cx="2514600" cy="1935063"/>
          </a:xfrm>
        </p:grpSpPr>
        <p:pic>
          <p:nvPicPr>
            <p:cNvPr id="39942" name="Picture 6" descr="http://t0.gstatic.com/images?q=tbn:6QjE45gQzzV7zM:http://www.acepilots.com/ww2/macarthur_wading.jpg&amp;t=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427137"/>
              <a:ext cx="2514600" cy="193506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8534400" y="19812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entury Gothic" pitchFamily="34" charset="0"/>
                </a:rPr>
                <a:t>39</a:t>
              </a:r>
              <a:endParaRPr lang="en-US" sz="1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5000"/>
                <a:satMod val="300000"/>
                <a:alpha val="0"/>
              </a:schemeClr>
            </a:gs>
            <a:gs pos="0">
              <a:schemeClr val="bg1">
                <a:tint val="55000"/>
                <a:satMod val="300000"/>
                <a:alpha val="0"/>
              </a:schemeClr>
            </a:gs>
            <a:gs pos="0">
              <a:schemeClr val="bg1">
                <a:tint val="55000"/>
                <a:satMod val="300000"/>
                <a:alpha val="0"/>
              </a:schemeClr>
            </a:gs>
            <a:gs pos="0">
              <a:schemeClr val="bg1">
                <a:tint val="55000"/>
                <a:satMod val="300000"/>
                <a:alpha val="0"/>
              </a:schemeClr>
            </a:gs>
            <a:gs pos="0">
              <a:schemeClr val="bg1">
                <a:tint val="55000"/>
                <a:satMod val="300000"/>
                <a:alpha val="0"/>
              </a:schemeClr>
            </a:gs>
            <a:gs pos="0">
              <a:schemeClr val="bg1">
                <a:tint val="55000"/>
                <a:satMod val="300000"/>
                <a:alpha val="0"/>
              </a:schemeClr>
            </a:gs>
            <a:gs pos="0">
              <a:schemeClr val="bg1">
                <a:tint val="55000"/>
                <a:satMod val="300000"/>
                <a:alpha val="0"/>
              </a:schemeClr>
            </a:gs>
            <a:gs pos="0">
              <a:schemeClr val="bg1">
                <a:tint val="55000"/>
                <a:satMod val="300000"/>
                <a:alpha val="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  <a:alpha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itchFamily="34" charset="0"/>
              </a:rPr>
              <a:t>December 7, 1941</a:t>
            </a:r>
          </a:p>
          <a:p>
            <a:r>
              <a:rPr lang="en-US" dirty="0" smtClean="0">
                <a:latin typeface="Century Gothic" pitchFamily="34" charset="0"/>
              </a:rPr>
              <a:t>Navel base on O’ahu, HI</a:t>
            </a:r>
          </a:p>
          <a:p>
            <a:r>
              <a:rPr lang="en-US" dirty="0" smtClean="0">
                <a:latin typeface="Century Gothic" pitchFamily="34" charset="0"/>
              </a:rPr>
              <a:t>Brought U.S. into the war</a:t>
            </a:r>
          </a:p>
          <a:p>
            <a:r>
              <a:rPr lang="en-US" dirty="0" smtClean="0">
                <a:latin typeface="Century Gothic" pitchFamily="34" charset="0"/>
              </a:rPr>
              <a:t>Japan thought that battleships were a prime source for the U.S.</a:t>
            </a:r>
          </a:p>
          <a:p>
            <a:r>
              <a:rPr lang="en-US" dirty="0" smtClean="0">
                <a:latin typeface="Century Gothic" pitchFamily="34" charset="0"/>
              </a:rPr>
              <a:t>Was on a Sunday morning and many of the soldiers were asleep</a:t>
            </a:r>
          </a:p>
          <a:p>
            <a:r>
              <a:rPr lang="en-US" dirty="0" smtClean="0">
                <a:latin typeface="Century Gothic" pitchFamily="34" charset="0"/>
              </a:rPr>
              <a:t>Crashing of planes by Empire of Japan</a:t>
            </a:r>
          </a:p>
        </p:txBody>
      </p:sp>
      <p:pic>
        <p:nvPicPr>
          <p:cNvPr id="38914" name="Picture 2" descr="http://staff.imsa.edu/socsci/jvictory/help_07/exexmplary_10/tu_09_4/pearl_harbor.jpg"/>
          <p:cNvPicPr>
            <a:picLocks noChangeAspect="1" noChangeArrowheads="1"/>
          </p:cNvPicPr>
          <p:nvPr/>
        </p:nvPicPr>
        <p:blipFill>
          <a:blip r:embed="rId2" cstate="print"/>
          <a:srcRect t="3106"/>
          <a:stretch>
            <a:fillRect/>
          </a:stretch>
        </p:blipFill>
        <p:spPr bwMode="auto">
          <a:xfrm>
            <a:off x="5562600" y="990600"/>
            <a:ext cx="2971800" cy="237713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153400" y="990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40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8916" name="Picture 4" descr="http://www.britannica.com/blogs/wp-content/uploads/2007/11/pea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38600"/>
            <a:ext cx="3124200" cy="182245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29600" y="54864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41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52400"/>
            <a:ext cx="6074099" cy="646331"/>
          </a:xfrm>
          <a:prstGeom prst="rect">
            <a:avLst/>
          </a:prstGeom>
          <a:noFill/>
          <a:ln w="3492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The Attack of Pearl Harbor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9906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The Battle of Stalingrad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681335"/>
            <a:ext cx="617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alligraphy" pitchFamily="66" charset="0"/>
              </a:rPr>
              <a:t>Nazi Germany Vs. The Soviet Union</a:t>
            </a:r>
            <a:endParaRPr lang="en-US" sz="2400" dirty="0">
              <a:latin typeface="Lucida Calligraphy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066800"/>
            <a:ext cx="6623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Was a major battle of World War Two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August 21, 1942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Fought for control of Stalingrad, a city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Winning this was important to Hitler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Many say this was the “turning point” of the war in Europe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The Soviet Union won this battle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838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0"/>
            <a:ext cx="838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66" name="Picture 2" descr="http://war.by-airforce.com/images/Stalingrad-1942/stalingr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895600"/>
            <a:ext cx="5238750" cy="37338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58000" y="2895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42</a:t>
            </a:r>
            <a:endParaRPr lang="en-US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Battle of the Java Sea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09600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Handwriting" pitchFamily="66" charset="0"/>
              </a:rPr>
              <a:t>A serious defeat for the Allied naval forces</a:t>
            </a:r>
            <a:endParaRPr lang="en-US" sz="2400" dirty="0">
              <a:latin typeface="Lucida Handwriting" pitchFamily="66" charset="0"/>
            </a:endParaRPr>
          </a:p>
        </p:txBody>
      </p:sp>
      <p:pic>
        <p:nvPicPr>
          <p:cNvPr id="61442" name="Picture 2" descr="http://www.far-eastern-heroes.org.uk/alf_king/assets/images/pic7-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4981575" cy="28575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34200" y="914400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February 27, 1942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648200"/>
            <a:ext cx="740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An early naval engagement of the Pacific battles of World War II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953000"/>
            <a:ext cx="440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Fought between the Allies and Japan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The Allie naval forces lost 5 ships</a:t>
            </a:r>
            <a:endParaRPr lang="en-US" dirty="0">
              <a:latin typeface="Century Gothic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5715000"/>
            <a:ext cx="8384891" cy="369332"/>
            <a:chOff x="609600" y="5715000"/>
            <a:chExt cx="8384891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609600" y="5715000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Next Day</a:t>
              </a:r>
              <a:endParaRPr lang="en-US" dirty="0">
                <a:latin typeface="Century Gothic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09800" y="5943600"/>
              <a:ext cx="2362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953000" y="5715000"/>
              <a:ext cx="4041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Japan begin their invasion of Java</a:t>
              </a:r>
              <a:endParaRPr lang="en-US" dirty="0">
                <a:latin typeface="Century Gothic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53200" y="1676400"/>
            <a:ext cx="43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43</a:t>
            </a:r>
            <a:endParaRPr lang="en-US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The Battle of Midway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14341" name="Picture 5" descr="http://www.history.navy.mil/photos/images/g10000/g17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205" y="4191000"/>
            <a:ext cx="2932595" cy="2438400"/>
          </a:xfrm>
          <a:prstGeom prst="rect">
            <a:avLst/>
          </a:prstGeom>
          <a:noFill/>
        </p:spPr>
      </p:pic>
      <p:pic>
        <p:nvPicPr>
          <p:cNvPr id="14343" name="Picture 7" descr="http://www.history.navy.mil/photos/images/g310000/g31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036" y="4038600"/>
            <a:ext cx="2975364" cy="2743200"/>
          </a:xfrm>
          <a:prstGeom prst="rect">
            <a:avLst/>
          </a:prstGeom>
          <a:noFill/>
        </p:spPr>
      </p:pic>
      <p:pic>
        <p:nvPicPr>
          <p:cNvPr id="14345" name="Picture 9" descr="http://www.history.navy.mil/photos/images/f000001/f075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36857"/>
            <a:ext cx="2133600" cy="27449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762000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Handwriting" pitchFamily="66" charset="0"/>
              </a:rPr>
              <a:t>June 4-7, 1942</a:t>
            </a:r>
            <a:endParaRPr lang="en-US" sz="2400" dirty="0">
              <a:latin typeface="Lucida Handwriting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219200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Fought near the diminutive U.S. mid-Pacific base at Midway atoll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676400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Japan vs. United States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057400"/>
            <a:ext cx="550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A strategic battle in Japan’s Pacific Ocean war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438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Before this battle, Japan had general naval superiority over the U.S. But, after this battle Japan and the United States were basically equal.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429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This battle’s purpose was for the Japanese to destroy the U.S. Pacific Fleet’s aircraft carrier and striking forces.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038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44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0" y="4191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44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6324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44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1048994"/>
            <a:ext cx="2895600" cy="3980206"/>
            <a:chOff x="228600" y="152400"/>
            <a:chExt cx="2895600" cy="3980206"/>
          </a:xfrm>
        </p:grpSpPr>
        <p:pic>
          <p:nvPicPr>
            <p:cNvPr id="1026" name="Picture 2" descr="http://rds.yahoo.com/_ylt=A0WTefPqBY1MaBEA91WjzbkF/SIG=13928n7q5/EXP=1284396906/**http%3a/1.bp.blogspot.com/_ul8VgHojN7U/Sp6MmTHP3eI/AAAAAAAAYdQ/QiOEMgmQduo/s400/1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52400"/>
              <a:ext cx="2895600" cy="398020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819400" y="35814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29200" y="1066800"/>
            <a:ext cx="3276600" cy="3962400"/>
            <a:chOff x="4800600" y="152400"/>
            <a:chExt cx="4038600" cy="5000625"/>
          </a:xfrm>
        </p:grpSpPr>
        <p:pic>
          <p:nvPicPr>
            <p:cNvPr id="1028" name="Picture 4" descr="http://rds.yahoo.com/_ylt=A0WTefRdB41MI24ANd2jzbkF/SIG=12m489lt1/EXP=1284397277/**http%3a/upload.wikimedia.org/wikipedia/commons/b/bb/BuyWarBond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152400"/>
              <a:ext cx="3973243" cy="500062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534400" y="1524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" y="5228272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While the men were at war, more than 6 million women had to take over their positions at industrial plants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228272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War Bonds are issued by the government and are used to help finance the war. These bonds make civilians feel involved and boosts patriotism.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72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dirty="0" smtClean="0">
                <a:latin typeface="Lucida Handwriting" pitchFamily="66" charset="0"/>
              </a:rPr>
              <a:t>Propaganda Posters</a:t>
            </a:r>
            <a:endParaRPr lang="en-US" sz="47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The Draft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676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10,110,104 men were drafted between November 1940 and October 1946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The men were chosen if they were born on or after 1927.</a:t>
            </a:r>
            <a:endParaRPr lang="en-US" dirty="0">
              <a:latin typeface="Century Gothic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2590800"/>
            <a:ext cx="3200400" cy="1828800"/>
            <a:chOff x="228600" y="3124200"/>
            <a:chExt cx="2821838" cy="1826068"/>
          </a:xfrm>
        </p:grpSpPr>
        <p:pic>
          <p:nvPicPr>
            <p:cNvPr id="90114" name="Picture 2" descr="http://www.rootdig.com/draft/ww2mimkehabben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124200"/>
              <a:ext cx="2819400" cy="1826068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667000" y="31242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45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67200" y="2819400"/>
            <a:ext cx="4572000" cy="3457575"/>
            <a:chOff x="155575" y="-2095500"/>
            <a:chExt cx="5867400" cy="4371975"/>
          </a:xfrm>
        </p:grpSpPr>
        <p:pic>
          <p:nvPicPr>
            <p:cNvPr id="90116" name="Picture 4" descr="http://www.trumanlibrary.org/photographs/72-395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575" y="-2095500"/>
              <a:ext cx="5867400" cy="437197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562600" y="19050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46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" y="4572000"/>
            <a:ext cx="3276600" cy="2133600"/>
            <a:chOff x="762000" y="4724400"/>
            <a:chExt cx="2689412" cy="1828800"/>
          </a:xfrm>
        </p:grpSpPr>
        <p:pic>
          <p:nvPicPr>
            <p:cNvPr id="101378" name="Picture 2" descr="http://bardorfs.com/wordpress/wp-content/uploads/2008/04/martin-august-bardorf-wwii-draft-card.jpg"/>
            <p:cNvPicPr>
              <a:picLocks noChangeAspect="1" noChangeArrowheads="1"/>
            </p:cNvPicPr>
            <p:nvPr/>
          </p:nvPicPr>
          <p:blipFill>
            <a:blip r:embed="rId6" cstate="print"/>
            <a:srcRect l="2540" t="8715" r="2222" b="2396"/>
            <a:stretch>
              <a:fillRect/>
            </a:stretch>
          </p:blipFill>
          <p:spPr bwMode="auto">
            <a:xfrm>
              <a:off x="762000" y="4724400"/>
              <a:ext cx="2689412" cy="18288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48000" y="48006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26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Gothic" pitchFamily="34" charset="0"/>
              </a:rPr>
              <a:t>Picture Citations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Lucida Handwriting" pitchFamily="66" charset="0"/>
              </a:rPr>
              <a:t>Each  citing corresponds to the number located on the picture</a:t>
            </a:r>
            <a:endParaRPr lang="en-US" sz="20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-71594" y="762000"/>
            <a:ext cx="9520394" cy="523220"/>
            <a:chOff x="5679203" y="2819400"/>
            <a:chExt cx="9520394" cy="523220"/>
          </a:xfrm>
        </p:grpSpPr>
        <p:sp>
          <p:nvSpPr>
            <p:cNvPr id="4" name="Rectangle 3"/>
            <p:cNvSpPr/>
            <p:nvPr/>
          </p:nvSpPr>
          <p:spPr>
            <a:xfrm>
              <a:off x="6055597" y="2819400"/>
              <a:ext cx="9144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    http://1.bp.blogspot.com/_ul8VgHojN7U/Sp6MmTHP3eI/AAAAAAAAYdQ/QiOEMgmQduo/s400/15.jpg</a:t>
              </a:r>
              <a:endParaRPr lang="en-US" sz="1400" dirty="0">
                <a:latin typeface="Century Gothic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79203" y="2895600"/>
              <a:ext cx="340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</a:t>
              </a:r>
              <a:endParaRPr lang="en-US" dirty="0">
                <a:latin typeface="Century Gothic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76200" y="1140023"/>
            <a:ext cx="8534400" cy="383977"/>
            <a:chOff x="0" y="1981200"/>
            <a:chExt cx="8534400" cy="383977"/>
          </a:xfrm>
        </p:grpSpPr>
        <p:sp>
          <p:nvSpPr>
            <p:cNvPr id="5" name="Rectangle 4"/>
            <p:cNvSpPr/>
            <p:nvPr/>
          </p:nvSpPr>
          <p:spPr>
            <a:xfrm>
              <a:off x="304800" y="2057400"/>
              <a:ext cx="8229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  http://upload.wikimedia.org/wikipedia/commons/b/bb/BuyWarBonds.jpg</a:t>
              </a:r>
              <a:endParaRPr lang="en-US" sz="1400" dirty="0"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1981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</a:t>
              </a:r>
              <a:endParaRPr lang="en-US" dirty="0">
                <a:latin typeface="Century Gothic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76200" y="1371600"/>
            <a:ext cx="9144000" cy="383977"/>
            <a:chOff x="0" y="2590800"/>
            <a:chExt cx="9144000" cy="383977"/>
          </a:xfrm>
        </p:grpSpPr>
        <p:sp>
          <p:nvSpPr>
            <p:cNvPr id="10" name="TextBox 9"/>
            <p:cNvSpPr txBox="1"/>
            <p:nvPr/>
          </p:nvSpPr>
          <p:spPr>
            <a:xfrm>
              <a:off x="0" y="2590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2667000"/>
              <a:ext cx="8839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  http://aj-images.com/magazine/?p=122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76200" y="1600200"/>
            <a:ext cx="9144000" cy="369332"/>
            <a:chOff x="0" y="3048000"/>
            <a:chExt cx="9144000" cy="369332"/>
          </a:xfrm>
        </p:grpSpPr>
        <p:sp>
          <p:nvSpPr>
            <p:cNvPr id="12" name="Rectangle 11"/>
            <p:cNvSpPr/>
            <p:nvPr/>
          </p:nvSpPr>
          <p:spPr>
            <a:xfrm>
              <a:off x="381000" y="3105835"/>
              <a:ext cx="8763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http://www.bigbandlibrary.com/bigbandnewsseptember2005.html</a:t>
              </a:r>
              <a:endParaRPr lang="en-US" sz="1400" dirty="0">
                <a:latin typeface="Century Gothic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3048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4</a:t>
              </a:r>
              <a:endParaRPr lang="en-US" dirty="0">
                <a:latin typeface="Century Gothic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76200" y="1828800"/>
            <a:ext cx="9067800" cy="383977"/>
            <a:chOff x="0" y="3505200"/>
            <a:chExt cx="9067800" cy="383977"/>
          </a:xfrm>
        </p:grpSpPr>
        <p:sp>
          <p:nvSpPr>
            <p:cNvPr id="14" name="TextBox 13"/>
            <p:cNvSpPr txBox="1"/>
            <p:nvPr/>
          </p:nvSpPr>
          <p:spPr>
            <a:xfrm>
              <a:off x="0" y="3505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5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581400"/>
              <a:ext cx="8686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http://legendsrevealed.com/entertainment/2009/09/18/movie-legends-revealed-23/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76200" y="2057400"/>
            <a:ext cx="9144000" cy="599420"/>
            <a:chOff x="0" y="4191000"/>
            <a:chExt cx="9144000" cy="599420"/>
          </a:xfrm>
        </p:grpSpPr>
        <p:sp>
          <p:nvSpPr>
            <p:cNvPr id="16" name="TextBox 15"/>
            <p:cNvSpPr txBox="1"/>
            <p:nvPr/>
          </p:nvSpPr>
          <p:spPr>
            <a:xfrm>
              <a:off x="0" y="4191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6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" y="4267200"/>
              <a:ext cx="8763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http://electricka.com/etaf/muses/music/gone_but_not_forgotten/second_world_war_era/zoot_suit/zoot_suit.htm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-76200" y="2438400"/>
            <a:ext cx="6172200" cy="383977"/>
            <a:chOff x="0" y="2895600"/>
            <a:chExt cx="6172200" cy="383977"/>
          </a:xfrm>
        </p:grpSpPr>
        <p:sp>
          <p:nvSpPr>
            <p:cNvPr id="18" name="TextBox 17"/>
            <p:cNvSpPr txBox="1"/>
            <p:nvPr/>
          </p:nvSpPr>
          <p:spPr>
            <a:xfrm>
              <a:off x="0" y="28956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7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2971800"/>
              <a:ext cx="5791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http://www.harryjamesband.com/aboutharry.asp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76200" y="2743200"/>
            <a:ext cx="3960826" cy="369332"/>
            <a:chOff x="0" y="4343400"/>
            <a:chExt cx="3960826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0" y="43434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8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1000" y="4343400"/>
              <a:ext cx="35798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http://www.glennmiller.com/index.php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76200" y="2971800"/>
            <a:ext cx="4422491" cy="369332"/>
            <a:chOff x="0" y="4343400"/>
            <a:chExt cx="4422491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0" y="43434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9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1000" y="4343400"/>
              <a:ext cx="40414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http://flcenterlitarts.wordpress.com/page/2/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90598" y="3212068"/>
            <a:ext cx="5119798" cy="369332"/>
            <a:chOff x="0" y="4343400"/>
            <a:chExt cx="5119798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10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1000" y="4343400"/>
              <a:ext cx="47387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http://www.gradesaver.com/author/shirley-jackson/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76200" y="3429000"/>
            <a:ext cx="5565433" cy="369332"/>
            <a:chOff x="0" y="4343400"/>
            <a:chExt cx="5565433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11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1000" y="4343400"/>
              <a:ext cx="51844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http://www.flickr.com/photos/92447344@N00/2350061380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76200" y="3669268"/>
            <a:ext cx="4659735" cy="369332"/>
            <a:chOff x="0" y="4343400"/>
            <a:chExt cx="4659735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12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" y="4343400"/>
              <a:ext cx="42787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http://www.ibiblio.org/wm/paint/auth/pollock/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76200" y="3886200"/>
            <a:ext cx="4981940" cy="369332"/>
            <a:chOff x="0" y="4343400"/>
            <a:chExt cx="4981940" cy="369332"/>
          </a:xfrm>
        </p:grpSpPr>
        <p:sp>
          <p:nvSpPr>
            <p:cNvPr id="52" name="TextBox 51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13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1000" y="4343400"/>
              <a:ext cx="46009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http://www.monroegallery.com/display.cfm?id=80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76200" y="4114800"/>
            <a:ext cx="6549676" cy="369332"/>
            <a:chOff x="0" y="4343400"/>
            <a:chExt cx="6549676" cy="369332"/>
          </a:xfrm>
        </p:grpSpPr>
        <p:sp>
          <p:nvSpPr>
            <p:cNvPr id="55" name="TextBox 54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14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81000" y="4343400"/>
              <a:ext cx="61686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http://thecolorist.blogspot.com/2007/05/pollock-links-references.html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-76200" y="4343400"/>
            <a:ext cx="3475117" cy="369332"/>
            <a:chOff x="0" y="4343400"/>
            <a:chExt cx="3475117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15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81000" y="4343400"/>
              <a:ext cx="30941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http://gracethespot.com/?p=293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76200" y="4572000"/>
            <a:ext cx="2901242" cy="369332"/>
            <a:chOff x="0" y="4343400"/>
            <a:chExt cx="2901242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16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1000" y="4343400"/>
              <a:ext cx="25202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http://waconner.vox.com/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-76200" y="4800600"/>
            <a:ext cx="7107521" cy="369332"/>
            <a:chOff x="0" y="4343400"/>
            <a:chExt cx="7107521" cy="369332"/>
          </a:xfrm>
        </p:grpSpPr>
        <p:sp>
          <p:nvSpPr>
            <p:cNvPr id="68" name="TextBox 67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17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1000" y="4343400"/>
              <a:ext cx="67265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http://ofwnow.com/special-report/dna-tests-reveals-adolf-hitlers-roots/6415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76200" y="5029200"/>
            <a:ext cx="7498654" cy="369332"/>
            <a:chOff x="0" y="4343400"/>
            <a:chExt cx="7498654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18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1000" y="4343400"/>
              <a:ext cx="71176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http://franklindrooseveltfacts.com/images/franklin_d_roosevelt_1632775744.JPG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76200" y="5257800"/>
            <a:ext cx="3978460" cy="369332"/>
            <a:chOff x="0" y="4343400"/>
            <a:chExt cx="3978460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19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1000" y="4343400"/>
              <a:ext cx="35974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http://www.vindicatrixboy.com/?cat=6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-76200" y="5486400"/>
            <a:ext cx="6865467" cy="369332"/>
            <a:chOff x="0" y="4343400"/>
            <a:chExt cx="6865467" cy="369332"/>
          </a:xfrm>
        </p:grpSpPr>
        <p:sp>
          <p:nvSpPr>
            <p:cNvPr id="78" name="TextBox 77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20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81000" y="4343400"/>
              <a:ext cx="64844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http://vintagelifenetwork.ning.com/profile/RicRogers?xg_source=activity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76200" y="5715000"/>
            <a:ext cx="6774097" cy="369332"/>
            <a:chOff x="0" y="4343400"/>
            <a:chExt cx="6774097" cy="369332"/>
          </a:xfrm>
        </p:grpSpPr>
        <p:sp>
          <p:nvSpPr>
            <p:cNvPr id="82" name="TextBox 81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21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1000" y="4343400"/>
              <a:ext cx="63930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http://www.baseballinwartime.com/player_biographies/dickey_bill.htm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-76200" y="5943600"/>
            <a:ext cx="6774097" cy="369332"/>
            <a:chOff x="0" y="4343400"/>
            <a:chExt cx="6774097" cy="369332"/>
          </a:xfrm>
        </p:grpSpPr>
        <p:sp>
          <p:nvSpPr>
            <p:cNvPr id="86" name="TextBox 85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22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1000" y="4343400"/>
              <a:ext cx="63930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http://www.baseball-almanac.com/players/player.php?p=dickebi01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-76200" y="6183868"/>
            <a:ext cx="6501586" cy="369332"/>
            <a:chOff x="0" y="4343400"/>
            <a:chExt cx="6501586" cy="369332"/>
          </a:xfrm>
        </p:grpSpPr>
        <p:sp>
          <p:nvSpPr>
            <p:cNvPr id="90" name="TextBox 89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23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81000" y="4343400"/>
              <a:ext cx="61205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http://www.rentacomputer.com/rentals/States/New_Hampshire.asp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-76200" y="6412468"/>
            <a:ext cx="5166284" cy="369332"/>
            <a:chOff x="0" y="4343400"/>
            <a:chExt cx="5166284" cy="369332"/>
          </a:xfrm>
        </p:grpSpPr>
        <p:sp>
          <p:nvSpPr>
            <p:cNvPr id="94" name="TextBox 93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24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81000" y="4343400"/>
              <a:ext cx="47852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http://www.oilforimmigration.org/facts/?m=20090913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6828599" cy="369332"/>
            <a:chOff x="0" y="4343400"/>
            <a:chExt cx="6828599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25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4343400"/>
              <a:ext cx="64475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http://www.statesymbolsusa.org/New_Hampshire/flowerPurpleLilac.html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28600"/>
            <a:ext cx="4093876" cy="369332"/>
            <a:chOff x="0" y="4343400"/>
            <a:chExt cx="409387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26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4343400"/>
              <a:ext cx="3712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http://bardorfs.com/research-resources/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457200"/>
            <a:ext cx="4949879" cy="369332"/>
            <a:chOff x="0" y="4343400"/>
            <a:chExt cx="4949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27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4343400"/>
              <a:ext cx="45688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http://www.europe.org.uk/europlus/germany.html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1371600"/>
            <a:ext cx="3393363" cy="369332"/>
            <a:chOff x="0" y="4343400"/>
            <a:chExt cx="3393363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30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" y="4343400"/>
              <a:ext cx="30123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http://readingparty.tumblr.com/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066800"/>
            <a:ext cx="5728939" cy="369332"/>
            <a:chOff x="0" y="4343400"/>
            <a:chExt cx="5728939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29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" y="4343400"/>
              <a:ext cx="53479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https://wikis.otis.edu/modernart/index.php/Popular_Culture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762000"/>
            <a:ext cx="7556362" cy="369332"/>
            <a:chOff x="0" y="4343400"/>
            <a:chExt cx="7556362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28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000" y="4343400"/>
              <a:ext cx="71753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http://fleck.com/beta3.php?hs=ab98e84df92eb8b3bf3fa3cc63c589858b62d1ec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0" y="1676400"/>
            <a:ext cx="6559294" cy="369332"/>
            <a:chOff x="0" y="4343400"/>
            <a:chExt cx="6559294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31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1000" y="4343400"/>
              <a:ext cx="61782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http://www.treehugger.com/files/2007/09/buygreen-mens-jeans.php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1916668"/>
            <a:ext cx="2978186" cy="369332"/>
            <a:chOff x="0" y="4343400"/>
            <a:chExt cx="2978186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32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000" y="4343400"/>
              <a:ext cx="25971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http://www.sodahead.com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0" y="2133600"/>
            <a:ext cx="5785043" cy="369332"/>
            <a:chOff x="0" y="4343400"/>
            <a:chExt cx="5785043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33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000" y="4343400"/>
              <a:ext cx="54040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http://picsdigger.com/keyword/black%20plain%20t%20shirt/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275" y="2362200"/>
            <a:ext cx="6895925" cy="369332"/>
            <a:chOff x="0" y="4343400"/>
            <a:chExt cx="6895925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34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" y="4343400"/>
              <a:ext cx="65149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http://bicyclendesire.blogspot.com/2008/06/riding-pants-or-knickers.html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510" y="2590800"/>
            <a:ext cx="5382690" cy="369332"/>
            <a:chOff x="0" y="4343400"/>
            <a:chExt cx="5382690" cy="369332"/>
          </a:xfrm>
        </p:grpSpPr>
        <p:sp>
          <p:nvSpPr>
            <p:cNvPr id="49" name="TextBox 48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35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1000" y="4343400"/>
              <a:ext cx="50016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http://www.mvvainc.com/index.php#/PROJECTS/8/22/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0" y="2819400"/>
            <a:ext cx="8229600" cy="523220"/>
            <a:chOff x="0" y="4419600"/>
            <a:chExt cx="10000381" cy="523220"/>
          </a:xfrm>
        </p:grpSpPr>
        <p:sp>
          <p:nvSpPr>
            <p:cNvPr id="52" name="TextBox 51"/>
            <p:cNvSpPr txBox="1"/>
            <p:nvPr/>
          </p:nvSpPr>
          <p:spPr>
            <a:xfrm>
              <a:off x="0" y="4419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36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1000" y="4419600"/>
              <a:ext cx="96193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  http://www.britannica.com/EBchecked/topic-art/584820/10495/The-Phillips-Exeter- Academy-Exeter-New-Hampshire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1" y="3200400"/>
            <a:ext cx="8915401" cy="523220"/>
            <a:chOff x="0" y="4343400"/>
            <a:chExt cx="8915401" cy="523220"/>
          </a:xfrm>
        </p:grpSpPr>
        <p:sp>
          <p:nvSpPr>
            <p:cNvPr id="58" name="TextBox 57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37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1001" y="4343400"/>
              <a:ext cx="8534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https://wikis.nyu.edu/ek6/modernamerica/index.php/AmericanPowerAmpCulturalHegemony/African-AmericanMusic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0" y="3657600"/>
            <a:ext cx="3960826" cy="369332"/>
            <a:chOff x="0" y="4343400"/>
            <a:chExt cx="3960826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38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000" y="4343400"/>
              <a:ext cx="35798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http://www.buzzvines.com/world-war-ii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0" y="3886200"/>
            <a:ext cx="4528289" cy="369332"/>
            <a:chOff x="0" y="4343400"/>
            <a:chExt cx="4528289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39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1000" y="4343400"/>
              <a:ext cx="41472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http://www.acepilots.com/ww2/pictures.html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0" y="4191000"/>
            <a:ext cx="8034057" cy="369332"/>
            <a:chOff x="0" y="4343400"/>
            <a:chExt cx="8034057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40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1000" y="4343400"/>
              <a:ext cx="76530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http://staff.imsa.edu/socsci/jvictory/help_07/exexmplary_10/tu_09_4/overcoming.html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0" y="4495800"/>
            <a:ext cx="6722801" cy="369332"/>
            <a:chOff x="0" y="4343400"/>
            <a:chExt cx="6722801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41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81000" y="4343400"/>
              <a:ext cx="63418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http://www.britannica.com/blogs/2007/12/pearl-harbor-remembered/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0" y="4724400"/>
            <a:ext cx="5882827" cy="369332"/>
            <a:chOff x="0" y="4343400"/>
            <a:chExt cx="5882827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42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1000" y="4343400"/>
              <a:ext cx="55018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http://war.by-airforce.com/articles/Stalingrad-1942-1943.html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0" y="4953000"/>
            <a:ext cx="6443878" cy="369332"/>
            <a:chOff x="0" y="4343400"/>
            <a:chExt cx="6443878" cy="369332"/>
          </a:xfrm>
        </p:grpSpPr>
        <p:sp>
          <p:nvSpPr>
            <p:cNvPr id="77" name="TextBox 76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43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1000" y="4343400"/>
              <a:ext cx="60628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http://www.far-eastern-heroes.org.uk/alf_king/html/hms_exeter.htm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0" y="5193268"/>
            <a:ext cx="7057828" cy="369332"/>
            <a:chOff x="0" y="4343400"/>
            <a:chExt cx="7057828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44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81000" y="4343400"/>
              <a:ext cx="66768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http://www.history.navy.mil/photos/events/wwii-pac/midway/midway.htm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0" y="5410200"/>
            <a:ext cx="4832860" cy="369332"/>
            <a:chOff x="0" y="4343400"/>
            <a:chExt cx="4832860" cy="369332"/>
          </a:xfrm>
        </p:grpSpPr>
        <p:sp>
          <p:nvSpPr>
            <p:cNvPr id="83" name="TextBox 82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45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81000" y="4343400"/>
              <a:ext cx="44518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http://www.rootdig.com/draft/worldwartwo.html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0" y="5648980"/>
            <a:ext cx="8915400" cy="523220"/>
            <a:chOff x="0" y="4343400"/>
            <a:chExt cx="8915400" cy="523220"/>
          </a:xfrm>
        </p:grpSpPr>
        <p:sp>
          <p:nvSpPr>
            <p:cNvPr id="86" name="TextBox 85"/>
            <p:cNvSpPr txBox="1"/>
            <p:nvPr/>
          </p:nvSpPr>
          <p:spPr>
            <a:xfrm>
              <a:off x="0" y="4343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itchFamily="34" charset="0"/>
                </a:rPr>
                <a:t>46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1000" y="4343400"/>
              <a:ext cx="8534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http://www.trumanlibrary.org/whistlestop/study_collections/desegregation/large/index.php?action=docs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47163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 Brief History of WWII.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2003. 12 September 2010 &lt;http://www.worldwariihistory.info/WWII/United-States.html&gt;.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Adolf Hitler Quotes.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2010. 13 September 2010 	&lt;http://www.brainyquote.com/quotes/authors/a/adolf_hitler.html&gt;.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Battle of Midway, 4-7 June 1942.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14 September 2010 &lt;http://www.history.navy.mil/photos/events/wwii-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/midway/midway.htm&gt;.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Battle of Stalingrad.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2010. 13 September 2010 	&lt;http://www.absoluteastronomy.com/topics/Battle_of_Stalingrad&gt;.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Bill Dickey Stats.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2010. 13 September 2010 &lt;http://www.baseball-	almanac.com/players/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player.php?p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=dickebi01&gt;.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Boy's Clothing in the 1940's.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26 January 2001. 13 September 2010 &lt;http://histclo.com/chron/c1940.html&gt;.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CENSUS OF POPULATION AND HOUSING.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2010. 13 September 2010 	&lt;http://www.census.gov/prod/www/abs/decennial/1940.html&gt;.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Facts About the Battle of Java Sea.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13 September 2010 &lt;http://www.britannica.com/facts/5/250491/Battle-of-	the-Java-	Sea-as-discussed-in-Java-Sea-sea-Pacific-Ocean&gt;.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Franklin D. Roosevelt.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2010. 2010 September 2010 	&lt;http://www.whitehouse.gov/about/presidents/franklindroosevelt&gt;.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Works Cited</a:t>
            </a:r>
            <a:endParaRPr lang="en-US" sz="32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3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Popular Songs 1942.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2007. 12 September 2010 &lt;http://www.popularsong.org/1942.html&gt;.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Preparatory School.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2010. 13 September 2010 &lt;http://www.merriam-	webster.com/dictionary/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preparatory+school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Reade,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Candis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Facts on Pearl Harbor.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14 October 2008. 13 September 2010 &lt;http://ezinearticles.com/?Facts-	on-Pearl-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Harbor&amp;id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=1582085&gt;.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Smith, S.E. </a:t>
            </a: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What are War Bonds.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Ed. Bronwyn Harris. 3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AUgust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2010. Conjecture Corporation. 12 September 2010 	&lt;http://www.wisegeek.com/what-are-war-bonds.htm&gt;.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Soylent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Communications. </a:t>
            </a: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Draft Deferment.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2010. 14 September 2010 &lt;	http://www.nndb.com/event/807/000140387/&gt;.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State Facts.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2010. 13 September 2010 &lt;http://www.visitnh.gov/welcome-to-nh/state-facts.aspx&gt;.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 Great Idea Finder. </a:t>
            </a: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Duct Tape.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2007. 12 September 2010 	&lt;http://www.ideafinder.com/history/inventions/ducttape.htm&gt;.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13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Offical</a:t>
            </a: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Site of Glenn Miller.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10 November 2004. 12 September 2010 	&lt;http://www.glennmiller.com/index.php&gt;.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 United States 1940's.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2005. 12 September 2010 &lt;http://www.tqnyc.org/2005/NYC051918//index.htm&gt;.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We Can Do It!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12 September 2010 &lt;http://www.allposters.com/-sp/We-Can-Do-It-Rosie-the-Riveter-	Posters_i1099871_.htm&gt;.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5200"/>
            <a:ext cx="2895600" cy="1676400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Top Songs of 1942</a:t>
            </a:r>
            <a:endParaRPr lang="en-US" sz="4800" b="1" dirty="0">
              <a:latin typeface="Century Gothic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67400" y="0"/>
            <a:ext cx="3063659" cy="3341132"/>
            <a:chOff x="4953000" y="1066800"/>
            <a:chExt cx="3063659" cy="3341132"/>
          </a:xfrm>
        </p:grpSpPr>
        <p:sp>
          <p:nvSpPr>
            <p:cNvPr id="13" name="TextBox 12"/>
            <p:cNvSpPr txBox="1"/>
            <p:nvPr/>
          </p:nvSpPr>
          <p:spPr>
            <a:xfrm>
              <a:off x="4953000" y="1066800"/>
              <a:ext cx="3063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entury Gothic" pitchFamily="34" charset="0"/>
                </a:rPr>
                <a:t>Challanooga Choo Choo</a:t>
              </a:r>
              <a:endParaRPr lang="en-US" i="1" dirty="0">
                <a:latin typeface="Century Gothic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562600" y="1524000"/>
              <a:ext cx="1981200" cy="2560321"/>
              <a:chOff x="381000" y="1524000"/>
              <a:chExt cx="1981200" cy="2560321"/>
            </a:xfrm>
          </p:grpSpPr>
          <p:pic>
            <p:nvPicPr>
              <p:cNvPr id="15" name="Picture 2" descr="http://aj-images.com/magazine/wp-content/uploads/glenn_miller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524000"/>
                <a:ext cx="1828800" cy="256032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981200" y="37338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entury Gothic" pitchFamily="34" charset="0"/>
                  </a:rPr>
                  <a:t>3</a:t>
                </a:r>
                <a:endParaRPr lang="en-US" sz="1400" dirty="0">
                  <a:latin typeface="Century Gothic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172200" y="4038600"/>
              <a:ext cx="1733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Lucida Calligraphy" pitchFamily="66" charset="0"/>
                </a:rPr>
                <a:t>Glenn Miller</a:t>
              </a:r>
              <a:endParaRPr lang="en-US" dirty="0">
                <a:latin typeface="Lucida Calligraphy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00400" y="0"/>
            <a:ext cx="2746382" cy="3200400"/>
            <a:chOff x="2514600" y="1066800"/>
            <a:chExt cx="2845235" cy="3422623"/>
          </a:xfrm>
        </p:grpSpPr>
        <p:pic>
          <p:nvPicPr>
            <p:cNvPr id="15364" name="Picture 4" descr="http://www.bigbandlibrary.com/shawartieartistryof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1524000"/>
              <a:ext cx="2048256" cy="25603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514600" y="1066800"/>
              <a:ext cx="21932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Century Gothic" pitchFamily="34" charset="0"/>
                </a:rPr>
                <a:t>Blue in the Night</a:t>
              </a:r>
              <a:endParaRPr lang="en-US" sz="2000" i="1" dirty="0">
                <a:latin typeface="Century Gothic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198" y="4094446"/>
              <a:ext cx="2235637" cy="394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Lucida Calligraphy" pitchFamily="66" charset="0"/>
                </a:rPr>
                <a:t>Woody Herman</a:t>
              </a:r>
              <a:endParaRPr lang="en-US" dirty="0">
                <a:latin typeface="Lucida Calligraphy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67200" y="15240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4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0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entury Gothic" pitchFamily="34" charset="0"/>
              </a:rPr>
              <a:t>White Christmas</a:t>
            </a:r>
            <a:endParaRPr lang="en-US" sz="2000" i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971800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Bing Crosby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5366" name="Picture 6" descr="http://legendsrevealed.com/entertainment/wp-content/uploads/2009/09/bing_crosby_gallery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57200"/>
            <a:ext cx="2048256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1981200" y="914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5</a:t>
            </a:r>
            <a:endParaRPr lang="en-US" sz="1400" dirty="0">
              <a:latin typeface="Century Gothic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96976" y="3276600"/>
            <a:ext cx="2772830" cy="3429000"/>
            <a:chOff x="2971800" y="3352800"/>
            <a:chExt cx="2772830" cy="3429000"/>
          </a:xfrm>
        </p:grpSpPr>
        <p:sp>
          <p:nvSpPr>
            <p:cNvPr id="26" name="TextBox 25"/>
            <p:cNvSpPr txBox="1"/>
            <p:nvPr/>
          </p:nvSpPr>
          <p:spPr>
            <a:xfrm>
              <a:off x="2971800" y="3352800"/>
              <a:ext cx="2618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Century Gothic" pitchFamily="34" charset="0"/>
                </a:rPr>
                <a:t>Jingle Jangle Jingle</a:t>
              </a:r>
              <a:endParaRPr lang="en-US" sz="2000" i="1" dirty="0">
                <a:latin typeface="Century Gothic" pitchFamily="34" charset="0"/>
              </a:endParaRPr>
            </a:p>
          </p:txBody>
        </p:sp>
        <p:pic>
          <p:nvPicPr>
            <p:cNvPr id="15368" name="Picture 8" descr="http://electricka.com/etaf/muses/music/gone_but_not_forgotten/second_world_war_era/zoot_suit/multimedia/kyser_ka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0400" y="3810000"/>
              <a:ext cx="1918845" cy="25603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191000" y="6412468"/>
              <a:ext cx="1553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Lucida Calligraphy" pitchFamily="66" charset="0"/>
                </a:rPr>
                <a:t>Kay Kyser</a:t>
              </a:r>
              <a:endParaRPr lang="en-US" dirty="0">
                <a:latin typeface="Lucida Calligraphy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24400" y="3810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6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pic>
        <p:nvPicPr>
          <p:cNvPr id="15370" name="Picture 10" descr="http://www.harryjamesband.com/images/harry/harryjam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733800"/>
            <a:ext cx="1969048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Box 33"/>
          <p:cNvSpPr txBox="1"/>
          <p:nvPr/>
        </p:nvSpPr>
        <p:spPr>
          <a:xfrm>
            <a:off x="7239000" y="632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ucida Calligraphy" pitchFamily="66" charset="0"/>
              </a:rPr>
              <a:t>Harry James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77200" y="38100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7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3352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entury Gothic" pitchFamily="34" charset="0"/>
              </a:rPr>
              <a:t>Sleepy Lagoon</a:t>
            </a:r>
            <a:endParaRPr lang="en-US" sz="2000" i="1" dirty="0">
              <a:latin typeface="Century Gothic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5257800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Handwriting" pitchFamily="66" charset="0"/>
              </a:rPr>
              <a:t>Many listeners enjoyed simple-to-understand melodies, and swing music was very popular.</a:t>
            </a:r>
            <a:endParaRPr lang="en-US" sz="20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1763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itchFamily="34" charset="0"/>
              </a:rPr>
              <a:t>Glenn Miller: One the of Top Singers of the 1940s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Lucida Handwriting" pitchFamily="66" charset="0"/>
              </a:rPr>
              <a:t>"A band ought to have a sound all of its own. It ought to have a personality.“ –Glenn Miller</a:t>
            </a:r>
            <a:endParaRPr lang="en-US" sz="2400" dirty="0">
              <a:latin typeface="Lucida Handwriting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5750" y="838200"/>
            <a:ext cx="2228850" cy="2857500"/>
            <a:chOff x="381000" y="1371600"/>
            <a:chExt cx="2228850" cy="2857500"/>
          </a:xfrm>
        </p:grpSpPr>
        <p:pic>
          <p:nvPicPr>
            <p:cNvPr id="19458" name="Picture 2" descr="Glenn Mill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371600"/>
              <a:ext cx="2228850" cy="28575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362200" y="3886200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8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53200" y="762000"/>
            <a:ext cx="2190750" cy="2857500"/>
            <a:chOff x="3200400" y="1295400"/>
            <a:chExt cx="2190750" cy="2857500"/>
          </a:xfrm>
        </p:grpSpPr>
        <p:pic>
          <p:nvPicPr>
            <p:cNvPr id="19460" name="Picture 4" descr="Glenn Mill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1295400"/>
              <a:ext cx="2190750" cy="28575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200400" y="1295400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8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90800" y="12954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 Born in 1904 in Iowa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 In 1942, enlisted in U.S. Air  Force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 Died in 1944 and a memorial is at Arlington National Cemetery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 By 1940, Glenn was making around $20,000 a week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181600"/>
            <a:ext cx="9144000" cy="984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hlinkClick r:id="rId5"/>
              </a:rPr>
              <a:t>http://www.bing.com/videos/watch/video/glenn-miller-orchestra-ive-got-a-gal-in-kalamazoo/02fee81174d6472e06ea02fee81174d6472e06ea-140058100484?q=I've%20got%20a%20Gal%20in%20Kalamazoo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endParaRPr lang="en-US" sz="10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810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entury Gothic" pitchFamily="34" charset="0"/>
              </a:rPr>
              <a:t>Moonlight Cocktail                String of Pearls               I’ve Got a Girl in Kalamazoo</a:t>
            </a:r>
          </a:p>
          <a:p>
            <a:pPr algn="ctr"/>
            <a:r>
              <a:rPr lang="en-US" i="1" dirty="0" smtClean="0">
                <a:latin typeface="Century Gothic" pitchFamily="34" charset="0"/>
              </a:rPr>
              <a:t>                              </a:t>
            </a:r>
          </a:p>
          <a:p>
            <a:pPr lvl="6"/>
            <a:r>
              <a:rPr lang="en-US" i="1" dirty="0" smtClean="0">
                <a:latin typeface="Century Gothic" pitchFamily="34" charset="0"/>
              </a:rPr>
              <a:t>Challanooga Choo Choo</a:t>
            </a:r>
          </a:p>
          <a:p>
            <a:r>
              <a:rPr lang="en-US" dirty="0" smtClean="0"/>
              <a:t>             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334000"/>
            <a:ext cx="10134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A Famous Author: Shirley Jackson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09600" y="6248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ucida Calligraphy" pitchFamily="66" charset="0"/>
              </a:rPr>
              <a:t>Horror short story and novel writer</a:t>
            </a:r>
            <a:endParaRPr lang="en-US" sz="2800" dirty="0">
              <a:latin typeface="Lucida Calligraphy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152400"/>
            <a:ext cx="2133600" cy="3276600"/>
            <a:chOff x="457200" y="2286000"/>
            <a:chExt cx="2798652" cy="4286250"/>
          </a:xfrm>
        </p:grpSpPr>
        <p:pic>
          <p:nvPicPr>
            <p:cNvPr id="21506" name="Picture 2" descr="http://flcenterlitarts.files.wordpress.com/2010/08/shirleyfb667e970b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286000"/>
              <a:ext cx="2781300" cy="428625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971800" y="22860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entury Gothic" pitchFamily="34" charset="0"/>
                </a:rPr>
                <a:t>9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000" y="1295400"/>
            <a:ext cx="3200400" cy="4267200"/>
            <a:chOff x="5791200" y="2057400"/>
            <a:chExt cx="2800350" cy="4371975"/>
          </a:xfrm>
        </p:grpSpPr>
        <p:pic>
          <p:nvPicPr>
            <p:cNvPr id="21508" name="Picture 4" descr="http://www.gradesaver.com/file/novelAuthorImages/3773-shirley-jacks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2057400"/>
              <a:ext cx="2800350" cy="437197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153400" y="20574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entury Gothic" pitchFamily="34" charset="0"/>
                </a:rPr>
                <a:t>10</a:t>
              </a:r>
              <a:endParaRPr lang="en-US" sz="1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Famous for:</a:t>
            </a:r>
          </a:p>
          <a:p>
            <a:r>
              <a:rPr lang="en-US" i="1" dirty="0" smtClean="0">
                <a:latin typeface="Century Gothic" pitchFamily="34" charset="0"/>
              </a:rPr>
              <a:t>The Lottery,</a:t>
            </a:r>
          </a:p>
          <a:p>
            <a:r>
              <a:rPr lang="en-US" i="1" dirty="0" smtClean="0">
                <a:latin typeface="Century Gothic" pitchFamily="34" charset="0"/>
              </a:rPr>
              <a:t>The Haunting of Hill House, </a:t>
            </a:r>
            <a:r>
              <a:rPr lang="en-US" dirty="0" smtClean="0">
                <a:latin typeface="Century Gothic" pitchFamily="34" charset="0"/>
              </a:rPr>
              <a:t>and </a:t>
            </a:r>
            <a:r>
              <a:rPr lang="en-US" i="1" dirty="0" smtClean="0">
                <a:latin typeface="Century Gothic" pitchFamily="34" charset="0"/>
              </a:rPr>
              <a:t>We Have Always Lived in the Castle</a:t>
            </a:r>
            <a:endParaRPr lang="en-US" i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34290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Description of the </a:t>
            </a:r>
            <a:r>
              <a:rPr lang="en-US" i="1" dirty="0" smtClean="0">
                <a:latin typeface="Century Gothic" pitchFamily="34" charset="0"/>
              </a:rPr>
              <a:t>Lottery</a:t>
            </a:r>
            <a:r>
              <a:rPr lang="en-US" dirty="0" smtClean="0">
                <a:latin typeface="Century Gothic" pitchFamily="34" charset="0"/>
              </a:rPr>
              <a:t>: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A story about average citizens in a New England village who every year have a lottery picking ceremony. The winner of the lottery’s fate slowly is revealed and no one expects the ending.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952625" cy="6858000"/>
            <a:chOff x="7191375" y="0"/>
            <a:chExt cx="1952625" cy="6858000"/>
          </a:xfrm>
        </p:grpSpPr>
        <p:pic>
          <p:nvPicPr>
            <p:cNvPr id="34818" name="Picture 2" descr="http://www.crowncinemamovies.com/MovieReel__2V_2-259x57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91375" y="0"/>
              <a:ext cx="1952625" cy="4371975"/>
            </a:xfrm>
            <a:prstGeom prst="rect">
              <a:avLst/>
            </a:prstGeom>
            <a:noFill/>
          </p:spPr>
        </p:pic>
        <p:pic>
          <p:nvPicPr>
            <p:cNvPr id="5" name="Picture 2" descr="http://www.crowncinemamovies.com/MovieReel__2V_2-259x578.jpg"/>
            <p:cNvPicPr>
              <a:picLocks noChangeAspect="1" noChangeArrowheads="1"/>
            </p:cNvPicPr>
            <p:nvPr/>
          </p:nvPicPr>
          <p:blipFill>
            <a:blip r:embed="rId2" cstate="print"/>
            <a:srcRect b="40741"/>
            <a:stretch>
              <a:fillRect/>
            </a:stretch>
          </p:blipFill>
          <p:spPr bwMode="auto">
            <a:xfrm>
              <a:off x="7191375" y="4267200"/>
              <a:ext cx="1952625" cy="25908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609600" y="762000"/>
            <a:ext cx="697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entury Gothic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74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entury Gothic" pitchFamily="34" charset="0"/>
              </a:rPr>
              <a:t>C</a:t>
            </a:r>
            <a:endParaRPr lang="en-US" sz="54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0"/>
            <a:ext cx="479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entury Gothic" pitchFamily="34" charset="0"/>
              </a:rPr>
              <a:t>T</a:t>
            </a:r>
            <a:endParaRPr lang="en-US" sz="54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785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entury Gothic" pitchFamily="34" charset="0"/>
              </a:rPr>
              <a:t>O</a:t>
            </a:r>
            <a:endParaRPr lang="en-US" sz="54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410200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entury Gothic" pitchFamily="34" charset="0"/>
              </a:rPr>
              <a:t>R</a:t>
            </a:r>
            <a:endParaRPr lang="en-US" sz="54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2400"/>
            <a:ext cx="5952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astellar" pitchFamily="18" charset="0"/>
              </a:rPr>
              <a:t>Bing Crosby</a:t>
            </a:r>
            <a:endParaRPr lang="en-US" sz="60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655022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Clipart</a:t>
            </a:r>
            <a:endParaRPr lang="en-US" sz="1400" dirty="0">
              <a:latin typeface="Century Gothic" pitchFamily="34" charset="0"/>
            </a:endParaRPr>
          </a:p>
        </p:txBody>
      </p:sp>
      <p:pic>
        <p:nvPicPr>
          <p:cNvPr id="34822" name="Picture 6" descr="http://farm4.static.flickr.com/3238/2350061380_176d466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4038600" cy="4038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14600" y="990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Famous for starring in movies such as </a:t>
            </a:r>
            <a:r>
              <a:rPr lang="en-US" b="1" i="1" dirty="0" smtClean="0">
                <a:solidFill>
                  <a:schemeClr val="bg1"/>
                </a:solidFill>
                <a:latin typeface="Century Gothic" pitchFamily="34" charset="0"/>
              </a:rPr>
              <a:t>Holiday Inn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latin typeface="Century Gothic" pitchFamily="34" charset="0"/>
              </a:rPr>
              <a:t>Road to Utopia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, and </a:t>
            </a:r>
            <a:r>
              <a:rPr lang="en-US" b="1" i="1" dirty="0" smtClean="0">
                <a:solidFill>
                  <a:schemeClr val="bg1"/>
                </a:solidFill>
                <a:latin typeface="Century Gothic" pitchFamily="34" charset="0"/>
              </a:rPr>
              <a:t>Welcome Strange.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He was also a very popular artist.</a:t>
            </a:r>
            <a:endParaRPr lang="en-US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5943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He then went on to win a 1944 Academy Best Actor Award for the movie, </a:t>
            </a:r>
            <a:r>
              <a:rPr lang="en-US" b="1" i="1" dirty="0" smtClean="0">
                <a:solidFill>
                  <a:schemeClr val="bg1"/>
                </a:solidFill>
                <a:latin typeface="Century Gothic" pitchFamily="34" charset="0"/>
              </a:rPr>
              <a:t>Going My Way.</a:t>
            </a:r>
            <a:endParaRPr lang="en-US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56388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11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52600" y="304800"/>
            <a:ext cx="2133600" cy="838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3048000"/>
            <a:ext cx="2566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Handwriting" pitchFamily="66" charset="0"/>
              </a:rPr>
              <a:t>Male and Female, 1942</a:t>
            </a:r>
            <a:endParaRPr lang="en-US" sz="1400" dirty="0">
              <a:latin typeface="Lucida Handwriting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9655" y="2209800"/>
            <a:ext cx="2682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Lucida Handwriting" pitchFamily="66" charset="0"/>
              </a:rPr>
              <a:t>Stenographic Figure, </a:t>
            </a:r>
          </a:p>
          <a:p>
            <a:pPr algn="ctr"/>
            <a:r>
              <a:rPr lang="en-US" sz="1600" dirty="0" smtClean="0">
                <a:latin typeface="Lucida Handwriting" pitchFamily="66" charset="0"/>
              </a:rPr>
              <a:t>1942</a:t>
            </a:r>
            <a:endParaRPr lang="en-US" sz="1600" dirty="0">
              <a:latin typeface="Lucida Handwriting" pitchFamily="66" charset="0"/>
            </a:endParaRPr>
          </a:p>
        </p:txBody>
      </p:sp>
      <p:pic>
        <p:nvPicPr>
          <p:cNvPr id="35842" name="Picture 2" descr="http://www.ibiblio.org/wm/paint/auth/pollock/pollock.male-female.jpg"/>
          <p:cNvPicPr>
            <a:picLocks noChangeAspect="1" noChangeArrowheads="1"/>
          </p:cNvPicPr>
          <p:nvPr/>
        </p:nvPicPr>
        <p:blipFill>
          <a:blip r:embed="rId2" cstate="print"/>
          <a:srcRect r="3382" b="2951"/>
          <a:stretch>
            <a:fillRect/>
          </a:stretch>
        </p:blipFill>
        <p:spPr bwMode="auto">
          <a:xfrm>
            <a:off x="7010400" y="228600"/>
            <a:ext cx="1905000" cy="2819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14510" y="2743200"/>
            <a:ext cx="62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38600" y="2971800"/>
            <a:ext cx="2773598" cy="3050977"/>
            <a:chOff x="2590800" y="2057400"/>
            <a:chExt cx="3783106" cy="3812977"/>
          </a:xfrm>
        </p:grpSpPr>
        <p:pic>
          <p:nvPicPr>
            <p:cNvPr id="35848" name="Picture 8" descr="http://www.monroegallery.com/showcase/images/MH_JacksonPollock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2057400"/>
              <a:ext cx="3533775" cy="3810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500968" y="5485731"/>
              <a:ext cx="872938" cy="384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13</a:t>
              </a:r>
              <a:endParaRPr lang="en-US" b="1" dirty="0">
                <a:latin typeface="Century Gothic" pitchFamily="34" charset="0"/>
              </a:endParaRPr>
            </a:p>
          </p:txBody>
        </p:sp>
      </p:grpSp>
      <p:pic>
        <p:nvPicPr>
          <p:cNvPr id="35844" name="Picture 4" descr="http://www.ibiblio.org/wm/paint/auth/pollock/pollock.stenographic.jpg"/>
          <p:cNvPicPr>
            <a:picLocks noChangeAspect="1" noChangeArrowheads="1"/>
          </p:cNvPicPr>
          <p:nvPr/>
        </p:nvPicPr>
        <p:blipFill>
          <a:blip r:embed="rId4" cstate="print"/>
          <a:srcRect r="2778"/>
          <a:stretch>
            <a:fillRect/>
          </a:stretch>
        </p:blipFill>
        <p:spPr bwMode="auto">
          <a:xfrm>
            <a:off x="4114800" y="228600"/>
            <a:ext cx="2667000" cy="19675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14800" y="228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5850" name="Picture 10" descr="http://3.bp.blogspot.com/_dZnmZ5QscKo/RjuAbViM5gI/AAAAAAAAA3c/CXu-NJ1aY48/s400/Jackson_Pollock_Galax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05200"/>
            <a:ext cx="2133601" cy="275234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52400" y="152400"/>
            <a:ext cx="3657600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latin typeface="Century Gothic" pitchFamily="34" charset="0"/>
              </a:rPr>
              <a:t>Abstract Expressionism Artist: Jackson Pollock</a:t>
            </a:r>
            <a:endParaRPr lang="en-US" sz="2300" b="1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62484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Handwriting" pitchFamily="66" charset="0"/>
              </a:rPr>
              <a:t>The Galaxy 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4400" y="5943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14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2192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Jackson majored in action painting. Action painting is when a person slashes or dribbles paint on a canvas as opposed to using a paint brush. He specifically used sticks and knives and painted on walls and floors. 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5105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ucida Calligraphy" pitchFamily="66" charset="0"/>
              </a:rPr>
              <a:t>He expressed his emotions and  made the paintings “come to life.”</a:t>
            </a:r>
            <a:endParaRPr lang="en-US" sz="24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accent1"/>
            </a:gs>
            <a:gs pos="74000">
              <a:schemeClr val="bg2">
                <a:lumMod val="90000"/>
              </a:schemeClr>
            </a:gs>
            <a:gs pos="100000">
              <a:srgbClr val="7030A0">
                <a:alpha val="0"/>
              </a:srgb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A Useful Invention: Duct Tape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1143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Handwriting" pitchFamily="66" charset="0"/>
              </a:rPr>
              <a:t>Invented by Johnson and Johnson Permacel Division in 1942</a:t>
            </a:r>
            <a:endParaRPr lang="en-US" sz="2000" dirty="0"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Was used to keep moisture out of ammunition cases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First, it was army green, then was changed to silver to match ductwork when people started to use duct tape for that purpose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Was waterproof so people called it Duck Tape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343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People used it to fix guns, jeeps, and aircrafts</a:t>
            </a:r>
            <a:endParaRPr lang="en-US" dirty="0"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72025" y="2057400"/>
            <a:ext cx="3686175" cy="4038600"/>
            <a:chOff x="5638800" y="1828800"/>
            <a:chExt cx="2695575" cy="2743201"/>
          </a:xfrm>
        </p:grpSpPr>
        <p:pic>
          <p:nvPicPr>
            <p:cNvPr id="36866" name="Picture 2" descr="http://gracethespot.com/wp-content/uploads/2008/06/duct-tape-3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1828800"/>
              <a:ext cx="2695575" cy="274320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162800" y="30480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entury Gothic" pitchFamily="34" charset="0"/>
                </a:rPr>
                <a:t>15</a:t>
              </a:r>
              <a:endParaRPr lang="en-US" dirty="0">
                <a:latin typeface="Century Gothic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911352"/>
            <a:ext cx="2130552" cy="2441448"/>
            <a:chOff x="1905000" y="1143000"/>
            <a:chExt cx="3105150" cy="4105275"/>
          </a:xfrm>
        </p:grpSpPr>
        <p:pic>
          <p:nvPicPr>
            <p:cNvPr id="37892" name="Picture 4" descr="http://ofwnow.com/wp-content/uploads/image/_2010/august/adolf%20hitl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1143000"/>
              <a:ext cx="3105150" cy="410527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531376" y="1261650"/>
              <a:ext cx="383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entury Gothic" pitchFamily="34" charset="0"/>
                </a:rPr>
                <a:t>17</a:t>
              </a:r>
              <a:endParaRPr lang="en-US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5400" y="-76200"/>
            <a:ext cx="6781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entury Gothic" pitchFamily="34" charset="0"/>
              </a:rPr>
              <a:t>Important Political Leaders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14290"/>
            <a:ext cx="5764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Lucida Handwriting" pitchFamily="66" charset="0"/>
              </a:rPr>
              <a:t>Adolf Hitler and Franklin D. Roosevelt</a:t>
            </a:r>
            <a:endParaRPr lang="en-US" sz="2000" dirty="0">
              <a:latin typeface="Lucida Handwriting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00800" y="914400"/>
            <a:ext cx="2133600" cy="2438400"/>
            <a:chOff x="4038600" y="2209800"/>
            <a:chExt cx="1828800" cy="2153920"/>
          </a:xfrm>
        </p:grpSpPr>
        <p:pic>
          <p:nvPicPr>
            <p:cNvPr id="2050" name="Picture 2" descr="http://rds.yahoo.com/_ylt=A0WTb_2miY5ME0AA1vCjzbkF/SIG=1319kll3e/EXP=1284496166/**http%3a/franklindrooseveltfacts.com/images/franklin_d_roosevelt_163277574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2209800"/>
              <a:ext cx="1828800" cy="215392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410200" y="22098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entury Gothic" pitchFamily="34" charset="0"/>
                </a:rPr>
                <a:t>18</a:t>
              </a:r>
              <a:endParaRPr lang="en-US" sz="1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43600" y="341834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Lucida Handwriting" pitchFamily="66" charset="0"/>
              </a:rPr>
              <a:t>“The only thing we have to fear is fear itself.”</a:t>
            </a:r>
            <a:endParaRPr lang="en-US" sz="1600" dirty="0">
              <a:latin typeface="Lucida Handwriting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402967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1933- 1945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4332744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Franklin thought that the future peace of the world depended on the affiliation between the USA and Russia. So, he dedicated much attention to the planning of a United Nations.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5934670"/>
            <a:ext cx="3652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1940- sent all aid except military involvement to Great Britain.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2053" name="Picture 5" descr="http://a5.vox.com/6a00c22520131b8fdb00f48cdc7cfd0003-320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14400"/>
            <a:ext cx="1295400" cy="1299461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0" y="3392269"/>
            <a:ext cx="3657600" cy="3465731"/>
            <a:chOff x="0" y="3200400"/>
            <a:chExt cx="3657600" cy="3465731"/>
          </a:xfrm>
        </p:grpSpPr>
        <p:sp>
          <p:nvSpPr>
            <p:cNvPr id="22" name="TextBox 21"/>
            <p:cNvSpPr txBox="1"/>
            <p:nvPr/>
          </p:nvSpPr>
          <p:spPr>
            <a:xfrm>
              <a:off x="0" y="4038600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entury Gothic" pitchFamily="34" charset="0"/>
                </a:rPr>
                <a:t>January 31, 1933: became Chancellor of Germany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600" y="4724400"/>
              <a:ext cx="289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entury Gothic" pitchFamily="34" charset="0"/>
                </a:rPr>
                <a:t>As a child he was admired for leadership qualities.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00" y="5562600"/>
              <a:ext cx="2864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entury Gothic" pitchFamily="34" charset="0"/>
                </a:rPr>
                <a:t>Leader of the Nazi Party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6019800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entury Gothic" pitchFamily="34" charset="0"/>
                </a:rPr>
                <a:t>Organized campaign to make Germany “pure.”</a:t>
              </a:r>
              <a:endParaRPr lang="en-US" dirty="0">
                <a:latin typeface="Century Gothic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3200400"/>
              <a:ext cx="3429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Lucida Handwriting" pitchFamily="66" charset="0"/>
                </a:rPr>
                <a:t>“Any alliance whose purpose is not the intention to wage war is senseless and useless.”</a:t>
              </a:r>
              <a:r>
                <a:rPr lang="en-US" dirty="0" smtClean="0">
                  <a:latin typeface="Lucida Handwriting" pitchFamily="66" charset="0"/>
                </a:rPr>
                <a:t/>
              </a:r>
              <a:br>
                <a:rPr lang="en-US" dirty="0" smtClean="0">
                  <a:latin typeface="Lucida Handwriting" pitchFamily="66" charset="0"/>
                </a:rPr>
              </a:br>
              <a:endParaRPr lang="en-US" dirty="0">
                <a:latin typeface="Lucida Handwriting" pitchFamily="66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38800" y="19812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16</a:t>
            </a:r>
            <a:endParaRPr lang="en-US" dirty="0">
              <a:latin typeface="Century Gothic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81400" y="2514600"/>
            <a:ext cx="1943100" cy="1387929"/>
            <a:chOff x="3581400" y="2667000"/>
            <a:chExt cx="1943100" cy="1387929"/>
          </a:xfrm>
        </p:grpSpPr>
        <p:pic>
          <p:nvPicPr>
            <p:cNvPr id="2051" name="Picture 3" descr="Germany fla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1400" y="2667000"/>
              <a:ext cx="1943100" cy="1387929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5181600" y="2667000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entury Gothic" pitchFamily="34" charset="0"/>
                </a:rPr>
                <a:t>27</a:t>
              </a:r>
              <a:endParaRPr lang="en-US" sz="1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erv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1394</Words>
  <Application>Microsoft Office PowerPoint</Application>
  <PresentationFormat>On-screen Show (4:3)</PresentationFormat>
  <Paragraphs>311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Verve</vt:lpstr>
      <vt:lpstr>1_Verve</vt:lpstr>
      <vt:lpstr>Concourse</vt:lpstr>
      <vt:lpstr>Civic</vt:lpstr>
      <vt:lpstr>Gene’s 1942 Electronic Time Capsule</vt:lpstr>
      <vt:lpstr>Slide 2</vt:lpstr>
      <vt:lpstr>Top Songs of 1942</vt:lpstr>
      <vt:lpstr>Glenn Miller: One the of Top Singers of the 1940s</vt:lpstr>
      <vt:lpstr>A Famous Author: Shirley Jackson</vt:lpstr>
      <vt:lpstr>Slide 6</vt:lpstr>
      <vt:lpstr>Slide 7</vt:lpstr>
      <vt:lpstr>A Useful Invention: Duct Tape</vt:lpstr>
      <vt:lpstr>Slide 9</vt:lpstr>
      <vt:lpstr>Popular New Thing:  The Jitterbug</vt:lpstr>
      <vt:lpstr>Bill Dickey </vt:lpstr>
      <vt:lpstr>New Hampshire</vt:lpstr>
      <vt:lpstr>Slide 13</vt:lpstr>
      <vt:lpstr>Preparatory Schools</vt:lpstr>
      <vt:lpstr>World War II </vt:lpstr>
      <vt:lpstr>Slide 16</vt:lpstr>
      <vt:lpstr>The Battle of Stalingrad</vt:lpstr>
      <vt:lpstr>Battle of the Java Sea</vt:lpstr>
      <vt:lpstr>The Battle of Midway</vt:lpstr>
      <vt:lpstr>The Draft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Gene’s 1942 Electronic Time Capsule</dc:title>
  <dc:creator>Paige_2</dc:creator>
  <cp:lastModifiedBy>Paige_2</cp:lastModifiedBy>
  <cp:revision>100</cp:revision>
  <dcterms:created xsi:type="dcterms:W3CDTF">2010-09-12T16:42:31Z</dcterms:created>
  <dcterms:modified xsi:type="dcterms:W3CDTF">2010-09-15T23:46:52Z</dcterms:modified>
</cp:coreProperties>
</file>