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258" r:id="rId3"/>
    <p:sldId id="292" r:id="rId4"/>
    <p:sldId id="257"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3" r:id="rId30"/>
    <p:sldId id="294" r:id="rId31"/>
    <p:sldId id="284" r:id="rId32"/>
    <p:sldId id="285" r:id="rId33"/>
    <p:sldId id="286" r:id="rId34"/>
    <p:sldId id="287" r:id="rId35"/>
    <p:sldId id="295" r:id="rId36"/>
    <p:sldId id="288" r:id="rId37"/>
    <p:sldId id="289" r:id="rId38"/>
    <p:sldId id="290" r:id="rId39"/>
    <p:sldId id="291"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954D2-D2C9-40F7-860B-177E2E06FBD3}" type="datetimeFigureOut">
              <a:rPr lang="en-US" smtClean="0"/>
              <a:pPr/>
              <a:t>9/19/2010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C655D-6372-4034-B14B-2DC70DEAFF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sometimes referred to as a </a:t>
            </a:r>
            <a:r>
              <a:rPr lang="en-US" dirty="0" err="1" smtClean="0"/>
              <a:t>campaigne</a:t>
            </a:r>
            <a:endParaRPr lang="en-US" dirty="0"/>
          </a:p>
        </p:txBody>
      </p:sp>
      <p:sp>
        <p:nvSpPr>
          <p:cNvPr id="4" name="Slide Number Placeholder 3"/>
          <p:cNvSpPr>
            <a:spLocks noGrp="1"/>
          </p:cNvSpPr>
          <p:nvPr>
            <p:ph type="sldNum" sz="quarter" idx="10"/>
          </p:nvPr>
        </p:nvSpPr>
        <p:spPr/>
        <p:txBody>
          <a:bodyPr/>
          <a:lstStyle/>
          <a:p>
            <a:fld id="{141C655D-6372-4034-B14B-2DC70DEAFF8D}"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1C655D-6372-4034-B14B-2DC70DEAFF8D}"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344F7CA-4479-4065-8A62-E9569A446E35}" type="datetimeFigureOut">
              <a:rPr lang="en-US" smtClean="0"/>
              <a:pPr/>
              <a:t>9/19/2010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F8B637-12A6-45FD-8875-690EB179B8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4F7CA-4479-4065-8A62-E9569A446E35}" type="datetimeFigureOut">
              <a:rPr lang="en-US" smtClean="0"/>
              <a:pPr/>
              <a:t>9/19/2010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4F7CA-4479-4065-8A62-E9569A446E35}" type="datetimeFigureOut">
              <a:rPr lang="en-US" smtClean="0"/>
              <a:pPr/>
              <a:t>9/19/2010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44F7CA-4479-4065-8A62-E9569A446E35}" type="datetimeFigureOut">
              <a:rPr lang="en-US" smtClean="0"/>
              <a:pPr/>
              <a:t>9/19/2010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344F7CA-4479-4065-8A62-E9569A446E35}" type="datetimeFigureOut">
              <a:rPr lang="en-US" smtClean="0"/>
              <a:pPr/>
              <a:t>9/19/2010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F8B637-12A6-45FD-8875-690EB179B8A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44F7CA-4479-4065-8A62-E9569A446E35}" type="datetimeFigureOut">
              <a:rPr lang="en-US" smtClean="0"/>
              <a:pPr/>
              <a:t>9/19/2010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344F7CA-4479-4065-8A62-E9569A446E35}" type="datetimeFigureOut">
              <a:rPr lang="en-US" smtClean="0"/>
              <a:pPr/>
              <a:t>9/19/2010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44F7CA-4479-4065-8A62-E9569A446E35}" type="datetimeFigureOut">
              <a:rPr lang="en-US" smtClean="0"/>
              <a:pPr/>
              <a:t>9/19/2010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4F7CA-4479-4065-8A62-E9569A446E35}" type="datetimeFigureOut">
              <a:rPr lang="en-US" smtClean="0"/>
              <a:pPr/>
              <a:t>9/19/2010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344F7CA-4479-4065-8A62-E9569A446E35}" type="datetimeFigureOut">
              <a:rPr lang="en-US" smtClean="0"/>
              <a:pPr/>
              <a:t>9/19/2010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F8B637-12A6-45FD-8875-690EB179B8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44F7CA-4479-4065-8A62-E9569A446E35}" type="datetimeFigureOut">
              <a:rPr lang="en-US" smtClean="0"/>
              <a:pPr/>
              <a:t>9/19/2010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4F8B637-12A6-45FD-8875-690EB179B8A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344F7CA-4479-4065-8A62-E9569A446E35}" type="datetimeFigureOut">
              <a:rPr lang="en-US" smtClean="0"/>
              <a:pPr/>
              <a:t>9/19/2010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F8B637-12A6-45FD-8875-690EB179B8A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4.jpeg"/><Relationship Id="rId7" Type="http://schemas.openxmlformats.org/officeDocument/2006/relationships/hyperlink" Target="http://www.movieactors.com/superstars/ingrid-bergman.htm" TargetMode="External"/><Relationship Id="rId2" Type="http://schemas.openxmlformats.org/officeDocument/2006/relationships/hyperlink" Target="http://en.wikipedia.org/wiki/File:Casablanca,_title.JPG" TargetMode="External"/><Relationship Id="rId1" Type="http://schemas.openxmlformats.org/officeDocument/2006/relationships/slideLayout" Target="../slideLayouts/slideLayout3.xml"/><Relationship Id="rId6" Type="http://schemas.openxmlformats.org/officeDocument/2006/relationships/image" Target="../media/image16.jpeg"/><Relationship Id="rId5" Type="http://schemas.openxmlformats.org/officeDocument/2006/relationships/hyperlink" Target="http://www.movieactors.com/superstars/humphrey_bogart.htm" TargetMode="External"/><Relationship Id="rId4" Type="http://schemas.openxmlformats.org/officeDocument/2006/relationships/image" Target="../media/image15.gif"/><Relationship Id="rId9"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movieactors.com/superstars/bette_davis_photos.htm" TargetMode="Externa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movieactors.com/superstars/bobhope-photos.htm" TargetMode="Externa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9.xml"/><Relationship Id="rId4" Type="http://schemas.openxmlformats.org/officeDocument/2006/relationships/image" Target="../media/image27.jpeg"/></Relationships>
</file>

<file path=ppt/slides/_rels/slide3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9.xml"/><Relationship Id="rId4" Type="http://schemas.openxmlformats.org/officeDocument/2006/relationships/image" Target="../media/image30.jpeg"/></Relationships>
</file>

<file path=ppt/slides/_rels/slide38.xml.rels><?xml version="1.0" encoding="UTF-8" standalone="yes"?>
<Relationships xmlns="http://schemas.openxmlformats.org/package/2006/relationships"><Relationship Id="rId2" Type="http://schemas.openxmlformats.org/officeDocument/2006/relationships/image" Target="../media/image31.gif"/><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world-war-pictures.com/war-poster/warusa019" TargetMode="External"/><Relationship Id="rId13" Type="http://schemas.openxmlformats.org/officeDocument/2006/relationships/image" Target="../media/image38.jpeg"/><Relationship Id="rId3" Type="http://schemas.openxmlformats.org/officeDocument/2006/relationships/image" Target="../media/image32.jpeg"/><Relationship Id="rId7" Type="http://schemas.openxmlformats.org/officeDocument/2006/relationships/image" Target="../media/image34.jpeg"/><Relationship Id="rId12" Type="http://schemas.openxmlformats.org/officeDocument/2006/relationships/image" Target="../media/image37.jpeg"/><Relationship Id="rId2" Type="http://schemas.openxmlformats.org/officeDocument/2006/relationships/hyperlink" Target="http://www.world-war-pictures.com/war-poster/warusa013" TargetMode="External"/><Relationship Id="rId16" Type="http://schemas.openxmlformats.org/officeDocument/2006/relationships/image" Target="../media/image41.jpeg"/><Relationship Id="rId1" Type="http://schemas.openxmlformats.org/officeDocument/2006/relationships/slideLayout" Target="../slideLayouts/slideLayout7.xml"/><Relationship Id="rId6" Type="http://schemas.openxmlformats.org/officeDocument/2006/relationships/hyperlink" Target="http://www.world-war-pictures.com/war-poster/warusa005" TargetMode="External"/><Relationship Id="rId11" Type="http://schemas.openxmlformats.org/officeDocument/2006/relationships/image" Target="../media/image36.jpeg"/><Relationship Id="rId5" Type="http://schemas.openxmlformats.org/officeDocument/2006/relationships/image" Target="../media/image33.jpeg"/><Relationship Id="rId15" Type="http://schemas.openxmlformats.org/officeDocument/2006/relationships/image" Target="../media/image40.jpeg"/><Relationship Id="rId10" Type="http://schemas.openxmlformats.org/officeDocument/2006/relationships/hyperlink" Target="http://www.world-war-pictures.com/war-poster/warusa022" TargetMode="External"/><Relationship Id="rId4" Type="http://schemas.openxmlformats.org/officeDocument/2006/relationships/hyperlink" Target="http://www.world-war-pictures.com/war-poster/warusa006" TargetMode="External"/><Relationship Id="rId9" Type="http://schemas.openxmlformats.org/officeDocument/2006/relationships/image" Target="../media/image35.jpeg"/><Relationship Id="rId14" Type="http://schemas.openxmlformats.org/officeDocument/2006/relationships/image" Target="../media/image39.jpeg"/></Relationships>
</file>

<file path=ppt/slides/_rels/slide41.xml.rels><?xml version="1.0" encoding="UTF-8" standalone="yes"?>
<Relationships xmlns="http://schemas.openxmlformats.org/package/2006/relationships"><Relationship Id="rId3" Type="http://schemas.openxmlformats.org/officeDocument/2006/relationships/image" Target="../media/image43.gif"/><Relationship Id="rId2" Type="http://schemas.openxmlformats.org/officeDocument/2006/relationships/image" Target="../media/image4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bing.com/images/search?q=WWII+propaganda+posters&amp;qpvt=WWII+propaganda+posters&amp;FORM=Z7FD1#focal=b1491cd66e4300de0ebbc3f7bc8c6f10&amp;furl=http%3A%2F%2Fwww.cornellcollege.edu%2Fhistory%2Fcourses%2Fstewart%2Fhis260-3-2006%2F04%2520four%2Fimages%2FWWII%2520Pictures%2FIGaveAMan.jp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bing.com/images/search?q=Men%27s+Fahion%2C+1940%27s&amp;form=QBIR&amp;qs=n&amp;sk=#focal=8d1474000c084ecad35b52ae89819d8a&amp;furl=http%3A%2F%2Fi23.photobucket.com%2Falbums%2Fb367%2Fthunderw21%2Fme026.jpg" TargetMode="External"/><Relationship Id="rId2" Type="http://schemas.openxmlformats.org/officeDocument/2006/relationships/hyperlink" Target="http://www.eyewitnesstohistory.com/pearl.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bing.com/images/search?q=Christian+Dior%2c+1947&amp;qpvt=Christian+Dior%2c+1947&amp;FORM=Z7FD1#focal=434f85ee42bb614251752aef6c18a92b&amp;furl=http%3A%2F%2Fwww.poshbot.com%2Fwp-content%2Ffashion-pics%2Fchristian_dior_haute_couture_2009_01.jpg" TargetMode="External"/><Relationship Id="rId2" Type="http://schemas.openxmlformats.org/officeDocument/2006/relationships/hyperlink" Target="http://ezinearticles.com/?Top-Ten-Fashion-Trends-From-the-1940s&amp;id=1529787" TargetMode="External"/><Relationship Id="rId1" Type="http://schemas.openxmlformats.org/officeDocument/2006/relationships/slideLayout" Target="../slideLayouts/slideLayout2.xml"/><Relationship Id="rId5" Type="http://schemas.openxmlformats.org/officeDocument/2006/relationships/hyperlink" Target="http://www.bing.com/images/search?q=Christian+Dior%2c+1947&amp;qpvt=Christian+Dior%2c+1947&amp;FORM=Z7FD1#focal=4de0aa1d92a0686833a2f2a7b73ef134&amp;furl=http%3A%2F%2Fwww.proa.org%2Fexhibiciones%2Fpasadas%2Fmoda%2Fsalas%2Fwilly_maywald_paris.jpg" TargetMode="External"/><Relationship Id="rId4" Type="http://schemas.openxmlformats.org/officeDocument/2006/relationships/hyperlink" Target="http://www.bing.com/images/search?q=Christian+Dior%2c+1947&amp;qpvt=Christian+Dior%2c+1947&amp;FORM=Z7FD1#focal=ef8bce167664f5a6b463ae9e67d74252&amp;furl=http%3A%2F%2Fmyvintagevogue.com%2Fyahoo_site_admin%2Fassets%2Fimages%2FChristian_Dior_1947.209160958_large.jp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computermuseum.li/Testpage/Z3-Computer-1939.htm" TargetMode="External"/><Relationship Id="rId7" Type="http://schemas.openxmlformats.org/officeDocument/2006/relationships/hyperlink" Target="http://www.everything.com/Major-WWII-Battles-in-the-South-Pacific/#axzz0zWkzgl9y" TargetMode="External"/><Relationship Id="rId2" Type="http://schemas.openxmlformats.org/officeDocument/2006/relationships/hyperlink" Target="http://www.bing.com/images/search?q=1940" TargetMode="External"/><Relationship Id="rId1" Type="http://schemas.openxmlformats.org/officeDocument/2006/relationships/slideLayout" Target="../slideLayouts/slideLayout2.xml"/><Relationship Id="rId6" Type="http://schemas.openxmlformats.org/officeDocument/2006/relationships/hyperlink" Target="http://www.worldwar2history.info/movies/" TargetMode="External"/><Relationship Id="rId5" Type="http://schemas.openxmlformats.org/officeDocument/2006/relationships/hyperlink" Target="http://www.historylearningsite.co.uk/political_leaders_of_world_war_t.htm" TargetMode="External"/><Relationship Id="rId4" Type="http://schemas.openxmlformats.org/officeDocument/2006/relationships/hyperlink" Target="http://en.wikipedia.org/wiki/Casablanca_(fil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Taste of the Past</a:t>
            </a:r>
            <a:endParaRPr lang="en-US" dirty="0"/>
          </a:p>
        </p:txBody>
      </p:sp>
      <p:sp>
        <p:nvSpPr>
          <p:cNvPr id="3" name="Subtitle 2"/>
          <p:cNvSpPr>
            <a:spLocks noGrp="1"/>
          </p:cNvSpPr>
          <p:nvPr>
            <p:ph type="subTitle" idx="1"/>
          </p:nvPr>
        </p:nvSpPr>
        <p:spPr/>
        <p:txBody>
          <a:bodyPr>
            <a:normAutofit lnSpcReduction="10000"/>
          </a:bodyPr>
          <a:lstStyle/>
          <a:p>
            <a:r>
              <a:rPr lang="en-US" dirty="0" smtClean="0"/>
              <a:t>A LOOK BACK AT WORLD WAR II AND IT’S CULTURAL CHARACTERISTICS </a:t>
            </a:r>
            <a:endParaRPr lang="en-US" dirty="0" smtClean="0"/>
          </a:p>
          <a:p>
            <a:r>
              <a:rPr lang="en-US" dirty="0" smtClean="0"/>
              <a:t>BY </a:t>
            </a:r>
          </a:p>
          <a:p>
            <a:r>
              <a:rPr lang="en-US" dirty="0" smtClean="0"/>
              <a:t>EMILY VISE</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LEADERS</a:t>
            </a:r>
            <a:endParaRPr lang="en-US" dirty="0"/>
          </a:p>
        </p:txBody>
      </p:sp>
      <p:sp>
        <p:nvSpPr>
          <p:cNvPr id="3" name="Text Placeholder 2"/>
          <p:cNvSpPr>
            <a:spLocks noGrp="1"/>
          </p:cNvSpPr>
          <p:nvPr>
            <p:ph type="body" idx="1"/>
          </p:nvPr>
        </p:nvSpPr>
        <p:spPr>
          <a:xfrm>
            <a:off x="685800" y="2895600"/>
            <a:ext cx="7772400" cy="1500187"/>
          </a:xfrm>
        </p:spPr>
        <p:txBody>
          <a:bodyPr/>
          <a:lstStyle/>
          <a:p>
            <a:r>
              <a:rPr lang="en-US" dirty="0" smtClean="0"/>
              <a:t>A TIME TO UNITE</a:t>
            </a:r>
            <a:endParaRPr lang="en-US" dirty="0"/>
          </a:p>
        </p:txBody>
      </p:sp>
      <p:sp>
        <p:nvSpPr>
          <p:cNvPr id="40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4100" name="Picture 4" descr="http://ts2.mm.bing.net/images/thumbnail.aspx?q=258464749133&amp;id=d3cd37293788a0e181cebbbb8a51e9ce&amp;url=http%3a%2f%2fthebrandbuilder.files.wordpress.com%2f2008%2f09%2flogo-politics1.jpg"/>
          <p:cNvPicPr>
            <a:picLocks noChangeAspect="1" noChangeArrowheads="1"/>
          </p:cNvPicPr>
          <p:nvPr/>
        </p:nvPicPr>
        <p:blipFill>
          <a:blip r:embed="rId2" cstate="print"/>
          <a:srcRect/>
          <a:stretch>
            <a:fillRect/>
          </a:stretch>
        </p:blipFill>
        <p:spPr bwMode="auto">
          <a:xfrm>
            <a:off x="2590800" y="3505200"/>
            <a:ext cx="3886200" cy="201596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Neville Chamberlain</a:t>
            </a:r>
            <a:endParaRPr lang="en-US" dirty="0"/>
          </a:p>
        </p:txBody>
      </p:sp>
      <p:sp>
        <p:nvSpPr>
          <p:cNvPr id="4" name="Text Placeholder 3"/>
          <p:cNvSpPr>
            <a:spLocks noGrp="1"/>
          </p:cNvSpPr>
          <p:nvPr>
            <p:ph type="body" sz="half" idx="2"/>
          </p:nvPr>
        </p:nvSpPr>
        <p:spPr/>
        <p:txBody>
          <a:bodyPr>
            <a:normAutofit fontScale="92500"/>
          </a:bodyPr>
          <a:lstStyle/>
          <a:p>
            <a:r>
              <a:rPr lang="en-US" dirty="0" smtClean="0"/>
              <a:t>September, 1939 , Chamberlain was Britain’s Prime Minister, after  appeasement was unsuccessful and Europe took its place in the war. He resigned after England’s defeat in Norway in mid 1940. Winston Churchill, one of the most recognizable of the Prime Ministers, took over.</a:t>
            </a:r>
            <a:endParaRPr lang="en-US" dirty="0" smtClean="0"/>
          </a:p>
          <a:p>
            <a:endParaRPr lang="en-US" dirty="0" smtClean="0"/>
          </a:p>
          <a:p>
            <a:endParaRPr lang="en-US" dirty="0"/>
          </a:p>
        </p:txBody>
      </p:sp>
      <p:pic>
        <p:nvPicPr>
          <p:cNvPr id="3074" name="Picture 2" descr="http://ts3.mm.bing.net/images/thumbnail.aspx?q=260107736130&amp;id=7d8cdac22aa9dc433d115b77771a93ba&amp;url=http%3a%2f%2fwww.born-today.com%2fbtpix%2fchamberlain_neville.jpg"/>
          <p:cNvPicPr>
            <a:picLocks noGrp="1" noChangeAspect="1" noChangeArrowheads="1"/>
          </p:cNvPicPr>
          <p:nvPr>
            <p:ph type="pic" idx="1"/>
          </p:nvPr>
        </p:nvPicPr>
        <p:blipFill>
          <a:blip r:embed="rId2" cstate="print"/>
          <a:srcRect t="17018" b="1701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Winston Churchill</a:t>
            </a:r>
            <a:endParaRPr lang="en-US" dirty="0"/>
          </a:p>
        </p:txBody>
      </p:sp>
      <p:sp>
        <p:nvSpPr>
          <p:cNvPr id="4" name="Text Placeholder 3"/>
          <p:cNvSpPr>
            <a:spLocks noGrp="1"/>
          </p:cNvSpPr>
          <p:nvPr>
            <p:ph type="body" sz="half" idx="2"/>
          </p:nvPr>
        </p:nvSpPr>
        <p:spPr/>
        <p:txBody>
          <a:bodyPr/>
          <a:lstStyle/>
          <a:p>
            <a:r>
              <a:rPr lang="en-US" dirty="0" smtClean="0"/>
              <a:t>Churchill was Prime Minister for the bulk of WWII and used a method of high spirits as his approach to the War.</a:t>
            </a:r>
            <a:endParaRPr lang="en-US" dirty="0"/>
          </a:p>
        </p:txBody>
      </p:sp>
      <p:pic>
        <p:nvPicPr>
          <p:cNvPr id="2050" name="Picture 2" descr="http://ts2.mm.bing.net/images/thumbnail.aspx?q=251507649225&amp;id=2537eb8ab17d0ce383fdeb3e25308048&amp;url=http%3a%2f%2fafteramerica.files.wordpress.com%2f2009%2f11%2fwinston-churchill.jpg"/>
          <p:cNvPicPr>
            <a:picLocks noGrp="1" noChangeAspect="1" noChangeArrowheads="1"/>
          </p:cNvPicPr>
          <p:nvPr>
            <p:ph type="pic" idx="1"/>
          </p:nvPr>
        </p:nvPicPr>
        <p:blipFill>
          <a:blip r:embed="rId2" cstate="print"/>
          <a:srcRect t="10368" b="1036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de Gaulle</a:t>
            </a:r>
            <a:endParaRPr lang="en-US" dirty="0"/>
          </a:p>
        </p:txBody>
      </p:sp>
      <p:sp>
        <p:nvSpPr>
          <p:cNvPr id="4" name="Text Placeholder 3"/>
          <p:cNvSpPr>
            <a:spLocks noGrp="1"/>
          </p:cNvSpPr>
          <p:nvPr>
            <p:ph type="body" sz="half" idx="2"/>
          </p:nvPr>
        </p:nvSpPr>
        <p:spPr/>
        <p:txBody>
          <a:bodyPr/>
          <a:lstStyle/>
          <a:p>
            <a:r>
              <a:rPr lang="en-US" dirty="0" smtClean="0"/>
              <a:t>He was a military man, but became the leader of the Free French Movement in Britain. The French people say he was their real leader of this era.</a:t>
            </a:r>
            <a:endParaRPr lang="en-US" dirty="0"/>
          </a:p>
        </p:txBody>
      </p:sp>
      <p:pic>
        <p:nvPicPr>
          <p:cNvPr id="1026" name="Picture 2" descr="http://www.historylearningsite.co.uk/fileadmin/historyLearningSite/charle3.jpg"/>
          <p:cNvPicPr>
            <a:picLocks noGrp="1" noChangeAspect="1" noChangeArrowheads="1"/>
          </p:cNvPicPr>
          <p:nvPr>
            <p:ph type="pic" idx="1"/>
          </p:nvPr>
        </p:nvPicPr>
        <p:blipFill>
          <a:blip r:embed="rId2" cstate="print"/>
          <a:srcRect t="19161" b="19161"/>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Adolf Hitler</a:t>
            </a:r>
            <a:endParaRPr lang="en-US" dirty="0"/>
          </a:p>
        </p:txBody>
      </p:sp>
      <p:sp>
        <p:nvSpPr>
          <p:cNvPr id="4" name="Text Placeholder 3"/>
          <p:cNvSpPr>
            <a:spLocks noGrp="1"/>
          </p:cNvSpPr>
          <p:nvPr>
            <p:ph type="body" sz="half" idx="2"/>
          </p:nvPr>
        </p:nvSpPr>
        <p:spPr/>
        <p:txBody>
          <a:bodyPr>
            <a:normAutofit/>
          </a:bodyPr>
          <a:lstStyle/>
          <a:p>
            <a:r>
              <a:rPr lang="en-US" dirty="0" smtClean="0"/>
              <a:t>Germany’s main leader during this era, he knew that Germany and the Nazis were close to defeat, and Berlin was soon to fall to Russia. He committed suicide on April 30, 1945, ten days before his 56</a:t>
            </a:r>
            <a:r>
              <a:rPr lang="en-US" baseline="30000" dirty="0" smtClean="0"/>
              <a:t>th</a:t>
            </a:r>
            <a:r>
              <a:rPr lang="en-US" dirty="0" smtClean="0"/>
              <a:t> birthday, in avoidance of being put on trial in Russia.</a:t>
            </a:r>
            <a:endParaRPr lang="en-US" dirty="0"/>
          </a:p>
        </p:txBody>
      </p:sp>
      <p:pic>
        <p:nvPicPr>
          <p:cNvPr id="38914" name="Picture 2" descr="http://ts3.mm.bing.net/images/thumbnail.aspx?q=246737144882&amp;id=39f70fcff86dbbcc69f4a433c8e05760&amp;url=http%3a%2f%2fwww.museumsyndicate.com%2fimages%2fartists%2f12.jpg"/>
          <p:cNvPicPr>
            <a:picLocks noGrp="1" noChangeAspect="1" noChangeArrowheads="1"/>
          </p:cNvPicPr>
          <p:nvPr>
            <p:ph type="pic" idx="1"/>
          </p:nvPr>
        </p:nvPicPr>
        <p:blipFill>
          <a:blip r:embed="rId2" cstate="print"/>
          <a:srcRect t="21008" b="21008"/>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Franklin Delano Roosevelt “F D R”</a:t>
            </a:r>
            <a:endParaRPr lang="en-US" dirty="0"/>
          </a:p>
        </p:txBody>
      </p:sp>
      <p:sp>
        <p:nvSpPr>
          <p:cNvPr id="4" name="Text Placeholder 3"/>
          <p:cNvSpPr>
            <a:spLocks noGrp="1"/>
          </p:cNvSpPr>
          <p:nvPr>
            <p:ph type="body" sz="half" idx="2"/>
          </p:nvPr>
        </p:nvSpPr>
        <p:spPr/>
        <p:txBody>
          <a:bodyPr>
            <a:normAutofit fontScale="92500"/>
          </a:bodyPr>
          <a:lstStyle/>
          <a:p>
            <a:r>
              <a:rPr lang="en-US" dirty="0" smtClean="0"/>
              <a:t>When wall street crashed and the New Deal was struck, FDR was president. He was elected four times, this was before the law was passed that allowed only two terms per president. His crippling disease and courage to lead during such a trying time have struck America and stayed with us for decades after his time.</a:t>
            </a:r>
            <a:endParaRPr lang="en-US" dirty="0"/>
          </a:p>
        </p:txBody>
      </p:sp>
      <p:pic>
        <p:nvPicPr>
          <p:cNvPr id="37890" name="Picture 2" descr="http://ts4.mm.bing.net/images/thumbnail.aspx?q=233209932607&amp;id=156fe83bab93ec0def40927f7a113051&amp;url=http%3a%2f%2fwww.ihavenet.com%2fimages%2fFranklin-D-Roosevelt.jpg"/>
          <p:cNvPicPr>
            <a:picLocks noGrp="1" noChangeAspect="1" noChangeArrowheads="1"/>
          </p:cNvPicPr>
          <p:nvPr>
            <p:ph type="pic" idx="1"/>
          </p:nvPr>
        </p:nvPicPr>
        <p:blipFill>
          <a:blip r:embed="rId2" cstate="print"/>
          <a:srcRect l="11082" r="11082"/>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Stalin</a:t>
            </a:r>
            <a:endParaRPr lang="en-US" dirty="0"/>
          </a:p>
        </p:txBody>
      </p:sp>
      <p:sp>
        <p:nvSpPr>
          <p:cNvPr id="4" name="Text Placeholder 3"/>
          <p:cNvSpPr>
            <a:spLocks noGrp="1"/>
          </p:cNvSpPr>
          <p:nvPr>
            <p:ph type="body" sz="half" idx="2"/>
          </p:nvPr>
        </p:nvSpPr>
        <p:spPr/>
        <p:txBody>
          <a:bodyPr/>
          <a:lstStyle/>
          <a:p>
            <a:r>
              <a:rPr lang="en-US" dirty="0" smtClean="0"/>
              <a:t>Russia turned to Stalin during this trying time, who lead until his death in 1953.</a:t>
            </a:r>
            <a:endParaRPr lang="en-US" dirty="0"/>
          </a:p>
        </p:txBody>
      </p:sp>
      <p:pic>
        <p:nvPicPr>
          <p:cNvPr id="36866" name="Picture 2" descr="http://ts2.mm.bing.net/images/thumbnail.aspx?q=222256704789&amp;id=25b9f6f22771c71bbe27514d453c34dd&amp;url=http%3a%2f%2ftimesonline.typepad.com%2fphotos%2funcategorized%2f2009%2f02%2f25%2fjoseph_stalin.jpg"/>
          <p:cNvPicPr>
            <a:picLocks noGrp="1" noChangeAspect="1" noChangeArrowheads="1"/>
          </p:cNvPicPr>
          <p:nvPr>
            <p:ph type="pic" idx="1"/>
          </p:nvPr>
        </p:nvPicPr>
        <p:blipFill>
          <a:blip r:embed="rId2" cstate="print"/>
          <a:srcRect t="20742" b="20742"/>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Hideki </a:t>
            </a:r>
            <a:r>
              <a:rPr lang="en-US" dirty="0" err="1" smtClean="0"/>
              <a:t>Tojo</a:t>
            </a:r>
            <a:endParaRPr lang="en-US" dirty="0"/>
          </a:p>
        </p:txBody>
      </p:sp>
      <p:sp>
        <p:nvSpPr>
          <p:cNvPr id="4" name="Text Placeholder 3"/>
          <p:cNvSpPr>
            <a:spLocks noGrp="1"/>
          </p:cNvSpPr>
          <p:nvPr>
            <p:ph type="body" sz="half" idx="2"/>
          </p:nvPr>
        </p:nvSpPr>
        <p:spPr/>
        <p:txBody>
          <a:bodyPr/>
          <a:lstStyle/>
          <a:p>
            <a:r>
              <a:rPr lang="en-US" dirty="0" smtClean="0"/>
              <a:t>Was Prime Minister of Japan during the attack on Pearl Harbor and the Hiroshima bombing. </a:t>
            </a:r>
            <a:r>
              <a:rPr lang="en-US" dirty="0" err="1" smtClean="0"/>
              <a:t>Tojo</a:t>
            </a:r>
            <a:r>
              <a:rPr lang="en-US" dirty="0" smtClean="0"/>
              <a:t> was executed on charges of being a war criminal, as he purposely put Japan into the war.</a:t>
            </a:r>
            <a:endParaRPr lang="en-US" dirty="0"/>
          </a:p>
        </p:txBody>
      </p:sp>
      <p:pic>
        <p:nvPicPr>
          <p:cNvPr id="35843" name="Picture 3" descr="http://ts1.mm.bing.net/images/thumbnail.aspx?q=242978726392&amp;id=f9c1f87fbe735377a49ec428c2ead60f&amp;url=http%3a%2f%2fwww.ghettodriveby.com%2fimages%2ftojo.jpg"/>
          <p:cNvPicPr>
            <a:picLocks noGrp="1" noChangeAspect="1" noChangeArrowheads="1"/>
          </p:cNvPicPr>
          <p:nvPr>
            <p:ph type="pic" idx="1"/>
          </p:nvPr>
        </p:nvPicPr>
        <p:blipFill>
          <a:blip r:embed="rId2" cstate="print"/>
          <a:srcRect t="15954" b="1595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Harry </a:t>
            </a:r>
            <a:r>
              <a:rPr lang="en-US" dirty="0" err="1" smtClean="0"/>
              <a:t>Trumna</a:t>
            </a:r>
            <a:endParaRPr lang="en-US" dirty="0"/>
          </a:p>
        </p:txBody>
      </p:sp>
      <p:sp>
        <p:nvSpPr>
          <p:cNvPr id="4" name="Text Placeholder 3"/>
          <p:cNvSpPr>
            <a:spLocks noGrp="1"/>
          </p:cNvSpPr>
          <p:nvPr>
            <p:ph type="body" sz="half" idx="2"/>
          </p:nvPr>
        </p:nvSpPr>
        <p:spPr/>
        <p:txBody>
          <a:bodyPr/>
          <a:lstStyle/>
          <a:p>
            <a:r>
              <a:rPr lang="en-US" dirty="0" smtClean="0"/>
              <a:t>Lead America after FDR’s death in 1945. He gave order for Hiroshima and Nagasaki to be bombed. He was also present at Potsdam, the last big war meeting.</a:t>
            </a:r>
            <a:endParaRPr lang="en-US" dirty="0"/>
          </a:p>
        </p:txBody>
      </p:sp>
      <p:pic>
        <p:nvPicPr>
          <p:cNvPr id="34818" name="Picture 2" descr="http://ts2.mm.bing.net/images/thumbnail.aspx?q=254065773805&amp;id=c8ececf1d34bf5a4e8e4c2549ee193b0&amp;url=http%3a%2f%2fwww.kids-iq-tests.com%2fpresidents%2fHarry-Truman.jpg"/>
          <p:cNvPicPr>
            <a:picLocks noGrp="1" noChangeAspect="1" noChangeArrowheads="1"/>
          </p:cNvPicPr>
          <p:nvPr>
            <p:ph type="pic" idx="1"/>
          </p:nvPr>
        </p:nvPicPr>
        <p:blipFill>
          <a:blip r:embed="rId2" cstate="print"/>
          <a:srcRect t="5784" b="5784"/>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culture and science</a:t>
            </a:r>
            <a:endParaRPr lang="en-US" dirty="0"/>
          </a:p>
        </p:txBody>
      </p:sp>
      <p:sp>
        <p:nvSpPr>
          <p:cNvPr id="3" name="Text Placeholder 2"/>
          <p:cNvSpPr>
            <a:spLocks noGrp="1"/>
          </p:cNvSpPr>
          <p:nvPr>
            <p:ph type="body" idx="1"/>
          </p:nvPr>
        </p:nvSpPr>
        <p:spPr/>
        <p:txBody>
          <a:bodyPr/>
          <a:lstStyle/>
          <a:p>
            <a:r>
              <a:rPr lang="en-US" dirty="0" smtClean="0"/>
              <a:t>WHAT THE GRANDPARENTS ARE ALWAYS BABBLING ABOUT</a:t>
            </a:r>
            <a:endParaRPr lang="en-US" dirty="0"/>
          </a:p>
        </p:txBody>
      </p:sp>
      <p:pic>
        <p:nvPicPr>
          <p:cNvPr id="33794" name="Picture 2" descr="Black-and-white film screenshot with the title of the film in fancy font. Below it is the text &quot;A Warner Bros. - First National Picture&quot;. In the background is a crowded nightclub filled with many people.">
            <a:hlinkClick r:id="rId2"/>
          </p:cNvPr>
          <p:cNvPicPr>
            <a:picLocks noChangeAspect="1" noChangeArrowheads="1"/>
          </p:cNvPicPr>
          <p:nvPr/>
        </p:nvPicPr>
        <p:blipFill>
          <a:blip r:embed="rId3" cstate="print"/>
          <a:srcRect/>
          <a:stretch>
            <a:fillRect/>
          </a:stretch>
        </p:blipFill>
        <p:spPr bwMode="auto">
          <a:xfrm>
            <a:off x="3048000" y="4953000"/>
            <a:ext cx="2095500" cy="1562100"/>
          </a:xfrm>
          <a:prstGeom prst="rect">
            <a:avLst/>
          </a:prstGeom>
          <a:noFill/>
        </p:spPr>
      </p:pic>
      <p:pic>
        <p:nvPicPr>
          <p:cNvPr id="33796" name="Picture 4" descr="http://www.computermuseum.li/Testpage/Zuse-Z3-Machine-1936.gif"/>
          <p:cNvPicPr>
            <a:picLocks noChangeAspect="1" noChangeArrowheads="1"/>
          </p:cNvPicPr>
          <p:nvPr/>
        </p:nvPicPr>
        <p:blipFill>
          <a:blip r:embed="rId4" cstate="print"/>
          <a:srcRect/>
          <a:stretch>
            <a:fillRect/>
          </a:stretch>
        </p:blipFill>
        <p:spPr bwMode="auto">
          <a:xfrm>
            <a:off x="5943600" y="4343400"/>
            <a:ext cx="3048000" cy="2324100"/>
          </a:xfrm>
          <a:prstGeom prst="rect">
            <a:avLst/>
          </a:prstGeom>
          <a:noFill/>
        </p:spPr>
      </p:pic>
      <p:pic>
        <p:nvPicPr>
          <p:cNvPr id="33798" name="Picture 6" descr="http://www.movieactors.com/freeze-supers/casablanca128.jpg">
            <a:hlinkClick r:id="rId5"/>
          </p:cNvPr>
          <p:cNvPicPr>
            <a:picLocks noChangeAspect="1" noChangeArrowheads="1"/>
          </p:cNvPicPr>
          <p:nvPr/>
        </p:nvPicPr>
        <p:blipFill>
          <a:blip r:embed="rId6" cstate="print"/>
          <a:srcRect/>
          <a:stretch>
            <a:fillRect/>
          </a:stretch>
        </p:blipFill>
        <p:spPr bwMode="auto">
          <a:xfrm>
            <a:off x="1219200" y="762000"/>
            <a:ext cx="1295400" cy="1095376"/>
          </a:xfrm>
          <a:prstGeom prst="rect">
            <a:avLst/>
          </a:prstGeom>
          <a:noFill/>
        </p:spPr>
      </p:pic>
      <p:pic>
        <p:nvPicPr>
          <p:cNvPr id="33800" name="Picture 8" descr="http://www.movieactors.com/freeze-supers/casablanca127.jpg">
            <a:hlinkClick r:id="rId7"/>
          </p:cNvPr>
          <p:cNvPicPr>
            <a:picLocks noChangeAspect="1" noChangeArrowheads="1"/>
          </p:cNvPicPr>
          <p:nvPr/>
        </p:nvPicPr>
        <p:blipFill>
          <a:blip r:embed="rId8" cstate="print"/>
          <a:srcRect/>
          <a:stretch>
            <a:fillRect/>
          </a:stretch>
        </p:blipFill>
        <p:spPr bwMode="auto">
          <a:xfrm>
            <a:off x="7239000" y="685800"/>
            <a:ext cx="1390650" cy="1095376"/>
          </a:xfrm>
          <a:prstGeom prst="rect">
            <a:avLst/>
          </a:prstGeom>
          <a:noFill/>
        </p:spPr>
      </p:pic>
      <p:pic>
        <p:nvPicPr>
          <p:cNvPr id="33802" name="Picture 10" descr="http://ts4.mm.bing.net/images/thumbnail.aspx?q=244931178027&amp;id=fdab2df96655f3de1f7a3f47b0977d10&amp;url=http%3a%2f%2fdanliterature.files.wordpress.com%2f2009%2f10%2fjohn-steinbeck-the-grapes-of-wrath.jpg"/>
          <p:cNvPicPr>
            <a:picLocks noChangeAspect="1" noChangeArrowheads="1"/>
          </p:cNvPicPr>
          <p:nvPr/>
        </p:nvPicPr>
        <p:blipFill>
          <a:blip r:embed="rId9" cstate="print"/>
          <a:srcRect/>
          <a:stretch>
            <a:fillRect/>
          </a:stretch>
        </p:blipFill>
        <p:spPr bwMode="auto">
          <a:xfrm>
            <a:off x="914400" y="3581400"/>
            <a:ext cx="1685925" cy="303087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SOUTH PACIFIC BATTLES</a:t>
            </a:r>
            <a:endParaRPr lang="en-US" dirty="0"/>
          </a:p>
        </p:txBody>
      </p:sp>
      <p:sp>
        <p:nvSpPr>
          <p:cNvPr id="3" name="Text Placeholder 2"/>
          <p:cNvSpPr>
            <a:spLocks noGrp="1"/>
          </p:cNvSpPr>
          <p:nvPr>
            <p:ph type="body" idx="1"/>
          </p:nvPr>
        </p:nvSpPr>
        <p:spPr/>
        <p:txBody>
          <a:bodyPr/>
          <a:lstStyle/>
          <a:p>
            <a:r>
              <a:rPr lang="en-US" dirty="0" smtClean="0"/>
              <a:t>JAPAN vs. AMERICA</a:t>
            </a:r>
            <a:endParaRPr lang="en-US" dirty="0"/>
          </a:p>
        </p:txBody>
      </p:sp>
      <p:pic>
        <p:nvPicPr>
          <p:cNvPr id="13314" name="Picture 2" descr="http://ts4.mm.bing.net/images/thumbnail.aspx?q=242169620119&amp;id=c980bff07430ef78b1e48b6b75acd32a&amp;url=http%3a%2f%2fwww.rivervet.com%2fimages%2fPearlHarbor%2fPearlHarbor.jpg"/>
          <p:cNvPicPr>
            <a:picLocks noChangeAspect="1" noChangeArrowheads="1"/>
          </p:cNvPicPr>
          <p:nvPr/>
        </p:nvPicPr>
        <p:blipFill>
          <a:blip r:embed="rId2" cstate="print"/>
          <a:srcRect/>
          <a:stretch>
            <a:fillRect/>
          </a:stretch>
        </p:blipFill>
        <p:spPr bwMode="auto">
          <a:xfrm>
            <a:off x="990600" y="3429000"/>
            <a:ext cx="2362200" cy="2699659"/>
          </a:xfrm>
          <a:prstGeom prst="rect">
            <a:avLst/>
          </a:prstGeom>
          <a:noFill/>
        </p:spPr>
      </p:pic>
      <p:sp>
        <p:nvSpPr>
          <p:cNvPr id="1331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3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13319" name="Picture 7" descr="http://ts4.mm.bing.net/images/thumbnail.aspx?q=242827866007&amp;id=12062ff3626713f8a2a545de38781308&amp;url=http%3a%2f%2fpubsecrets.files.wordpress.com%2f2009%2f12%2fpearl-harbor2a_uss_arizona.jpg"/>
          <p:cNvPicPr>
            <a:picLocks noChangeAspect="1" noChangeArrowheads="1"/>
          </p:cNvPicPr>
          <p:nvPr/>
        </p:nvPicPr>
        <p:blipFill>
          <a:blip r:embed="rId3" cstate="print"/>
          <a:srcRect/>
          <a:stretch>
            <a:fillRect/>
          </a:stretch>
        </p:blipFill>
        <p:spPr bwMode="auto">
          <a:xfrm>
            <a:off x="6248400" y="3581400"/>
            <a:ext cx="2322286" cy="1828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normAutofit/>
          </a:bodyPr>
          <a:lstStyle/>
          <a:p>
            <a:r>
              <a:rPr lang="en-US" dirty="0" smtClean="0"/>
              <a:t>Vern </a:t>
            </a:r>
            <a:r>
              <a:rPr lang="en-US" dirty="0" err="1" smtClean="0"/>
              <a:t>Partlow</a:t>
            </a:r>
            <a:r>
              <a:rPr lang="en-US" dirty="0" smtClean="0"/>
              <a:t> “Atomic Talking Blues”</a:t>
            </a:r>
          </a:p>
          <a:p>
            <a:r>
              <a:rPr lang="en-US" dirty="0" smtClean="0"/>
              <a:t>Millard </a:t>
            </a:r>
            <a:r>
              <a:rPr lang="en-US" dirty="0" err="1" smtClean="0"/>
              <a:t>Lampell</a:t>
            </a:r>
            <a:r>
              <a:rPr lang="en-US" dirty="0" smtClean="0"/>
              <a:t> “Ballad of October 16</a:t>
            </a:r>
            <a:r>
              <a:rPr lang="en-US" baseline="30000" dirty="0" smtClean="0"/>
              <a:t>th</a:t>
            </a:r>
            <a:r>
              <a:rPr lang="en-US" dirty="0" smtClean="0"/>
              <a:t>” “Billy Boy”</a:t>
            </a:r>
          </a:p>
          <a:p>
            <a:r>
              <a:rPr lang="en-US" dirty="0" smtClean="0"/>
              <a:t>Agnes ‘Sis’ Cunningham “Belt Line Girl”</a:t>
            </a:r>
          </a:p>
          <a:p>
            <a:r>
              <a:rPr lang="en-US" dirty="0" smtClean="0"/>
              <a:t>Woody Guthrie “Tom </a:t>
            </a:r>
            <a:r>
              <a:rPr lang="en-US" dirty="0" err="1" smtClean="0"/>
              <a:t>Joad</a:t>
            </a:r>
            <a:r>
              <a:rPr lang="en-US" dirty="0" smtClean="0"/>
              <a:t>” “Dust Bowl Blues”</a:t>
            </a:r>
          </a:p>
          <a:p>
            <a:r>
              <a:rPr lang="en-US" dirty="0" smtClean="0"/>
              <a:t>Pete Seeger “Dear Mr. President”</a:t>
            </a:r>
          </a:p>
          <a:p>
            <a:r>
              <a:rPr lang="en-US" dirty="0" smtClean="0"/>
              <a:t>Almanac Singers “Jim Crow” </a:t>
            </a:r>
          </a:p>
          <a:p>
            <a:r>
              <a:rPr lang="en-US" dirty="0" smtClean="0"/>
              <a:t>Lee Hays “Plow Under”</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Almanac Singers</a:t>
            </a:r>
            <a:endParaRPr lang="en-US" dirty="0"/>
          </a:p>
        </p:txBody>
      </p:sp>
      <p:sp>
        <p:nvSpPr>
          <p:cNvPr id="3" name="Content Placeholder 2"/>
          <p:cNvSpPr>
            <a:spLocks noGrp="1"/>
          </p:cNvSpPr>
          <p:nvPr>
            <p:ph idx="1"/>
          </p:nvPr>
        </p:nvSpPr>
        <p:spPr/>
        <p:txBody>
          <a:bodyPr/>
          <a:lstStyle/>
          <a:p>
            <a:r>
              <a:rPr lang="en-US" dirty="0" smtClean="0"/>
              <a:t>PETE SEEGER, </a:t>
            </a:r>
            <a:r>
              <a:rPr lang="en-US" dirty="0" smtClean="0"/>
              <a:t>vocal/banjo; LEE HAYS, vocal; </a:t>
            </a:r>
            <a:r>
              <a:rPr lang="en-US" dirty="0" smtClean="0"/>
              <a:t>MILLARD LAMPELL, </a:t>
            </a:r>
            <a:r>
              <a:rPr lang="en-US" dirty="0" smtClean="0"/>
              <a:t>vocal; JOSH WHITE, vocal/guitar; SAM GARY, </a:t>
            </a:r>
            <a:r>
              <a:rPr lang="en-US" dirty="0" smtClean="0"/>
              <a:t>vocal</a:t>
            </a:r>
          </a:p>
          <a:p>
            <a:r>
              <a:rPr lang="en-US" dirty="0" smtClean="0"/>
              <a:t>Each member had a solo career, and some collaborated for a few duets, but they were all one band. </a:t>
            </a:r>
          </a:p>
          <a:p>
            <a:endParaRPr lang="en-US"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4876800"/>
            <a:ext cx="5486400" cy="566738"/>
          </a:xfrm>
        </p:spPr>
        <p:txBody>
          <a:bodyPr/>
          <a:lstStyle/>
          <a:p>
            <a:r>
              <a:rPr lang="en-US" dirty="0" smtClean="0"/>
              <a:t>The Almanac Singers</a:t>
            </a:r>
            <a:endParaRPr lang="en-US" dirty="0"/>
          </a:p>
        </p:txBody>
      </p:sp>
      <p:sp>
        <p:nvSpPr>
          <p:cNvPr id="4" name="Text Placeholder 3"/>
          <p:cNvSpPr>
            <a:spLocks noGrp="1"/>
          </p:cNvSpPr>
          <p:nvPr>
            <p:ph type="body" sz="half" idx="2"/>
          </p:nvPr>
        </p:nvSpPr>
        <p:spPr>
          <a:xfrm>
            <a:off x="1752600" y="5562600"/>
            <a:ext cx="5486400" cy="804862"/>
          </a:xfrm>
        </p:spPr>
        <p:txBody>
          <a:bodyPr>
            <a:normAutofit/>
          </a:bodyPr>
          <a:lstStyle/>
          <a:p>
            <a:r>
              <a:rPr lang="en-US" b="1" dirty="0" smtClean="0"/>
              <a:t>THE ALMANAC SINGERS, 1942: BESS HAWES, PETE SEEGER, MILLARD LAMPELL, WOODY GUTHRIE, ARTHUR STERN, SIS CUNNINGHAM (from left to right)</a:t>
            </a:r>
            <a:endParaRPr lang="en-US" dirty="0" smtClean="0"/>
          </a:p>
          <a:p>
            <a:endParaRPr lang="en-US" dirty="0"/>
          </a:p>
        </p:txBody>
      </p:sp>
      <p:pic>
        <p:nvPicPr>
          <p:cNvPr id="7" name="Picture Placeholder 6" descr="Almanac Singers.jpg"/>
          <p:cNvPicPr>
            <a:picLocks noGrp="1" noChangeAspect="1"/>
          </p:cNvPicPr>
          <p:nvPr>
            <p:ph type="pic" idx="1"/>
          </p:nvPr>
        </p:nvPicPr>
        <p:blipFill>
          <a:blip r:embed="rId2" cstate="print"/>
          <a:srcRect l="5634" r="5634"/>
          <a:stretch>
            <a:fillRect/>
          </a:stretch>
        </p:blip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Movies</a:t>
            </a:r>
            <a:endParaRPr lang="en-US" dirty="0"/>
          </a:p>
        </p:txBody>
      </p:sp>
      <p:sp>
        <p:nvSpPr>
          <p:cNvPr id="3" name="Content Placeholder 2"/>
          <p:cNvSpPr>
            <a:spLocks noGrp="1"/>
          </p:cNvSpPr>
          <p:nvPr>
            <p:ph idx="1"/>
          </p:nvPr>
        </p:nvSpPr>
        <p:spPr/>
        <p:txBody>
          <a:bodyPr/>
          <a:lstStyle/>
          <a:p>
            <a:r>
              <a:rPr lang="en-US" dirty="0" smtClean="0"/>
              <a:t>Casablanca</a:t>
            </a:r>
          </a:p>
          <a:p>
            <a:r>
              <a:rPr lang="en-US" dirty="0" smtClean="0"/>
              <a:t>Saboteur</a:t>
            </a:r>
          </a:p>
          <a:p>
            <a:r>
              <a:rPr lang="en-US" dirty="0" smtClean="0"/>
              <a:t>Confessions of A Nazi Spy</a:t>
            </a:r>
          </a:p>
          <a:p>
            <a:r>
              <a:rPr lang="en-US" dirty="0" smtClean="0"/>
              <a:t>Sherlock Holmes and</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Casablanca</a:t>
            </a:r>
            <a:endParaRPr lang="en-US" dirty="0"/>
          </a:p>
        </p:txBody>
      </p:sp>
      <p:sp>
        <p:nvSpPr>
          <p:cNvPr id="3" name="Content Placeholder 2"/>
          <p:cNvSpPr>
            <a:spLocks noGrp="1"/>
          </p:cNvSpPr>
          <p:nvPr>
            <p:ph idx="1"/>
          </p:nvPr>
        </p:nvSpPr>
        <p:spPr/>
        <p:txBody>
          <a:bodyPr/>
          <a:lstStyle/>
          <a:p>
            <a:r>
              <a:rPr lang="en-US" dirty="0" smtClean="0"/>
              <a:t>Made in 1942, directed by Michael </a:t>
            </a:r>
            <a:r>
              <a:rPr lang="en-US" dirty="0" err="1" smtClean="0"/>
              <a:t>Curtiz</a:t>
            </a:r>
            <a:endParaRPr lang="en-US" dirty="0" smtClean="0"/>
          </a:p>
          <a:p>
            <a:r>
              <a:rPr lang="en-US" dirty="0" smtClean="0"/>
              <a:t>Starring Humphrey Bogart, Ingrid Bergman and Paul </a:t>
            </a:r>
            <a:r>
              <a:rPr lang="en-US" dirty="0" err="1" smtClean="0"/>
              <a:t>Henreid</a:t>
            </a:r>
            <a:r>
              <a:rPr lang="en-US" dirty="0" smtClean="0"/>
              <a:t>, </a:t>
            </a:r>
            <a:r>
              <a:rPr lang="en-US" dirty="0" smtClean="0"/>
              <a:t>and featuring </a:t>
            </a:r>
            <a:r>
              <a:rPr lang="en-US" dirty="0" smtClean="0"/>
              <a:t>Claude Rains, Conrad </a:t>
            </a:r>
            <a:r>
              <a:rPr lang="en-US" dirty="0" err="1" smtClean="0"/>
              <a:t>Veidt</a:t>
            </a:r>
            <a:r>
              <a:rPr lang="en-US" dirty="0" smtClean="0"/>
              <a:t>, Sydney </a:t>
            </a:r>
            <a:r>
              <a:rPr lang="en-US" dirty="0" err="1" smtClean="0"/>
              <a:t>Greenstreet</a:t>
            </a:r>
            <a:r>
              <a:rPr lang="en-US" dirty="0" smtClean="0"/>
              <a:t>, and Peter Lorre.</a:t>
            </a:r>
          </a:p>
          <a:p>
            <a:r>
              <a:rPr lang="en-US" dirty="0" smtClean="0"/>
              <a:t>About a man who has to decide between helping a married couple and staying with the wife of that couple, whom he loves.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Inventions and Medical Science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Penicillin was first mass-produced first during the war, so it would be available to treat disease.</a:t>
            </a:r>
          </a:p>
          <a:p>
            <a:r>
              <a:rPr lang="en-US" dirty="0" smtClean="0"/>
              <a:t>It was used in WWII to treat venereal diseases, which were always huge problem for armies.</a:t>
            </a:r>
          </a:p>
          <a:p>
            <a:r>
              <a:rPr lang="en-US" dirty="0" smtClean="0"/>
              <a:t>Penicillin was the starting block for other antibiotics we have today that treat simple diseases so they don’t become serious.</a:t>
            </a:r>
          </a:p>
          <a:p>
            <a:r>
              <a:rPr lang="en-US" dirty="0" smtClean="0"/>
              <a:t>Meds that treat ‘tropical’ diseases (malaria) were so crucial, that way soldiers could fight in the Pacific and other warm areas without much trouble.</a:t>
            </a:r>
          </a:p>
          <a:p>
            <a:r>
              <a:rPr lang="en-US" dirty="0" smtClean="0"/>
              <a:t>Blood transfusions and meds that aid with flying at high altitudes for long periods of time came with this mass production.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Z3</a:t>
            </a:r>
            <a:endParaRPr lang="en-US" dirty="0"/>
          </a:p>
        </p:txBody>
      </p:sp>
      <p:sp>
        <p:nvSpPr>
          <p:cNvPr id="3" name="Content Placeholder 2"/>
          <p:cNvSpPr>
            <a:spLocks noGrp="1"/>
          </p:cNvSpPr>
          <p:nvPr>
            <p:ph idx="1"/>
          </p:nvPr>
        </p:nvSpPr>
        <p:spPr/>
        <p:txBody>
          <a:bodyPr/>
          <a:lstStyle/>
          <a:p>
            <a:r>
              <a:rPr lang="en-US" dirty="0" smtClean="0"/>
              <a:t>Invented in 1941 by German engineer </a:t>
            </a:r>
            <a:r>
              <a:rPr lang="en-US" dirty="0" err="1" smtClean="0"/>
              <a:t>Konrad</a:t>
            </a:r>
            <a:r>
              <a:rPr lang="en-US" dirty="0" smtClean="0"/>
              <a:t>  </a:t>
            </a:r>
            <a:r>
              <a:rPr lang="en-US" dirty="0" err="1" smtClean="0"/>
              <a:t>Zuse</a:t>
            </a:r>
            <a:r>
              <a:rPr lang="en-US" dirty="0" smtClean="0"/>
              <a:t> </a:t>
            </a:r>
          </a:p>
          <a:p>
            <a:r>
              <a:rPr lang="en-US" dirty="0" smtClean="0"/>
              <a:t>The ‘Z’ was used so that the computer wouldn’t be confused with the ‘V1’ ‘V2’ and ‘V3’ models, who get their ‘V’ from </a:t>
            </a:r>
            <a:r>
              <a:rPr lang="en-US" dirty="0" err="1" smtClean="0"/>
              <a:t>Versuchmodell</a:t>
            </a:r>
            <a:r>
              <a:rPr lang="en-US" dirty="0" smtClean="0"/>
              <a:t>, which were his experiment models.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Singers, and Actors</a:t>
            </a:r>
            <a:endParaRPr lang="en-US" dirty="0"/>
          </a:p>
        </p:txBody>
      </p:sp>
      <p:sp>
        <p:nvSpPr>
          <p:cNvPr id="3" name="Content Placeholder 2"/>
          <p:cNvSpPr>
            <a:spLocks noGrp="1"/>
          </p:cNvSpPr>
          <p:nvPr>
            <p:ph idx="1"/>
          </p:nvPr>
        </p:nvSpPr>
        <p:spPr/>
        <p:txBody>
          <a:bodyPr/>
          <a:lstStyle/>
          <a:p>
            <a:r>
              <a:rPr lang="en-US" dirty="0" smtClean="0"/>
              <a:t>John Steinbeck, The Grapes of Wrath, 1940</a:t>
            </a:r>
          </a:p>
          <a:p>
            <a:r>
              <a:rPr lang="en-US" dirty="0" smtClean="0"/>
              <a:t>W. </a:t>
            </a:r>
            <a:r>
              <a:rPr lang="en-US" dirty="0" err="1" smtClean="0"/>
              <a:t>Somerten</a:t>
            </a:r>
            <a:r>
              <a:rPr lang="en-US" dirty="0" smtClean="0"/>
              <a:t> Maugham, The Razor’s Edge, 1944</a:t>
            </a:r>
          </a:p>
          <a:p>
            <a:r>
              <a:rPr lang="en-US" dirty="0" smtClean="0"/>
              <a:t>Betty Smith, A Tree Grows in Brooklyn, 1943</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Grapes of Wrath</a:t>
            </a:r>
            <a:endParaRPr lang="en-US" dirty="0"/>
          </a:p>
        </p:txBody>
      </p:sp>
      <p:sp>
        <p:nvSpPr>
          <p:cNvPr id="3" name="Content Placeholder 2"/>
          <p:cNvSpPr>
            <a:spLocks noGrp="1"/>
          </p:cNvSpPr>
          <p:nvPr>
            <p:ph idx="1"/>
          </p:nvPr>
        </p:nvSpPr>
        <p:spPr/>
        <p:txBody>
          <a:bodyPr>
            <a:normAutofit/>
          </a:bodyPr>
          <a:lstStyle/>
          <a:p>
            <a:r>
              <a:rPr lang="en-US" dirty="0" smtClean="0"/>
              <a:t>Written by John Steinbeck in 1938, who also authored another piece of classic literature, Of Mice and Men, about George and Lenny, two friends trying to realize their dream of one day owning their own home.</a:t>
            </a:r>
          </a:p>
          <a:p>
            <a:r>
              <a:rPr lang="en-US" dirty="0" smtClean="0"/>
              <a:t>The Grapes of Wrath is about Tom </a:t>
            </a:r>
            <a:r>
              <a:rPr lang="en-US" dirty="0" err="1" smtClean="0"/>
              <a:t>Joad</a:t>
            </a:r>
            <a:r>
              <a:rPr lang="en-US" dirty="0" smtClean="0"/>
              <a:t>, released from prison in Oklahoma after being charged with murder. He finds his family farm deserted, and everyone has gone to pick fruit in California.</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Steinbeck</a:t>
            </a:r>
            <a:endParaRPr lang="en-US" dirty="0"/>
          </a:p>
        </p:txBody>
      </p:sp>
      <p:sp>
        <p:nvSpPr>
          <p:cNvPr id="4" name="Text Placeholder 3"/>
          <p:cNvSpPr>
            <a:spLocks noGrp="1"/>
          </p:cNvSpPr>
          <p:nvPr>
            <p:ph type="body" sz="half" idx="2"/>
          </p:nvPr>
        </p:nvSpPr>
        <p:spPr/>
        <p:txBody>
          <a:bodyPr>
            <a:normAutofit/>
          </a:bodyPr>
          <a:lstStyle/>
          <a:p>
            <a:r>
              <a:rPr lang="en-US" dirty="0" smtClean="0"/>
              <a:t>Steinbeck studied marine biology at Stanford University, but started his career as a journalist. His first novel, Cup of Gold (1949) was followed by his more popular second work, Tortilla Flat. He wrote mainly of Americans and their struggles and stories. </a:t>
            </a:r>
            <a:endParaRPr lang="en-US" dirty="0"/>
          </a:p>
        </p:txBody>
      </p:sp>
      <p:pic>
        <p:nvPicPr>
          <p:cNvPr id="54274" name="Picture 2" descr="http://ts1.mm.bing.net/images/thumbnail.aspx?q=233795368260&amp;id=fb296780ed277f5491ad52e6cc327d9e&amp;url=http%3a%2f%2fblog.syracuse.com%2fshelflife%2f2008%2f02%2fsteinbeck.jpg"/>
          <p:cNvPicPr>
            <a:picLocks noGrp="1" noChangeAspect="1" noChangeArrowheads="1"/>
          </p:cNvPicPr>
          <p:nvPr>
            <p:ph type="pic" idx="1"/>
          </p:nvPr>
        </p:nvPicPr>
        <p:blipFill>
          <a:blip r:embed="rId2" cstate="print"/>
          <a:srcRect t="17550" b="17550"/>
          <a:stretch>
            <a:fillRect/>
          </a:stretch>
        </p:blipFill>
        <p:spPr bwMode="auto">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PEARL HARBOR</a:t>
            </a:r>
            <a:endParaRPr lang="en-US" dirty="0"/>
          </a:p>
        </p:txBody>
      </p:sp>
      <p:sp>
        <p:nvSpPr>
          <p:cNvPr id="3" name="Content Placeholder 2"/>
          <p:cNvSpPr>
            <a:spLocks noGrp="1"/>
          </p:cNvSpPr>
          <p:nvPr>
            <p:ph idx="1"/>
          </p:nvPr>
        </p:nvSpPr>
        <p:spPr/>
        <p:txBody>
          <a:bodyPr/>
          <a:lstStyle/>
          <a:p>
            <a:r>
              <a:rPr lang="en-US" dirty="0" smtClean="0"/>
              <a:t>December 7</a:t>
            </a:r>
            <a:r>
              <a:rPr lang="en-US" baseline="30000" dirty="0" smtClean="0"/>
              <a:t>th</a:t>
            </a:r>
            <a:r>
              <a:rPr lang="en-US" dirty="0" smtClean="0"/>
              <a:t>, 1941, Japan attacks Pearl Harbor, Hawaii, in a surprise assault.</a:t>
            </a:r>
          </a:p>
          <a:p>
            <a:r>
              <a:rPr lang="en-US" dirty="0" smtClean="0"/>
              <a:t>The planes come in two fleets, one at 8:00 a.m., the second about an hour later.</a:t>
            </a:r>
          </a:p>
          <a:p>
            <a:r>
              <a:rPr lang="en-US" dirty="0" smtClean="0"/>
              <a:t>Over 1,000 people left dead, almost 200 American planes damaged.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Betty Smith</a:t>
            </a:r>
            <a:endParaRPr lang="en-US" dirty="0"/>
          </a:p>
        </p:txBody>
      </p:sp>
      <p:sp>
        <p:nvSpPr>
          <p:cNvPr id="4" name="Text Placeholder 3"/>
          <p:cNvSpPr>
            <a:spLocks noGrp="1"/>
          </p:cNvSpPr>
          <p:nvPr>
            <p:ph type="body" sz="half" idx="2"/>
          </p:nvPr>
        </p:nvSpPr>
        <p:spPr/>
        <p:txBody>
          <a:bodyPr>
            <a:normAutofit/>
          </a:bodyPr>
          <a:lstStyle/>
          <a:p>
            <a:r>
              <a:rPr lang="en-US" dirty="0" smtClean="0"/>
              <a:t>1943, her novel A Tree Grows in Brooklyn is published.</a:t>
            </a:r>
          </a:p>
          <a:p>
            <a:r>
              <a:rPr lang="en-US" dirty="0" smtClean="0"/>
              <a:t>Elizabeth, “Betty” admits that the novel is part autobiographical about her move to New York and her elopement and move to Ann Arbor. </a:t>
            </a:r>
            <a:endParaRPr lang="en-US" dirty="0"/>
          </a:p>
        </p:txBody>
      </p:sp>
      <p:pic>
        <p:nvPicPr>
          <p:cNvPr id="58370" name="Picture 2" descr="http://ts4.mm.bing.net/images/thumbnail.aspx?q=255860611879&amp;id=0f542377a82b2f389dfaa01c95266305&amp;url=http%3a%2f%2fmuseum.unc.edu%2fstatic%2fartifacts%2f13-BettySmith.jpg"/>
          <p:cNvPicPr>
            <a:picLocks noGrp="1" noChangeAspect="1" noChangeArrowheads="1"/>
          </p:cNvPicPr>
          <p:nvPr>
            <p:ph type="pic" idx="1"/>
          </p:nvPr>
        </p:nvPicPr>
        <p:blipFill>
          <a:blip r:embed="rId2" cstate="print"/>
          <a:srcRect t="12496" b="12496"/>
          <a:stretch>
            <a:fillRect/>
          </a:stretch>
        </p:blipFill>
        <p:spPr bwMode="auto">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Actors and Actresses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James Cagney</a:t>
            </a:r>
          </a:p>
          <a:p>
            <a:r>
              <a:rPr lang="en-US" dirty="0" smtClean="0"/>
              <a:t>Gary Cooper</a:t>
            </a:r>
          </a:p>
          <a:p>
            <a:r>
              <a:rPr lang="en-US" dirty="0" smtClean="0"/>
              <a:t>Joan Crawford</a:t>
            </a:r>
          </a:p>
          <a:p>
            <a:r>
              <a:rPr lang="en-US" dirty="0" smtClean="0"/>
              <a:t>Bing Crosby</a:t>
            </a:r>
          </a:p>
          <a:p>
            <a:r>
              <a:rPr lang="en-US" dirty="0" smtClean="0"/>
              <a:t>Bette Davis</a:t>
            </a:r>
          </a:p>
          <a:p>
            <a:r>
              <a:rPr lang="en-US" dirty="0" smtClean="0"/>
              <a:t>Olivia De Havilland</a:t>
            </a:r>
          </a:p>
          <a:p>
            <a:r>
              <a:rPr lang="en-US" dirty="0" smtClean="0"/>
              <a:t>Judy Garland</a:t>
            </a:r>
          </a:p>
          <a:p>
            <a:r>
              <a:rPr lang="en-US" dirty="0" smtClean="0"/>
              <a:t>Katharine Hepburn</a:t>
            </a:r>
          </a:p>
          <a:p>
            <a:r>
              <a:rPr lang="en-US" dirty="0" smtClean="0"/>
              <a:t>Bob Hope</a:t>
            </a:r>
          </a:p>
          <a:p>
            <a:r>
              <a:rPr lang="en-US" dirty="0" smtClean="0"/>
              <a:t>Vivien Leigh</a:t>
            </a:r>
          </a:p>
          <a:p>
            <a:r>
              <a:rPr lang="en-US" dirty="0" smtClean="0"/>
              <a:t>Fred </a:t>
            </a:r>
            <a:r>
              <a:rPr lang="en-US" dirty="0" err="1" smtClean="0"/>
              <a:t>MacMurray</a:t>
            </a:r>
            <a:endParaRPr lang="en-US" dirty="0" smtClean="0"/>
          </a:p>
          <a:p>
            <a:r>
              <a:rPr lang="en-US" dirty="0" smtClean="0"/>
              <a:t>Mickey Rooney</a:t>
            </a:r>
          </a:p>
          <a:p>
            <a:r>
              <a:rPr lang="en-US" dirty="0" smtClean="0"/>
              <a:t>Barbara </a:t>
            </a:r>
            <a:r>
              <a:rPr lang="en-US" dirty="0" err="1" smtClean="0"/>
              <a:t>Stanwyck</a:t>
            </a:r>
            <a:endParaRPr lang="en-US" dirty="0" smtClean="0"/>
          </a:p>
          <a:p>
            <a:r>
              <a:rPr lang="en-US" dirty="0" smtClean="0"/>
              <a:t>Spencer Tracy</a:t>
            </a:r>
          </a:p>
          <a:p>
            <a:r>
              <a:rPr lang="en-US" dirty="0" smtClean="0"/>
              <a:t>Loretta Young</a:t>
            </a:r>
          </a:p>
          <a:p>
            <a:r>
              <a:rPr lang="en-US" dirty="0" smtClean="0"/>
              <a:t>Walter Huston</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 Davis</a:t>
            </a:r>
            <a:endParaRPr lang="en-US" dirty="0"/>
          </a:p>
        </p:txBody>
      </p:sp>
      <p:sp>
        <p:nvSpPr>
          <p:cNvPr id="4" name="Text Placeholder 3"/>
          <p:cNvSpPr>
            <a:spLocks noGrp="1"/>
          </p:cNvSpPr>
          <p:nvPr>
            <p:ph type="body" sz="half" idx="2"/>
          </p:nvPr>
        </p:nvSpPr>
        <p:spPr/>
        <p:txBody>
          <a:bodyPr/>
          <a:lstStyle/>
          <a:p>
            <a:r>
              <a:rPr lang="en-US" dirty="0" smtClean="0"/>
              <a:t>Won awards for her work in Jezebel and Dangerous</a:t>
            </a:r>
            <a:endParaRPr lang="en-US" dirty="0"/>
          </a:p>
        </p:txBody>
      </p:sp>
      <p:pic>
        <p:nvPicPr>
          <p:cNvPr id="48130" name="Picture 2" descr="Bette-Davis">
            <a:hlinkClick r:id="rId2"/>
          </p:cNvPr>
          <p:cNvPicPr>
            <a:picLocks noChangeAspect="1" noChangeArrowheads="1"/>
          </p:cNvPicPr>
          <p:nvPr/>
        </p:nvPicPr>
        <p:blipFill>
          <a:blip r:embed="rId3" cstate="print"/>
          <a:srcRect/>
          <a:stretch>
            <a:fillRect/>
          </a:stretch>
        </p:blipFill>
        <p:spPr bwMode="auto">
          <a:xfrm>
            <a:off x="1828800" y="685800"/>
            <a:ext cx="3352800" cy="4149654"/>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Bing Crosby</a:t>
            </a:r>
            <a:endParaRPr lang="en-US" dirty="0"/>
          </a:p>
        </p:txBody>
      </p:sp>
      <p:sp>
        <p:nvSpPr>
          <p:cNvPr id="4" name="Text Placeholder 3"/>
          <p:cNvSpPr>
            <a:spLocks noGrp="1"/>
          </p:cNvSpPr>
          <p:nvPr>
            <p:ph type="body" sz="half" idx="2"/>
          </p:nvPr>
        </p:nvSpPr>
        <p:spPr/>
        <p:txBody>
          <a:bodyPr/>
          <a:lstStyle/>
          <a:p>
            <a:r>
              <a:rPr lang="en-US" dirty="0" smtClean="0"/>
              <a:t>Known for his work in Man On Fire, White Christmas, Angels in the Outfield, and Best Actor in Going My Way. He was an actor and singer, and had his own TV show, The Bing Crosby Show.</a:t>
            </a:r>
            <a:endParaRPr lang="en-US" dirty="0"/>
          </a:p>
        </p:txBody>
      </p:sp>
      <p:pic>
        <p:nvPicPr>
          <p:cNvPr id="47106" name="Picture 2" descr="crosby"/>
          <p:cNvPicPr>
            <a:picLocks noGrp="1" noChangeAspect="1" noChangeArrowheads="1"/>
          </p:cNvPicPr>
          <p:nvPr>
            <p:ph type="pic" idx="1"/>
          </p:nvPr>
        </p:nvPicPr>
        <p:blipFill>
          <a:blip r:embed="rId2" cstate="print"/>
          <a:srcRect l="5472" r="5472"/>
          <a:stretch>
            <a:fillRect/>
          </a:stretch>
        </p:blipFill>
        <p:spPr bwMode="auto">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Bob “Old Ski Nose” Hope</a:t>
            </a:r>
            <a:endParaRPr lang="en-US" dirty="0"/>
          </a:p>
        </p:txBody>
      </p:sp>
      <p:sp>
        <p:nvSpPr>
          <p:cNvPr id="4" name="Text Placeholder 3"/>
          <p:cNvSpPr>
            <a:spLocks noGrp="1"/>
          </p:cNvSpPr>
          <p:nvPr>
            <p:ph type="body" sz="half" idx="2"/>
          </p:nvPr>
        </p:nvSpPr>
        <p:spPr/>
        <p:txBody>
          <a:bodyPr>
            <a:normAutofit/>
          </a:bodyPr>
          <a:lstStyle/>
          <a:p>
            <a:r>
              <a:rPr lang="en-US" dirty="0" smtClean="0"/>
              <a:t>Road to Singapore, Road to Zanzibar, Road to </a:t>
            </a:r>
            <a:r>
              <a:rPr lang="en-US" dirty="0" err="1" smtClean="0"/>
              <a:t>Morracco</a:t>
            </a:r>
            <a:r>
              <a:rPr lang="en-US" dirty="0" smtClean="0"/>
              <a:t>, Road to Utopia, Road to Rio, Road to Bali, and Road to Hong Kong were his big comedic movies. He holds the world record for Most Honored Entertainer.</a:t>
            </a:r>
            <a:endParaRPr lang="en-US" dirty="0"/>
          </a:p>
        </p:txBody>
      </p:sp>
      <p:pic>
        <p:nvPicPr>
          <p:cNvPr id="46082" name="Picture 2" descr="Bob Hope">
            <a:hlinkClick r:id="rId2"/>
          </p:cNvPr>
          <p:cNvPicPr>
            <a:picLocks noGrp="1" noChangeAspect="1" noChangeArrowheads="1"/>
          </p:cNvPicPr>
          <p:nvPr>
            <p:ph type="pic" idx="1"/>
          </p:nvPr>
        </p:nvPicPr>
        <p:blipFill>
          <a:blip r:embed="rId3" cstate="print"/>
          <a:srcRect t="5463" b="5463"/>
          <a:stretch>
            <a:fillRect/>
          </a:stretch>
        </p:blipFill>
        <p:spPr bwMode="auto">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Fashion</a:t>
            </a:r>
            <a:endParaRPr lang="en-US" dirty="0"/>
          </a:p>
        </p:txBody>
      </p:sp>
      <p:sp>
        <p:nvSpPr>
          <p:cNvPr id="3" name="Content Placeholder 2"/>
          <p:cNvSpPr>
            <a:spLocks noGrp="1"/>
          </p:cNvSpPr>
          <p:nvPr>
            <p:ph idx="1"/>
          </p:nvPr>
        </p:nvSpPr>
        <p:spPr/>
        <p:txBody>
          <a:bodyPr>
            <a:normAutofit/>
          </a:bodyPr>
          <a:lstStyle/>
          <a:p>
            <a:r>
              <a:rPr lang="en-US" dirty="0" smtClean="0"/>
              <a:t>During the World War II time period, everything and everyone revolved around the war effort. </a:t>
            </a:r>
          </a:p>
          <a:p>
            <a:r>
              <a:rPr lang="en-US" dirty="0" smtClean="0"/>
              <a:t>Food and resources were rationed, and times were tough. </a:t>
            </a:r>
          </a:p>
          <a:p>
            <a:r>
              <a:rPr lang="en-US" dirty="0" smtClean="0"/>
              <a:t>Luxuries like desert and nice shoes were not patriotic. </a:t>
            </a:r>
          </a:p>
          <a:p>
            <a:r>
              <a:rPr lang="en-US" dirty="0" smtClean="0"/>
              <a:t>So fashion and material had to adapt to changing times.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Fashion</a:t>
            </a:r>
            <a:endParaRPr lang="en-US" dirty="0"/>
          </a:p>
        </p:txBody>
      </p:sp>
      <p:sp>
        <p:nvSpPr>
          <p:cNvPr id="4" name="Text Placeholder 3"/>
          <p:cNvSpPr>
            <a:spLocks noGrp="1"/>
          </p:cNvSpPr>
          <p:nvPr>
            <p:ph type="body" sz="half" idx="2"/>
          </p:nvPr>
        </p:nvSpPr>
        <p:spPr/>
        <p:txBody>
          <a:bodyPr>
            <a:normAutofit fontScale="77500" lnSpcReduction="20000"/>
          </a:bodyPr>
          <a:lstStyle/>
          <a:p>
            <a:r>
              <a:rPr lang="en-US" dirty="0" smtClean="0"/>
              <a:t>France and Italy weren’t leaders anymore, because of the war. Rationing was important, so designers had the challenge of creating affordable, chic, and economically and patriotically practical. No one wanted to wear flashy things, they would be deemed as unpatriotic. Things like the </a:t>
            </a:r>
            <a:r>
              <a:rPr lang="en-US" dirty="0" err="1" smtClean="0"/>
              <a:t>Zoot</a:t>
            </a:r>
            <a:r>
              <a:rPr lang="en-US" dirty="0" smtClean="0"/>
              <a:t> Suit, Fedoras, Sweaters and ties, and sportswear were invented and popularized. Interesting fact: President FDR even wore a fedora. Gangsters, businessmen, normal men, they all wore the fedora.</a:t>
            </a:r>
            <a:endParaRPr lang="en-US" dirty="0"/>
          </a:p>
        </p:txBody>
      </p:sp>
      <p:pic>
        <p:nvPicPr>
          <p:cNvPr id="51204" name="Picture 4" descr="http://ts3.mm.bing.net/images/thumbnail.aspx?q=245026528582&amp;id=fb621b8f34d85c1ccb529ba21f372b2e&amp;url=http%3a%2f%2flive.drjays.com%2fwp-content%2fuploads%2f2009%2f05%2f17247.jpg"/>
          <p:cNvPicPr>
            <a:picLocks noChangeAspect="1" noChangeArrowheads="1"/>
          </p:cNvPicPr>
          <p:nvPr/>
        </p:nvPicPr>
        <p:blipFill>
          <a:blip r:embed="rId2" cstate="print"/>
          <a:srcRect/>
          <a:stretch>
            <a:fillRect/>
          </a:stretch>
        </p:blipFill>
        <p:spPr bwMode="auto">
          <a:xfrm>
            <a:off x="3505200" y="1143000"/>
            <a:ext cx="3276600" cy="3276603"/>
          </a:xfrm>
          <a:prstGeom prst="rect">
            <a:avLst/>
          </a:prstGeom>
          <a:noFill/>
        </p:spPr>
      </p:pic>
      <p:pic>
        <p:nvPicPr>
          <p:cNvPr id="51206" name="Picture 6" descr="http://ts3.mm.bing.net/images/thumbnail.aspx?q=244701470530&amp;id=02d936de9bab01241dc383c19ec9fb32&amp;url=http%3a%2f%2fi23.photobucket.com%2falbums%2fb367%2fthunderw21%2fme026.jpg"/>
          <p:cNvPicPr>
            <a:picLocks noChangeAspect="1" noChangeArrowheads="1"/>
          </p:cNvPicPr>
          <p:nvPr/>
        </p:nvPicPr>
        <p:blipFill>
          <a:blip r:embed="rId3" cstate="print"/>
          <a:srcRect/>
          <a:stretch>
            <a:fillRect/>
          </a:stretch>
        </p:blipFill>
        <p:spPr bwMode="auto">
          <a:xfrm>
            <a:off x="3124200" y="3810000"/>
            <a:ext cx="1447800" cy="2632365"/>
          </a:xfrm>
          <a:prstGeom prst="rect">
            <a:avLst/>
          </a:prstGeom>
          <a:noFill/>
        </p:spPr>
      </p:pic>
      <p:pic>
        <p:nvPicPr>
          <p:cNvPr id="51208" name="Picture 8" descr="http://ts2.mm.bing.net/images/thumbnail.aspx?q=244892116157&amp;id=6652bcd3ad05edd1ab33c632227d152c&amp;url=http%3a%2f%2f0.tqn.com%2fd%2fvintageclothing%2f1%2f0%2fK%2f1%2f-%2f-%2ffedora.jpg"/>
          <p:cNvPicPr>
            <a:picLocks noChangeAspect="1" noChangeArrowheads="1"/>
          </p:cNvPicPr>
          <p:nvPr/>
        </p:nvPicPr>
        <p:blipFill>
          <a:blip r:embed="rId4" cstate="print"/>
          <a:srcRect/>
          <a:stretch>
            <a:fillRect/>
          </a:stretch>
        </p:blipFill>
        <p:spPr bwMode="auto">
          <a:xfrm>
            <a:off x="6553200" y="1752600"/>
            <a:ext cx="1524000" cy="1104901"/>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Fashion</a:t>
            </a:r>
            <a:endParaRPr lang="en-US" dirty="0"/>
          </a:p>
        </p:txBody>
      </p:sp>
      <p:sp>
        <p:nvSpPr>
          <p:cNvPr id="4" name="Text Placeholder 3"/>
          <p:cNvSpPr>
            <a:spLocks noGrp="1"/>
          </p:cNvSpPr>
          <p:nvPr>
            <p:ph type="body" sz="half" idx="2"/>
          </p:nvPr>
        </p:nvSpPr>
        <p:spPr/>
        <p:txBody>
          <a:bodyPr>
            <a:normAutofit fontScale="92500" lnSpcReduction="10000"/>
          </a:bodyPr>
          <a:lstStyle/>
          <a:p>
            <a:r>
              <a:rPr lang="en-US" dirty="0" smtClean="0"/>
              <a:t>Swing skirts, hats, platform pumps, menswear, sweaters, and glamour were in. The New Look was a more glamorous fashion, long skirts and gowns, curves, and feminine draping and silhouettes were praised by some, and opposed by others more used to showing skin. French Couture Designer Christian Dior mostly founded this new glamorous look in 1947</a:t>
            </a:r>
            <a:endParaRPr lang="en-US" dirty="0"/>
          </a:p>
        </p:txBody>
      </p:sp>
      <p:pic>
        <p:nvPicPr>
          <p:cNvPr id="53252" name="Picture 4" descr="http://ts2.mm.bing.net/images/thumbnail.aspx?q=228309871257&amp;id=c2a3777c2b1ceaaaf1a5872c2bb4c086&amp;url=http%3a%2f%2fwww.poshbot.com%2fwp-content%2ffashion-pics%2fchristian_dior_haute_couture_2009_01.jpg"/>
          <p:cNvPicPr>
            <a:picLocks noChangeAspect="1" noChangeArrowheads="1"/>
          </p:cNvPicPr>
          <p:nvPr/>
        </p:nvPicPr>
        <p:blipFill>
          <a:blip r:embed="rId2" cstate="print"/>
          <a:srcRect/>
          <a:stretch>
            <a:fillRect/>
          </a:stretch>
        </p:blipFill>
        <p:spPr bwMode="auto">
          <a:xfrm>
            <a:off x="2971800" y="304800"/>
            <a:ext cx="1543050" cy="2329134"/>
          </a:xfrm>
          <a:prstGeom prst="rect">
            <a:avLst/>
          </a:prstGeom>
          <a:noFill/>
        </p:spPr>
      </p:pic>
      <p:pic>
        <p:nvPicPr>
          <p:cNvPr id="53254" name="Picture 6" descr="http://ts1.mm.bing.net/images/thumbnail.aspx?q=243763577884&amp;id=4883f28545a890273af97e94c8b8fb13&amp;url=http%3a%2f%2fwww.proa.org%2fexhibiciones%2fpasadas%2fmoda%2fsalas%2fwilly_maywald_paris.jpg"/>
          <p:cNvPicPr>
            <a:picLocks noChangeAspect="1" noChangeArrowheads="1"/>
          </p:cNvPicPr>
          <p:nvPr/>
        </p:nvPicPr>
        <p:blipFill>
          <a:blip r:embed="rId3" cstate="print"/>
          <a:srcRect/>
          <a:stretch>
            <a:fillRect/>
          </a:stretch>
        </p:blipFill>
        <p:spPr bwMode="auto">
          <a:xfrm>
            <a:off x="4038600" y="3810000"/>
            <a:ext cx="1828800" cy="2340866"/>
          </a:xfrm>
          <a:prstGeom prst="rect">
            <a:avLst/>
          </a:prstGeom>
          <a:noFill/>
        </p:spPr>
      </p:pic>
      <p:pic>
        <p:nvPicPr>
          <p:cNvPr id="53256" name="Picture 8" descr="http://ts1.mm.bing.net/images/thumbnail.aspx?q=247662453280&amp;id=ae2780074408d9649bb7c9d028b515b6&amp;url=http%3a%2f%2fmyvintagevogue.com%2fyahoo_site_admin%2fassets%2fimages%2fChristian_Dior_1947.209160958_large.jpg"/>
          <p:cNvPicPr>
            <a:picLocks noChangeAspect="1" noChangeArrowheads="1"/>
          </p:cNvPicPr>
          <p:nvPr/>
        </p:nvPicPr>
        <p:blipFill>
          <a:blip r:embed="rId4" cstate="print"/>
          <a:srcRect/>
          <a:stretch>
            <a:fillRect/>
          </a:stretch>
        </p:blipFill>
        <p:spPr bwMode="auto">
          <a:xfrm>
            <a:off x="6477000" y="1447800"/>
            <a:ext cx="1676400" cy="2629649"/>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Propaganda, war posters, and funnies</a:t>
            </a:r>
            <a:endParaRPr lang="en-US" dirty="0"/>
          </a:p>
        </p:txBody>
      </p:sp>
      <p:sp>
        <p:nvSpPr>
          <p:cNvPr id="3" name="Text Placeholder 2"/>
          <p:cNvSpPr>
            <a:spLocks noGrp="1"/>
          </p:cNvSpPr>
          <p:nvPr>
            <p:ph type="body" idx="1"/>
          </p:nvPr>
        </p:nvSpPr>
        <p:spPr/>
        <p:txBody>
          <a:bodyPr/>
          <a:lstStyle/>
          <a:p>
            <a:r>
              <a:rPr lang="en-US" dirty="0" smtClean="0"/>
              <a:t>IT’S NOT LYING. IT’S A PERSUASION TECHNIQUE.</a:t>
            </a:r>
            <a:endParaRPr lang="en-US" dirty="0"/>
          </a:p>
        </p:txBody>
      </p:sp>
      <p:pic>
        <p:nvPicPr>
          <p:cNvPr id="4" name="Picture 31" descr="http://www.nisk.k12.ny.us/fdr/images/head.GIF"/>
          <p:cNvPicPr>
            <a:picLocks noChangeAspect="1" noChangeArrowheads="1"/>
          </p:cNvPicPr>
          <p:nvPr/>
        </p:nvPicPr>
        <p:blipFill>
          <a:blip r:embed="rId2" cstate="print"/>
          <a:srcRect/>
          <a:stretch>
            <a:fillRect/>
          </a:stretch>
        </p:blipFill>
        <p:spPr bwMode="auto">
          <a:xfrm>
            <a:off x="2209800" y="3276600"/>
            <a:ext cx="3810000" cy="302895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WAR POSTERS AND SUCH</a:t>
            </a:r>
            <a:endParaRPr lang="en-US" dirty="0"/>
          </a:p>
        </p:txBody>
      </p:sp>
      <p:sp>
        <p:nvSpPr>
          <p:cNvPr id="3" name="Content Placeholder 2"/>
          <p:cNvSpPr>
            <a:spLocks noGrp="1"/>
          </p:cNvSpPr>
          <p:nvPr>
            <p:ph idx="1"/>
          </p:nvPr>
        </p:nvSpPr>
        <p:spPr/>
        <p:txBody>
          <a:bodyPr/>
          <a:lstStyle/>
          <a:p>
            <a:r>
              <a:rPr lang="en-US" dirty="0" smtClean="0"/>
              <a:t>Posters were put up around America asking people to volunteer, join the service, donate, or just be aware of issues.</a:t>
            </a:r>
          </a:p>
          <a:p>
            <a:r>
              <a:rPr lang="en-US" dirty="0" smtClean="0"/>
              <a:t>Some propaganda was used to persuade people to agree with Hitler and support Nazis.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BATTLE OF THE CORAL SEA</a:t>
            </a:r>
            <a:endParaRPr lang="en-US" dirty="0"/>
          </a:p>
        </p:txBody>
      </p:sp>
      <p:sp>
        <p:nvSpPr>
          <p:cNvPr id="3" name="Content Placeholder 2"/>
          <p:cNvSpPr>
            <a:spLocks noGrp="1"/>
          </p:cNvSpPr>
          <p:nvPr>
            <p:ph idx="1"/>
          </p:nvPr>
        </p:nvSpPr>
        <p:spPr/>
        <p:txBody>
          <a:bodyPr>
            <a:normAutofit/>
          </a:bodyPr>
          <a:lstStyle/>
          <a:p>
            <a:r>
              <a:rPr lang="en-US" dirty="0" smtClean="0"/>
              <a:t>After the battle of Pearl Harbor, () the battles in the South Pacific were mostly fought by the American troops and the Japanese Empire.</a:t>
            </a:r>
          </a:p>
          <a:p>
            <a:r>
              <a:rPr lang="en-US" dirty="0" smtClean="0"/>
              <a:t>The Battle of the Coral Sea, (early May, 1942) was a turning point in which the Japanese’ advance southward was stopped. General Chester Nimitz attempted to stop Japan’s attempt to cut off Australia, but the USS Lexington was sunk, and the USS Yorktown harmed.</a:t>
            </a:r>
          </a:p>
          <a:p>
            <a:r>
              <a:rPr lang="en-US" dirty="0" smtClean="0"/>
              <a:t>But Japan retreats after a hard loss.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No war talk!, American, America, USA, wwi, the great war, propaganda poster">
            <a:hlinkClick r:id="rId2"/>
          </p:cNvPr>
          <p:cNvPicPr>
            <a:picLocks noChangeAspect="1" noChangeArrowheads="1"/>
          </p:cNvPicPr>
          <p:nvPr/>
        </p:nvPicPr>
        <p:blipFill>
          <a:blip r:embed="rId3" cstate="print"/>
          <a:srcRect/>
          <a:stretch>
            <a:fillRect/>
          </a:stretch>
        </p:blipFill>
        <p:spPr bwMode="auto">
          <a:xfrm>
            <a:off x="2057400" y="0"/>
            <a:ext cx="3378502" cy="1752600"/>
          </a:xfrm>
          <a:prstGeom prst="rect">
            <a:avLst/>
          </a:prstGeom>
          <a:noFill/>
        </p:spPr>
      </p:pic>
      <p:pic>
        <p:nvPicPr>
          <p:cNvPr id="59396" name="Picture 4" descr="Knit your bit, American, America, USA, wwi, the great war, propaganda poster">
            <a:hlinkClick r:id="rId4"/>
          </p:cNvPr>
          <p:cNvPicPr>
            <a:picLocks noChangeAspect="1" noChangeArrowheads="1"/>
          </p:cNvPicPr>
          <p:nvPr/>
        </p:nvPicPr>
        <p:blipFill>
          <a:blip r:embed="rId5" cstate="print"/>
          <a:srcRect/>
          <a:stretch>
            <a:fillRect/>
          </a:stretch>
        </p:blipFill>
        <p:spPr bwMode="auto">
          <a:xfrm>
            <a:off x="0" y="2743200"/>
            <a:ext cx="2057400" cy="4191000"/>
          </a:xfrm>
          <a:prstGeom prst="rect">
            <a:avLst/>
          </a:prstGeom>
          <a:noFill/>
        </p:spPr>
      </p:pic>
      <p:pic>
        <p:nvPicPr>
          <p:cNvPr id="59398" name="Picture 6" descr="Back our girls over there, American, America, USA, wwi, the great war, propaganda poster">
            <a:hlinkClick r:id="rId6"/>
          </p:cNvPr>
          <p:cNvPicPr>
            <a:picLocks noChangeAspect="1" noChangeArrowheads="1"/>
          </p:cNvPicPr>
          <p:nvPr/>
        </p:nvPicPr>
        <p:blipFill>
          <a:blip r:embed="rId7" cstate="print"/>
          <a:srcRect/>
          <a:stretch>
            <a:fillRect/>
          </a:stretch>
        </p:blipFill>
        <p:spPr bwMode="auto">
          <a:xfrm>
            <a:off x="0" y="0"/>
            <a:ext cx="2133600" cy="2821291"/>
          </a:xfrm>
          <a:prstGeom prst="rect">
            <a:avLst/>
          </a:prstGeom>
          <a:noFill/>
        </p:spPr>
      </p:pic>
      <p:pic>
        <p:nvPicPr>
          <p:cNvPr id="59400" name="Picture 8" descr="Americas tribute to Britain, American, America, USA, wwi, the great war, propaganda poster">
            <a:hlinkClick r:id="rId8"/>
          </p:cNvPr>
          <p:cNvPicPr>
            <a:picLocks noChangeAspect="1" noChangeArrowheads="1"/>
          </p:cNvPicPr>
          <p:nvPr/>
        </p:nvPicPr>
        <p:blipFill>
          <a:blip r:embed="rId9" cstate="print"/>
          <a:srcRect/>
          <a:stretch>
            <a:fillRect/>
          </a:stretch>
        </p:blipFill>
        <p:spPr bwMode="auto">
          <a:xfrm>
            <a:off x="7543800" y="0"/>
            <a:ext cx="1600200" cy="2438402"/>
          </a:xfrm>
          <a:prstGeom prst="rect">
            <a:avLst/>
          </a:prstGeom>
          <a:noFill/>
        </p:spPr>
      </p:pic>
      <p:pic>
        <p:nvPicPr>
          <p:cNvPr id="59402" name="Picture 10" descr="Hero land, American, America, USA, wwi, the great war, propaganda poster">
            <a:hlinkClick r:id="rId10"/>
          </p:cNvPr>
          <p:cNvPicPr>
            <a:picLocks noChangeAspect="1" noChangeArrowheads="1"/>
          </p:cNvPicPr>
          <p:nvPr/>
        </p:nvPicPr>
        <p:blipFill>
          <a:blip r:embed="rId11" cstate="print"/>
          <a:srcRect/>
          <a:stretch>
            <a:fillRect/>
          </a:stretch>
        </p:blipFill>
        <p:spPr bwMode="auto">
          <a:xfrm>
            <a:off x="5334000" y="0"/>
            <a:ext cx="2306592" cy="1600200"/>
          </a:xfrm>
          <a:prstGeom prst="rect">
            <a:avLst/>
          </a:prstGeom>
          <a:noFill/>
        </p:spPr>
      </p:pic>
      <p:sp>
        <p:nvSpPr>
          <p:cNvPr id="594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59406" name="Picture 14" descr="http://ts4.mm.bing.net/images/thumbnail.aspx?q=253443580319&amp;id=f2b476505d5936005d429b1b72073227&amp;url=http%3a%2f%2fwww.ww2shots.com%2fgallery%2fd%2f3000-2%2fWWII%2b-%2bPROPAGANDA%2bPOSTER%2b-%2bNazi%2bPoster%2b-%2bEndl_sung-Unter-de"/>
          <p:cNvPicPr>
            <a:picLocks noChangeAspect="1" noChangeArrowheads="1"/>
          </p:cNvPicPr>
          <p:nvPr/>
        </p:nvPicPr>
        <p:blipFill>
          <a:blip r:embed="rId12" cstate="print"/>
          <a:srcRect/>
          <a:stretch>
            <a:fillRect/>
          </a:stretch>
        </p:blipFill>
        <p:spPr bwMode="auto">
          <a:xfrm>
            <a:off x="7391400" y="2362200"/>
            <a:ext cx="1752600" cy="2590800"/>
          </a:xfrm>
          <a:prstGeom prst="rect">
            <a:avLst/>
          </a:prstGeom>
          <a:noFill/>
        </p:spPr>
      </p:pic>
      <p:pic>
        <p:nvPicPr>
          <p:cNvPr id="59408" name="Picture 16" descr="http://ts4.mm.bing.net/images/thumbnail.aspx?q=224783701011&amp;id=556f58ec7b0e7662b4d111e27d21921b&amp;url=http%3a%2f%2fwww.ww2shots.com%2fgallery%2fd%2f2966-2%2fWWII%2b-%2bPROPAGANDA%2bPOSTER%2b-%2bFlying%2bflag-ww2shots.jpg"/>
          <p:cNvPicPr>
            <a:picLocks noChangeAspect="1" noChangeArrowheads="1"/>
          </p:cNvPicPr>
          <p:nvPr/>
        </p:nvPicPr>
        <p:blipFill>
          <a:blip r:embed="rId13" cstate="print"/>
          <a:srcRect/>
          <a:stretch>
            <a:fillRect/>
          </a:stretch>
        </p:blipFill>
        <p:spPr bwMode="auto">
          <a:xfrm>
            <a:off x="7772400" y="4862944"/>
            <a:ext cx="1371600" cy="1995056"/>
          </a:xfrm>
          <a:prstGeom prst="rect">
            <a:avLst/>
          </a:prstGeom>
          <a:noFill/>
        </p:spPr>
      </p:pic>
      <p:sp>
        <p:nvSpPr>
          <p:cNvPr id="5940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1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1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12"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1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59415" name="Picture 23" descr="http://ts3.mm.bing.net/images/thumbnail.aspx?q=242449526426&amp;id=54143daabff853deb388bf66bc2bce71&amp;url=http%3a%2f%2fupload.wikimedia.org%2fwikipedia%2fcommons%2f7%2f77%2fWw2_poster_oct0404.jpg"/>
          <p:cNvPicPr>
            <a:picLocks noChangeAspect="1" noChangeArrowheads="1"/>
          </p:cNvPicPr>
          <p:nvPr/>
        </p:nvPicPr>
        <p:blipFill>
          <a:blip r:embed="rId14" cstate="print"/>
          <a:srcRect/>
          <a:stretch>
            <a:fillRect/>
          </a:stretch>
        </p:blipFill>
        <p:spPr bwMode="auto">
          <a:xfrm>
            <a:off x="6248400" y="5333999"/>
            <a:ext cx="1514475" cy="1524001"/>
          </a:xfrm>
          <a:prstGeom prst="rect">
            <a:avLst/>
          </a:prstGeom>
          <a:noFill/>
        </p:spPr>
      </p:pic>
      <p:sp>
        <p:nvSpPr>
          <p:cNvPr id="59416"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59417"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59419" name="Picture 27" descr="http://ts4.mm.bing.net/images/thumbnail.aspx?q=255532409407&amp;id=ad803da66b2a956699d5b49457c6abe2&amp;url=http%3a%2f%2fwww.phil801.com%2fburns%2fmilitary%2fwwii%2f2%2fww1647-63.jpg"/>
          <p:cNvPicPr>
            <a:picLocks noChangeAspect="1" noChangeArrowheads="1"/>
          </p:cNvPicPr>
          <p:nvPr/>
        </p:nvPicPr>
        <p:blipFill>
          <a:blip r:embed="rId15" cstate="print"/>
          <a:srcRect/>
          <a:stretch>
            <a:fillRect/>
          </a:stretch>
        </p:blipFill>
        <p:spPr bwMode="auto">
          <a:xfrm>
            <a:off x="1981200" y="5333999"/>
            <a:ext cx="1676400" cy="1524001"/>
          </a:xfrm>
          <a:prstGeom prst="rect">
            <a:avLst/>
          </a:prstGeom>
          <a:noFill/>
        </p:spPr>
      </p:pic>
      <p:pic>
        <p:nvPicPr>
          <p:cNvPr id="59421" name="Picture 29" descr="http://ts4.mm.bing.net/images/thumbnail.aspx?q=243974479763&amp;id=622ecd461ae7d6349d68267c828bb291&amp;url=http%3a%2f%2fupload.wikimedia.org%2fwikipedia%2fen%2fthumb%2f1%2f1c%2fAustralia_WW1_propaganda.jpg%2f800px-Australia_WW1"/>
          <p:cNvPicPr>
            <a:picLocks noChangeAspect="1" noChangeArrowheads="1"/>
          </p:cNvPicPr>
          <p:nvPr/>
        </p:nvPicPr>
        <p:blipFill>
          <a:blip r:embed="rId16" cstate="print"/>
          <a:srcRect/>
          <a:stretch>
            <a:fillRect/>
          </a:stretch>
        </p:blipFill>
        <p:spPr bwMode="auto">
          <a:xfrm>
            <a:off x="3733800" y="5337810"/>
            <a:ext cx="2514600" cy="152019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4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624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62477" name="Picture 13" descr="http://www.benzilla.com/uploads/2008/11/fdr_2.jpg"/>
          <p:cNvPicPr>
            <a:picLocks noChangeAspect="1" noChangeArrowheads="1"/>
          </p:cNvPicPr>
          <p:nvPr/>
        </p:nvPicPr>
        <p:blipFill>
          <a:blip r:embed="rId2" cstate="print"/>
          <a:srcRect/>
          <a:stretch>
            <a:fillRect/>
          </a:stretch>
        </p:blipFill>
        <p:spPr bwMode="auto">
          <a:xfrm>
            <a:off x="3905250" y="0"/>
            <a:ext cx="5238750" cy="4133850"/>
          </a:xfrm>
          <a:prstGeom prst="rect">
            <a:avLst/>
          </a:prstGeom>
          <a:noFill/>
        </p:spPr>
      </p:pic>
      <p:pic>
        <p:nvPicPr>
          <p:cNvPr id="62479" name="Picture 15" descr="http://www.sitnews.us/Cartoonists/041805/huffaker.gif"/>
          <p:cNvPicPr>
            <a:picLocks noChangeAspect="1" noChangeArrowheads="1"/>
          </p:cNvPicPr>
          <p:nvPr/>
        </p:nvPicPr>
        <p:blipFill>
          <a:blip r:embed="rId3" cstate="print"/>
          <a:srcRect/>
          <a:stretch>
            <a:fillRect/>
          </a:stretch>
        </p:blipFill>
        <p:spPr bwMode="auto">
          <a:xfrm>
            <a:off x="152400" y="2657475"/>
            <a:ext cx="4800600" cy="4200525"/>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Text Placeholder 2"/>
          <p:cNvSpPr>
            <a:spLocks noGrp="1"/>
          </p:cNvSpPr>
          <p:nvPr>
            <p:ph type="body" idx="1"/>
          </p:nvPr>
        </p:nvSpPr>
        <p:spPr/>
        <p:txBody>
          <a:bodyPr/>
          <a:lstStyle/>
          <a:p>
            <a:r>
              <a:rPr lang="en-US" dirty="0" smtClean="0"/>
              <a:t>MY ATTEMPT AT AVOIDING A LAW SUIT OVER COPYRIGHTS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http://www.bing.com/images/search?q=American+flag&amp;qpvt=American+flag&amp;FORM=Z7FD#focal=fb7968a6db8365395b689189ddabf2b2&amp;furl=http%3A%2F%2Fat-is.com%2FOld%2520American%2520Flag(1).jpg</a:t>
            </a:r>
          </a:p>
          <a:p>
            <a:r>
              <a:rPr lang="en-US" dirty="0" smtClean="0"/>
              <a:t> </a:t>
            </a:r>
            <a:r>
              <a:rPr lang="en-US" dirty="0" smtClean="0"/>
              <a:t>http</a:t>
            </a:r>
            <a:r>
              <a:rPr lang="en-US" dirty="0" smtClean="0"/>
              <a:t>://www.bing.com/images/search?q=Pearl+Harbor&amp;form=QBIR&amp;qs=n&amp;sk=&amp;sc=8-12#focal=0beeb29d37f92f90d6ebb3332f623e20&amp;furl=http%3A%2F%2Fpubsecrets.files.wordpress.com%2F2009%2F12%2Fpearl-harbor2a_uss_arizona.jpg</a:t>
            </a:r>
          </a:p>
          <a:p>
            <a:r>
              <a:rPr lang="en-US" dirty="0" smtClean="0"/>
              <a:t> </a:t>
            </a:r>
            <a:r>
              <a:rPr lang="en-US" dirty="0" smtClean="0"/>
              <a:t>http</a:t>
            </a:r>
            <a:r>
              <a:rPr lang="en-US" dirty="0" smtClean="0"/>
              <a:t>://www.bing.com/images/search?q=Pearl+Harbor&amp;form=QBIR&amp;qs=n&amp;sk=&amp;sc=8-12#focal=856b4afd8e0061a2ad67d54b614b8bba&amp;furl=http%3A%2F%2Fwww.rivervet.com%2Fimages%2FPearlHarbor%2FPearlHarbor.jpg</a:t>
            </a:r>
          </a:p>
          <a:p>
            <a:r>
              <a:rPr lang="en-US" dirty="0" smtClean="0"/>
              <a:t> </a:t>
            </a:r>
            <a:r>
              <a:rPr lang="en-US" dirty="0" smtClean="0"/>
              <a:t>http</a:t>
            </a:r>
            <a:r>
              <a:rPr lang="en-US" dirty="0" smtClean="0"/>
              <a:t>://www.bing.com/images/search?q=Winston+Churchill&amp;form=QBIR&amp;qs=n&amp;sk=&amp;sc=8-17#focal=be941eec75b2d17a65b2942e62423892&amp;furl=http%3A%2F%2Fafteramerica.files.wordpress.com%2F2009%2F11%2Fwinston-churchill.jpg</a:t>
            </a:r>
          </a:p>
          <a:p>
            <a:r>
              <a:rPr lang="en-US" dirty="0" smtClean="0"/>
              <a:t> </a:t>
            </a:r>
            <a:r>
              <a:rPr lang="en-US" dirty="0" smtClean="0"/>
              <a:t>http</a:t>
            </a:r>
            <a:r>
              <a:rPr lang="en-US" dirty="0" smtClean="0"/>
              <a:t>://www.bing.com/images/search?q=Adolf+Hitler&amp;form=QBIR&amp;qs=n&amp;sk=&amp;sc=8-11#focal=71d00fde28dbc01bba909344fd671279&amp;furl=http%3A%2F%2Fwww.museumsyndicate.com%2Fimages%2Fartists%2F12.jpg</a:t>
            </a:r>
          </a:p>
          <a:p>
            <a:r>
              <a:rPr lang="en-US" dirty="0" smtClean="0"/>
              <a:t> </a:t>
            </a:r>
            <a:r>
              <a:rPr lang="en-US" dirty="0" smtClean="0"/>
              <a:t>http</a:t>
            </a:r>
            <a:r>
              <a:rPr lang="en-US" dirty="0" smtClean="0"/>
              <a:t>://www.bing.com/images/search?q=Franklin+Delano+Roosevelt&amp;FORM=SSIR#focal=3b259225c02041b4242c6781dcd70d90&amp;furl=http%3A%2F%2Fwww.ihavenet.com%2Fimages%2FFranklin-D-Roosevelt.jpg</a:t>
            </a:r>
          </a:p>
          <a:p>
            <a:r>
              <a:rPr lang="en-US" dirty="0" smtClean="0"/>
              <a:t> </a:t>
            </a:r>
            <a:r>
              <a:rPr lang="en-US" dirty="0" smtClean="0"/>
              <a:t>http</a:t>
            </a:r>
            <a:r>
              <a:rPr lang="en-US" dirty="0" smtClean="0"/>
              <a:t>://www.bing.com/images/search?q=Neville+Chamberlain&amp;form=QBIR&amp;qs=n&amp;sk=&amp;sc=8-19#focal=64c1cc4047ca2fbff1d069ba93f6d97b&amp;furl=http%3A%2F%2Fwww.born-today.com%2Fbtpix%2Fchamberlain_neville.jpg</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11http://www.bing.com/images/search?q=Joseph+Stalin&amp;form=QBIR&amp;qs=n&amp;sk=&amp;sc=8-13#focal=b36af403dba3f6c7e6d80b2ae721827e&amp;furl=http%3A%2F%2Ftimesonline.typepad.com%2Fphotos%2Funcategorized%2F2009%2F02%2F25%2Fjoseph_stalin.jpg</a:t>
            </a:r>
          </a:p>
          <a:p>
            <a:r>
              <a:rPr lang="en-US" dirty="0" smtClean="0"/>
              <a:t> </a:t>
            </a:r>
            <a:r>
              <a:rPr lang="en-US" dirty="0" smtClean="0"/>
              <a:t>http</a:t>
            </a:r>
            <a:r>
              <a:rPr lang="en-US" dirty="0" smtClean="0"/>
              <a:t>://www.bing.com/images/search?q=Hideki+Tojo&amp;form=QBIR&amp;qs=n&amp;sk=&amp;sc=8-11#focal=dafe4f8b363697f9bfb4f63d5da6645d&amp;furl=http%3A%2F%2Fwww.ghettodriveby.com%2Fimages%2Ftojo.jpg</a:t>
            </a:r>
          </a:p>
          <a:p>
            <a:r>
              <a:rPr lang="en-US" dirty="0" smtClean="0"/>
              <a:t> </a:t>
            </a:r>
            <a:r>
              <a:rPr lang="en-US" dirty="0" smtClean="0"/>
              <a:t>11http</a:t>
            </a:r>
            <a:r>
              <a:rPr lang="en-US" dirty="0" smtClean="0"/>
              <a:t>://www.bing.com/images/search?q=Harry+Truman&amp;form=QBIR&amp;qs=n&amp;sk=&amp;sc=8-12#focal=c1cbaee9694586e00c18cba6b236cfb5&amp;furl=http%3A%2F%2Fwww.kids-iq-tests.com%2Fpresidents%2FHarry-Truman.jpg</a:t>
            </a:r>
          </a:p>
          <a:p>
            <a:r>
              <a:rPr lang="en-US" dirty="0" smtClean="0"/>
              <a:t> </a:t>
            </a:r>
            <a:r>
              <a:rPr lang="en-US" dirty="0" smtClean="0"/>
              <a:t>http</a:t>
            </a:r>
            <a:r>
              <a:rPr lang="en-US" dirty="0" smtClean="0"/>
              <a:t>://www.bing.com/images/search?q=The+Grapes+of+Wrath&amp;qpvt=The+Grapes+of+Wrath&amp;FORM=Z7FD2#focal=cbcaebb655409fc6efd7be31e681e2ce&amp;furl=http%3A%2F%2Fdanliterature.files.wordpress.com%2F2009%2F10%2Fjohn-steinbeck-the-grapes-of-wrath.jpg</a:t>
            </a:r>
          </a:p>
          <a:p>
            <a:r>
              <a:rPr lang="en-US" dirty="0" smtClean="0"/>
              <a:t> </a:t>
            </a:r>
            <a:r>
              <a:rPr lang="en-US" dirty="0" smtClean="0"/>
              <a:t>http</a:t>
            </a:r>
            <a:r>
              <a:rPr lang="en-US" dirty="0" smtClean="0"/>
              <a:t>://www.bing.com/images/search?q=FDR+cartoons&amp;form=QBIL&amp;qs=n&amp;sk=&amp;sc=1-12#focal=df91a664b0a57c5b3230802688d9456b&amp;furl=http%3A%2F%2Fwww.sitnews.us%2FCartoonists%2F041805%2Fhuffaker.gif</a:t>
            </a:r>
          </a:p>
          <a:p>
            <a:r>
              <a:rPr lang="en-US" dirty="0" smtClean="0"/>
              <a:t> </a:t>
            </a:r>
            <a:r>
              <a:rPr lang="en-US" dirty="0" smtClean="0"/>
              <a:t>http</a:t>
            </a:r>
            <a:r>
              <a:rPr lang="en-US" dirty="0" smtClean="0"/>
              <a:t>://www.benzilla.com/uploads/2008/11/fdr_2.jpg</a:t>
            </a:r>
          </a:p>
          <a:p>
            <a:r>
              <a:rPr lang="en-US" dirty="0" smtClean="0"/>
              <a:t> </a:t>
            </a:r>
            <a:r>
              <a:rPr lang="en-US" u="sng" dirty="0" smtClean="0">
                <a:hlinkClick r:id="rId2"/>
              </a:rPr>
              <a:t>http</a:t>
            </a:r>
            <a:r>
              <a:rPr lang="en-US" u="sng" dirty="0" smtClean="0">
                <a:hlinkClick r:id="rId2"/>
              </a:rPr>
              <a:t>://www.bing.com/images/search?q=WWII+propaganda+posters&amp;qpvt=WWII+propaganda+posters&amp;FORM=Z7FD1#focal=b1491cd66e4300de0ebbc3f7bc8c6f10&amp;furl=http%3A%2F%2Fwww.cornellcollege.edu%2Fhistory%2Fcourses%2Fstewart%2Fhis260-3-2006%2F04%2520four%2Fimages%2FWWII%2520Pictures%2FIGaveAMan.jpg</a:t>
            </a:r>
            <a:endParaRPr lang="en-US" dirty="0" smtClean="0"/>
          </a:p>
          <a:p>
            <a:r>
              <a:rPr lang="en-US" dirty="0" smtClean="0"/>
              <a:t> </a:t>
            </a:r>
            <a:r>
              <a:rPr lang="en-US" dirty="0" smtClean="0"/>
              <a:t>http</a:t>
            </a:r>
            <a:r>
              <a:rPr lang="en-US" dirty="0" smtClean="0"/>
              <a:t>://www.bing.com/images/search?q=WWII+propaganda+posters&amp;qpvt=WWII+propaganda+posters&amp;FORM=Z7FD1#focal=4a34b3949380705ad4dd7cfc136b50bc&amp;furl=http%3A%2F%2Fupload.wikimedia.org%2Fwikipedia%2Fcommons%2F7%2F77%2FWw2_poster_oct0404.jpg</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55000" lnSpcReduction="20000"/>
          </a:bodyPr>
          <a:lstStyle/>
          <a:p>
            <a:pPr>
              <a:buNone/>
            </a:pPr>
            <a:endParaRPr lang="en-US" dirty="0" smtClean="0"/>
          </a:p>
          <a:p>
            <a:r>
              <a:rPr lang="en-US" dirty="0" smtClean="0"/>
              <a:t>http://www.bing.com/images/search?q=WWII+propaganda+posters&amp;qpvt=WWII+propaganda+posters&amp;FORM=Z7FD1#focal=76a6351c91cc77452447b4ba3f989ba0&amp;furl=http%3A%2F%2Fwww.ww2shots.com%2Fgallery%2Fd%2F2966-2%2FWWII%2B-%2BPROPAGANDA%2BPOSTER%2B-%</a:t>
            </a:r>
            <a:r>
              <a:rPr lang="en-US" dirty="0" smtClean="0"/>
              <a:t>2BFlying%2Bflag-ww2shots.jpg</a:t>
            </a:r>
            <a:endParaRPr lang="en-US" dirty="0" smtClean="0"/>
          </a:p>
          <a:p>
            <a:r>
              <a:rPr lang="en-US" dirty="0" smtClean="0"/>
              <a:t>http://www.bing.com/images/search?q=WWII+propaganda+posters&amp;qpvt=WWII+propaganda+posters&amp;FORM=Z7FD1#focal=ae806176f8fb74707f3e039e0f683d83&amp;furl=http%3A%2F%2Fwww.ww2shots.com%2Fgallery%2Fd%2F3000-2%2FWWII%2B-%2BPROPAGANDA%2BPOSTER%2B-%2BNazi%2BPoster%2B-%</a:t>
            </a:r>
            <a:r>
              <a:rPr lang="en-US" dirty="0" smtClean="0"/>
              <a:t>2BEndl_sung-Unter-dem-Hakenkreuz-ww2shots.jpg</a:t>
            </a:r>
            <a:endParaRPr lang="en-US" dirty="0" smtClean="0"/>
          </a:p>
          <a:p>
            <a:r>
              <a:rPr lang="en-US" dirty="0" smtClean="0"/>
              <a:t>http://</a:t>
            </a:r>
            <a:r>
              <a:rPr lang="en-US" dirty="0" smtClean="0"/>
              <a:t>www.world-war-pictures.com/american-war-posters.htm</a:t>
            </a:r>
            <a:endParaRPr lang="en-US" dirty="0" smtClean="0"/>
          </a:p>
          <a:p>
            <a:r>
              <a:rPr lang="en-US" dirty="0" smtClean="0"/>
              <a:t> </a:t>
            </a:r>
            <a:r>
              <a:rPr lang="en-US" dirty="0" smtClean="0"/>
              <a:t>http</a:t>
            </a:r>
            <a:r>
              <a:rPr lang="en-US" dirty="0" smtClean="0"/>
              <a:t>://www.bing.com/images/search?q=Betty+Smith&amp;qpvt=Betty+Smith&amp;FORM=Z7FD#focal=e9bd4a0f01dc2484dd1276447a3a4aa5&amp;furl=http%3A%2F%2Fmuseum.unc.edu%2Fstatic%2Fartifacts%2F13-BettySmith.jpg</a:t>
            </a:r>
          </a:p>
          <a:p>
            <a:r>
              <a:rPr lang="en-US" dirty="0" smtClean="0"/>
              <a:t> </a:t>
            </a:r>
            <a:r>
              <a:rPr lang="en-US" dirty="0" smtClean="0"/>
              <a:t>http</a:t>
            </a:r>
            <a:r>
              <a:rPr lang="en-US" dirty="0" smtClean="0"/>
              <a:t>://www.johnsteinbeck.com/bio.shtml</a:t>
            </a:r>
          </a:p>
          <a:p>
            <a:r>
              <a:rPr lang="en-US" dirty="0" smtClean="0"/>
              <a:t> </a:t>
            </a:r>
            <a:r>
              <a:rPr lang="en-US" dirty="0" smtClean="0"/>
              <a:t>http</a:t>
            </a:r>
            <a:r>
              <a:rPr lang="en-US" dirty="0" smtClean="0"/>
              <a:t>://</a:t>
            </a:r>
            <a:r>
              <a:rPr lang="en-US" dirty="0" smtClean="0"/>
              <a:t>www.bing.com/images/search?q=john+steinbeck&amp;qpvt=John+Steinbeck&amp;FORM=Z7FD#focal=ff32f616bbda79c4b8ee6aa6dcaf278d&amp;furl=http%3A%2F%2Fblog.syracuse.com%2Fshelflife%2F2008%2F02%2Fsteinbeck.jpg</a:t>
            </a:r>
            <a:endParaRPr lang="en-US" dirty="0" smtClean="0"/>
          </a:p>
          <a:p>
            <a:r>
              <a:rPr lang="en-US" u="sng" dirty="0" smtClean="0">
                <a:hlinkClick r:id="rId2"/>
              </a:rPr>
              <a:t>http://</a:t>
            </a:r>
            <a:r>
              <a:rPr lang="en-US" u="sng" dirty="0" smtClean="0">
                <a:hlinkClick r:id="rId2"/>
              </a:rPr>
              <a:t>www.eyewitnesstohistory.com/pearl.htm</a:t>
            </a:r>
            <a:r>
              <a:rPr lang="en-US" dirty="0" smtClean="0"/>
              <a:t> </a:t>
            </a:r>
          </a:p>
          <a:p>
            <a:r>
              <a:rPr lang="en-US" dirty="0" smtClean="0"/>
              <a:t>http://</a:t>
            </a:r>
            <a:r>
              <a:rPr lang="en-US" dirty="0" smtClean="0"/>
              <a:t>mens-fashio</a:t>
            </a:r>
            <a:r>
              <a:rPr lang="en-US" u="sng" dirty="0" smtClean="0">
                <a:hlinkClick r:id="rId3"/>
              </a:rPr>
              <a:t>http</a:t>
            </a:r>
            <a:r>
              <a:rPr lang="en-US" u="sng" dirty="0" smtClean="0">
                <a:hlinkClick r:id="rId3"/>
              </a:rPr>
              <a:t>://www.bing.com/images/search?q=Men%27s+Fahion%2C+1940%27s&amp;form=QBIR&amp;qs=n&amp;sk=#focal=8d1474000c084ecad35b52ae89819d8a&amp;furl=http%3A%2F%2Fi23.photobucket.com%2Falbums%2Fb367%2Fthunderw21%2Fme026.jpg</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hlinkClick r:id="rId2"/>
              </a:rPr>
              <a:t>http://ezinearticles.com/?</a:t>
            </a:r>
            <a:r>
              <a:rPr lang="en-US" dirty="0" smtClean="0">
                <a:hlinkClick r:id="rId2"/>
              </a:rPr>
              <a:t>Top-Ten-Fashion-Trends-From-the-1940s&amp;id=1529787</a:t>
            </a:r>
            <a:r>
              <a:rPr lang="en-US" dirty="0" smtClean="0"/>
              <a:t> </a:t>
            </a:r>
          </a:p>
          <a:p>
            <a:r>
              <a:rPr lang="en-US" dirty="0" smtClean="0">
                <a:hlinkClick r:id="rId3"/>
              </a:rPr>
              <a:t>http://</a:t>
            </a:r>
            <a:r>
              <a:rPr lang="en-US" dirty="0" smtClean="0">
                <a:hlinkClick r:id="rId3"/>
              </a:rPr>
              <a:t>www.bing.com/images/search?q=Christian+Dior%2c+1947&amp;qpvt=Christian+Dior%2c+1947&amp;FORM=Z7FD1#focal=434f85ee42bb614251752aef6c18a92b&amp;furl=http%3A%2F%2Fwww.poshbot.com%2Fwp-content%2Ffashion-pics%2Fchristian_dior_haute_couture_2009_01.jpg</a:t>
            </a:r>
            <a:endParaRPr lang="en-US" dirty="0" smtClean="0"/>
          </a:p>
          <a:p>
            <a:r>
              <a:rPr lang="en-US" dirty="0" smtClean="0">
                <a:hlinkClick r:id="rId4"/>
              </a:rPr>
              <a:t>http://www.bing.com/images/search?q=Christian+Dior%2c+1947&amp;qpvt=Christian+Dior%2c+1947&amp;FORM=Z7FD1#focal=ef8bce167664f5a6b463ae9e67d74252&amp;furl=http%3A%2F%2Fmyvintagevogue.com%2Fyahoo_site_admin%2Fassets%2Fimages%2FChristian_Dior_1947.209160958_large.jpg</a:t>
            </a:r>
            <a:endParaRPr lang="en-US" dirty="0" smtClean="0"/>
          </a:p>
          <a:p>
            <a:r>
              <a:rPr lang="en-US" dirty="0" smtClean="0">
                <a:hlinkClick r:id="rId5"/>
              </a:rPr>
              <a:t>http</a:t>
            </a:r>
            <a:r>
              <a:rPr lang="en-US" dirty="0" smtClean="0">
                <a:hlinkClick r:id="rId5"/>
              </a:rPr>
              <a:t>://www.bing.com/images/search?q=Christian+Dior%2c+1947&amp;qpvt=Christian+Dior%2c+1947&amp;FORM=Z7FD1#focal=4de0aa1d92a0686833a2f2a7b73ef134&amp;furl=http%3A%2F%2Fwww.proa.org%2Fexhibiciones%2Fpasadas%2Fmoda%2Fsalas%2Fwilly_maywald_paris.jpg</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1600" dirty="0" smtClean="0">
                <a:hlinkClick r:id="rId2"/>
              </a:rPr>
              <a:t>http://www.bing.com/images/search?q=1940</a:t>
            </a:r>
            <a:r>
              <a:rPr lang="en-US" sz="1600" dirty="0" smtClean="0"/>
              <a:t>'s+fashion+for+men&amp;qpvt=1940's+fashion+for+men&amp;FORM=Z7FD#focal=7eee2676c324b067117dea9d80a482dd&amp;furl=http%3A%2F%2Fpzrservices.typepad.com%2F.a%2F6a00d83451ccbc69e2011278dc5cbd28a4-400wi</a:t>
            </a:r>
          </a:p>
          <a:p>
            <a:r>
              <a:rPr lang="en-US" sz="1600" dirty="0" smtClean="0"/>
              <a:t>http://www.bing.com/images/search?q=1940's+fashion+for+men&amp;qpvt=1940's+fashion+for+men&amp;FORM=Z7FD#focal=17ce8fac38444f5d58461f0b13f935ce&amp;furl=http%3A%2F%2Flive.drjays.com%2Fwp-content%2Fuploads%2F2009%2F05%2F17247.jpg</a:t>
            </a:r>
          </a:p>
          <a:p>
            <a:r>
              <a:rPr lang="en-US" sz="1600" dirty="0" smtClean="0">
                <a:hlinkClick r:id="rId3"/>
              </a:rPr>
              <a:t>http://www.computermuseum.li/Testpage/Z3-Computer-1939.htm</a:t>
            </a:r>
            <a:endParaRPr lang="en-US" sz="1600" dirty="0" smtClean="0"/>
          </a:p>
          <a:p>
            <a:r>
              <a:rPr lang="en-US" sz="1600" dirty="0" smtClean="0">
                <a:hlinkClick r:id="rId4"/>
              </a:rPr>
              <a:t>http://en.wikipedia.org/wiki/Casablanca_(film</a:t>
            </a:r>
            <a:r>
              <a:rPr lang="en-US" sz="1600" dirty="0" smtClean="0"/>
              <a:t>)</a:t>
            </a:r>
          </a:p>
          <a:p>
            <a:r>
              <a:rPr lang="en-US" sz="1600" dirty="0" smtClean="0">
                <a:hlinkClick r:id="rId5"/>
              </a:rPr>
              <a:t>http://www.historylearningsite.co.uk/political_leaders_of_world_war_t.htm</a:t>
            </a:r>
            <a:endParaRPr lang="en-US" sz="1600" dirty="0" smtClean="0"/>
          </a:p>
          <a:p>
            <a:r>
              <a:rPr lang="en-US" sz="1600" dirty="0" smtClean="0">
                <a:hlinkClick r:id="rId6"/>
              </a:rPr>
              <a:t>http://www.worldwar2history.info/movies/</a:t>
            </a:r>
            <a:endParaRPr lang="en-US" sz="1600" dirty="0" smtClean="0"/>
          </a:p>
          <a:p>
            <a:r>
              <a:rPr lang="en-US" sz="1600" dirty="0" smtClean="0"/>
              <a:t> </a:t>
            </a:r>
            <a:r>
              <a:rPr lang="en-US" sz="1600" u="sng" dirty="0" smtClean="0">
                <a:hlinkClick r:id="rId6"/>
              </a:rPr>
              <a:t>http://www.worldwar2history.info/movies</a:t>
            </a:r>
            <a:r>
              <a:rPr lang="en-US" sz="1600" u="sng" dirty="0" smtClean="0">
                <a:hlinkClick r:id="rId6"/>
              </a:rPr>
              <a:t>/</a:t>
            </a:r>
            <a:endParaRPr lang="en-US" sz="1600" dirty="0" smtClean="0"/>
          </a:p>
          <a:p>
            <a:r>
              <a:rPr lang="en-US" sz="1600" dirty="0" smtClean="0">
                <a:hlinkClick r:id="rId7"/>
              </a:rPr>
              <a:t>http://www.everything.com/Major-WWII-Battles-in-the-South-Pacific/#axzz0zWkzgl9y</a:t>
            </a:r>
            <a:endParaRPr lang="en-US" sz="1600"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 OF MIDWAY</a:t>
            </a:r>
            <a:endParaRPr lang="en-US" dirty="0"/>
          </a:p>
        </p:txBody>
      </p:sp>
      <p:sp>
        <p:nvSpPr>
          <p:cNvPr id="3" name="Content Placeholder 2"/>
          <p:cNvSpPr>
            <a:spLocks noGrp="1"/>
          </p:cNvSpPr>
          <p:nvPr>
            <p:ph idx="1"/>
          </p:nvPr>
        </p:nvSpPr>
        <p:spPr/>
        <p:txBody>
          <a:bodyPr>
            <a:normAutofit/>
          </a:bodyPr>
          <a:lstStyle/>
          <a:p>
            <a:r>
              <a:rPr lang="en-US" dirty="0" smtClean="0"/>
              <a:t>Japan was attempting to finish off the naval forces left over, but didn’t count on observation Air Force planes to be watching at a distance.</a:t>
            </a:r>
          </a:p>
          <a:p>
            <a:r>
              <a:rPr lang="en-US" dirty="0" smtClean="0"/>
              <a:t>June, 1942, American forces assault and attach Japanese forces in their attempt to destroy American naval fleets on Midway Islands.</a:t>
            </a:r>
          </a:p>
          <a:p>
            <a:r>
              <a:rPr lang="en-US" dirty="0" smtClean="0"/>
              <a:t>Four Japanese carriers were sunk and Japan lost hope in invading Hawaii.</a:t>
            </a:r>
          </a:p>
          <a:p>
            <a:r>
              <a:rPr lang="en-US" dirty="0" smtClean="0"/>
              <a:t>The US now had the upper hand.</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BATTLE OF GUADALCANAL</a:t>
            </a:r>
            <a:endParaRPr lang="en-US" dirty="0"/>
          </a:p>
        </p:txBody>
      </p:sp>
      <p:sp>
        <p:nvSpPr>
          <p:cNvPr id="3" name="Content Placeholder 2"/>
          <p:cNvSpPr>
            <a:spLocks noGrp="1"/>
          </p:cNvSpPr>
          <p:nvPr>
            <p:ph idx="1"/>
          </p:nvPr>
        </p:nvSpPr>
        <p:spPr/>
        <p:txBody>
          <a:bodyPr/>
          <a:lstStyle/>
          <a:p>
            <a:r>
              <a:rPr lang="en-US" dirty="0" smtClean="0"/>
              <a:t>January, 1942, Japan takes hold of the Solomon Islands, located near Australia.</a:t>
            </a:r>
          </a:p>
          <a:p>
            <a:r>
              <a:rPr lang="en-US" dirty="0" smtClean="0"/>
              <a:t>August 7, 1942, major fighting breaks out and  the US marines launch their first attacks.</a:t>
            </a:r>
          </a:p>
          <a:p>
            <a:r>
              <a:rPr lang="en-US" dirty="0" smtClean="0"/>
              <a:t>They fought in the jungles of Guadalcanal, the largest island, until February of 1943.</a:t>
            </a:r>
          </a:p>
          <a:p>
            <a:r>
              <a:rPr lang="en-US" dirty="0" smtClean="0"/>
              <a:t>The US took control of the Solomon Islands in a victory.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BATTLE OF SAIPAN</a:t>
            </a:r>
            <a:endParaRPr lang="en-US" dirty="0"/>
          </a:p>
        </p:txBody>
      </p:sp>
      <p:sp>
        <p:nvSpPr>
          <p:cNvPr id="3" name="Content Placeholder 2"/>
          <p:cNvSpPr>
            <a:spLocks noGrp="1"/>
          </p:cNvSpPr>
          <p:nvPr>
            <p:ph idx="1"/>
          </p:nvPr>
        </p:nvSpPr>
        <p:spPr/>
        <p:txBody>
          <a:bodyPr/>
          <a:lstStyle/>
          <a:p>
            <a:r>
              <a:rPr lang="en-US" dirty="0" smtClean="0"/>
              <a:t>An Island in the Northern Mariana Islands in the South Pacific.</a:t>
            </a:r>
          </a:p>
          <a:p>
            <a:r>
              <a:rPr lang="en-US" dirty="0" smtClean="0"/>
              <a:t>Towards the beginning of 1944, American forces were really annihilating Japanese forces.</a:t>
            </a:r>
          </a:p>
          <a:p>
            <a:r>
              <a:rPr lang="en-US" dirty="0" smtClean="0"/>
              <a:t>Then in June of the same year, America brought in marines and armed troops who conducted a two week series of battles*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DRAFT</a:t>
            </a:r>
            <a:endParaRPr lang="en-US" dirty="0"/>
          </a:p>
        </p:txBody>
      </p:sp>
      <p:sp>
        <p:nvSpPr>
          <p:cNvPr id="3" name="Text Placeholder 2"/>
          <p:cNvSpPr>
            <a:spLocks noGrp="1"/>
          </p:cNvSpPr>
          <p:nvPr>
            <p:ph type="body" idx="1"/>
          </p:nvPr>
        </p:nvSpPr>
        <p:spPr/>
        <p:txBody>
          <a:bodyPr/>
          <a:lstStyle/>
          <a:p>
            <a:r>
              <a:rPr lang="en-US" dirty="0" smtClean="0"/>
              <a:t>THE CALL OF THE WILD</a:t>
            </a:r>
            <a:endParaRPr lang="en-US" dirty="0"/>
          </a:p>
        </p:txBody>
      </p:sp>
      <p:pic>
        <p:nvPicPr>
          <p:cNvPr id="6146" name="Picture 2" descr="http://ts2.mm.bing.net/images/thumbnail.aspx?q=232281420233&amp;id=d7c52834bf96e02ae0f8de96ca2b4551&amp;url=http%3a%2f%2fat-is.com%2fOld%2520American%2520Flag(1).jpg"/>
          <p:cNvPicPr>
            <a:picLocks noChangeAspect="1" noChangeArrowheads="1"/>
          </p:cNvPicPr>
          <p:nvPr/>
        </p:nvPicPr>
        <p:blipFill>
          <a:blip r:embed="rId2" cstate="print"/>
          <a:srcRect/>
          <a:stretch>
            <a:fillRect/>
          </a:stretch>
        </p:blipFill>
        <p:spPr bwMode="auto">
          <a:xfrm>
            <a:off x="3733800" y="3352800"/>
            <a:ext cx="3581400" cy="268605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YOUR PART</a:t>
            </a:r>
            <a:endParaRPr lang="en-US" dirty="0"/>
          </a:p>
        </p:txBody>
      </p:sp>
      <p:sp>
        <p:nvSpPr>
          <p:cNvPr id="3" name="Content Placeholder 2"/>
          <p:cNvSpPr>
            <a:spLocks noGrp="1"/>
          </p:cNvSpPr>
          <p:nvPr>
            <p:ph idx="1"/>
          </p:nvPr>
        </p:nvSpPr>
        <p:spPr/>
        <p:txBody>
          <a:bodyPr/>
          <a:lstStyle/>
          <a:p>
            <a:r>
              <a:rPr lang="en-US" dirty="0" smtClean="0"/>
              <a:t>Schools would begin training boys around the age of 16 on until they were called to duty.</a:t>
            </a:r>
          </a:p>
          <a:p>
            <a:r>
              <a:rPr lang="en-US" dirty="0" smtClean="0"/>
              <a:t>All men and teenage boys were required to enlist.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030A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824</TotalTime>
  <Words>1823</Words>
  <Application>Microsoft Office PowerPoint</Application>
  <PresentationFormat>On-screen Show (4:3)</PresentationFormat>
  <Paragraphs>179</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A Taste of the Past</vt:lpstr>
      <vt:lpstr>THE SOUTH PACIFIC BATTLES</vt:lpstr>
      <vt:lpstr>PEARL HARBOR</vt:lpstr>
      <vt:lpstr>THE BATTLE OF THE CORAL SEA</vt:lpstr>
      <vt:lpstr>THE BATTLE OF MIDWAY</vt:lpstr>
      <vt:lpstr>THE BATTLE OF GUADALCANAL</vt:lpstr>
      <vt:lpstr>BATTLE OF SAIPAN</vt:lpstr>
      <vt:lpstr>THE DRAFT</vt:lpstr>
      <vt:lpstr>DO YOUR PART</vt:lpstr>
      <vt:lpstr>POLITICAL LEADERS</vt:lpstr>
      <vt:lpstr>Neville Chamberlain</vt:lpstr>
      <vt:lpstr>Winston Churchill</vt:lpstr>
      <vt:lpstr>Charles de Gaulle</vt:lpstr>
      <vt:lpstr>Adolf Hitler</vt:lpstr>
      <vt:lpstr>Franklin Delano Roosevelt “F D R”</vt:lpstr>
      <vt:lpstr>Joseph Stalin</vt:lpstr>
      <vt:lpstr>Hideki Tojo</vt:lpstr>
      <vt:lpstr>Harry Trumna</vt:lpstr>
      <vt:lpstr>Pop culture and science</vt:lpstr>
      <vt:lpstr>MUSIC</vt:lpstr>
      <vt:lpstr>The Almanac Singers</vt:lpstr>
      <vt:lpstr>The Almanac Singers</vt:lpstr>
      <vt:lpstr>Movies</vt:lpstr>
      <vt:lpstr>Casablanca</vt:lpstr>
      <vt:lpstr>Inventions and Medical Science</vt:lpstr>
      <vt:lpstr>Z3</vt:lpstr>
      <vt:lpstr>Authors, Singers, and Actors</vt:lpstr>
      <vt:lpstr>The Grapes of Wrath</vt:lpstr>
      <vt:lpstr>John Steinbeck</vt:lpstr>
      <vt:lpstr>Betty Smith</vt:lpstr>
      <vt:lpstr>Actors and Actresses</vt:lpstr>
      <vt:lpstr>Bette Davis</vt:lpstr>
      <vt:lpstr>Bing Crosby</vt:lpstr>
      <vt:lpstr>Bob “Old Ski Nose” Hope</vt:lpstr>
      <vt:lpstr>Fashion</vt:lpstr>
      <vt:lpstr>Men’s Fashion</vt:lpstr>
      <vt:lpstr>Women’s Fashion</vt:lpstr>
      <vt:lpstr>Propaganda, war posters, and funnies</vt:lpstr>
      <vt:lpstr> WAR POSTERS AND SUCH</vt:lpstr>
      <vt:lpstr>Slide 40</vt:lpstr>
      <vt:lpstr>Slide 41</vt:lpstr>
      <vt:lpstr>CITATIONS</vt:lpstr>
      <vt:lpstr>CITATIONS</vt:lpstr>
      <vt:lpstr>CONTINUED</vt:lpstr>
      <vt:lpstr>CONTINUED</vt:lpstr>
      <vt:lpstr>CONTINUED</vt:lpstr>
      <vt:lpstr>CONTINUED</vt:lpstr>
    </vt:vector>
  </TitlesOfParts>
  <Company>Ball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Taste of the Past</dc:title>
  <dc:creator>Emily Lee Vise</dc:creator>
  <cp:lastModifiedBy>Emily Lee Vise</cp:lastModifiedBy>
  <cp:revision>85</cp:revision>
  <dcterms:created xsi:type="dcterms:W3CDTF">2010-09-13T21:27:12Z</dcterms:created>
  <dcterms:modified xsi:type="dcterms:W3CDTF">2010-09-20T01:12:05Z</dcterms:modified>
</cp:coreProperties>
</file>