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1"/>
  </p:notesMasterIdLst>
  <p:sldIdLst>
    <p:sldId id="256" r:id="rId2"/>
    <p:sldId id="263" r:id="rId3"/>
    <p:sldId id="264" r:id="rId4"/>
    <p:sldId id="265" r:id="rId5"/>
    <p:sldId id="257" r:id="rId6"/>
    <p:sldId id="269" r:id="rId7"/>
    <p:sldId id="267" r:id="rId8"/>
    <p:sldId id="274" r:id="rId9"/>
    <p:sldId id="270" r:id="rId10"/>
    <p:sldId id="280" r:id="rId11"/>
    <p:sldId id="271" r:id="rId12"/>
    <p:sldId id="272" r:id="rId13"/>
    <p:sldId id="273" r:id="rId14"/>
    <p:sldId id="277" r:id="rId15"/>
    <p:sldId id="259" r:id="rId16"/>
    <p:sldId id="261" r:id="rId17"/>
    <p:sldId id="262" r:id="rId18"/>
    <p:sldId id="281" r:id="rId19"/>
    <p:sldId id="279"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D11C"/>
    <a:srgbClr val="FCCD0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505" autoAdjust="0"/>
  </p:normalViewPr>
  <p:slideViewPr>
    <p:cSldViewPr>
      <p:cViewPr varScale="1">
        <p:scale>
          <a:sx n="70" d="100"/>
          <a:sy n="70" d="100"/>
        </p:scale>
        <p:origin x="-51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D75215-727A-48BC-AB55-40C3C57FC62E}" type="datetimeFigureOut">
              <a:rPr lang="en-US" smtClean="0"/>
              <a:pPr/>
              <a:t>9/16/2010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14B7E0-F47D-42DE-886E-98F42EB04540}"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7591EFCA-32E9-4CAE-9612-E830CD6C21B4}" type="datetimeFigureOut">
              <a:rPr lang="en-US" smtClean="0"/>
              <a:pPr/>
              <a:t>9/16/2010</a:t>
            </a:fld>
            <a:endParaRPr lang="en-US" dirty="0"/>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dirty="0"/>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DDF1D466-7E61-45B2-B0BF-D095D383854C}"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591EFCA-32E9-4CAE-9612-E830CD6C21B4}" type="datetimeFigureOut">
              <a:rPr lang="en-US" smtClean="0"/>
              <a:pPr/>
              <a:t>9/16/2010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F1D466-7E61-45B2-B0BF-D095D383854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591EFCA-32E9-4CAE-9612-E830CD6C21B4}" type="datetimeFigureOut">
              <a:rPr lang="en-US" smtClean="0"/>
              <a:pPr/>
              <a:t>9/16/2010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F1D466-7E61-45B2-B0BF-D095D383854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7591EFCA-32E9-4CAE-9612-E830CD6C21B4}" type="datetimeFigureOut">
              <a:rPr lang="en-US" smtClean="0"/>
              <a:pPr/>
              <a:t>9/16/2010</a:t>
            </a:fld>
            <a:endParaRPr lang="en-US" dirty="0"/>
          </a:p>
        </p:txBody>
      </p:sp>
      <p:sp>
        <p:nvSpPr>
          <p:cNvPr id="9" name="Slide Number Placeholder 8"/>
          <p:cNvSpPr>
            <a:spLocks noGrp="1"/>
          </p:cNvSpPr>
          <p:nvPr>
            <p:ph type="sldNum" sz="quarter" idx="15"/>
          </p:nvPr>
        </p:nvSpPr>
        <p:spPr/>
        <p:txBody>
          <a:bodyPr rtlCol="0"/>
          <a:lstStyle/>
          <a:p>
            <a:fld id="{DDF1D466-7E61-45B2-B0BF-D095D383854C}" type="slidenum">
              <a:rPr lang="en-US" smtClean="0"/>
              <a:pPr/>
              <a:t>‹#›</a:t>
            </a:fld>
            <a:endParaRPr lang="en-US" dirty="0"/>
          </a:p>
        </p:txBody>
      </p:sp>
      <p:sp>
        <p:nvSpPr>
          <p:cNvPr id="10" name="Footer Placeholder 9"/>
          <p:cNvSpPr>
            <a:spLocks noGrp="1"/>
          </p:cNvSpPr>
          <p:nvPr>
            <p:ph type="ftr" sz="quarter" idx="16"/>
          </p:nvPr>
        </p:nvSpPr>
        <p:spPr/>
        <p:txBody>
          <a:bodyPr rtlCol="0"/>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7591EFCA-32E9-4CAE-9612-E830CD6C21B4}" type="datetimeFigureOut">
              <a:rPr lang="en-US" smtClean="0"/>
              <a:pPr/>
              <a:t>9/16/2010</a:t>
            </a:fld>
            <a:endParaRPr lang="en-US" dirty="0"/>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dirty="0"/>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Slide Number Placeholder 5"/>
          <p:cNvSpPr>
            <a:spLocks noGrp="1"/>
          </p:cNvSpPr>
          <p:nvPr>
            <p:ph type="sldNum" sz="quarter" idx="12"/>
          </p:nvPr>
        </p:nvSpPr>
        <p:spPr bwMode="auto">
          <a:xfrm>
            <a:off x="1340616" y="4928702"/>
            <a:ext cx="609600" cy="517524"/>
          </a:xfrm>
        </p:spPr>
        <p:txBody>
          <a:bodyPr/>
          <a:lstStyle/>
          <a:p>
            <a:fld id="{DDF1D466-7E61-45B2-B0BF-D095D383854C}"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7591EFCA-32E9-4CAE-9612-E830CD6C21B4}" type="datetimeFigureOut">
              <a:rPr lang="en-US" smtClean="0"/>
              <a:pPr/>
              <a:t>9/16/2010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F1D466-7E61-45B2-B0BF-D095D383854C}" type="slidenum">
              <a:rPr lang="en-US" smtClean="0"/>
              <a:pPr/>
              <a:t>‹#›</a:t>
            </a:fld>
            <a:endParaRPr lang="en-US" dirty="0"/>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7591EFCA-32E9-4CAE-9612-E830CD6C21B4}" type="datetimeFigureOut">
              <a:rPr lang="en-US" smtClean="0"/>
              <a:pPr/>
              <a:t>9/16/2010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DF1D466-7E61-45B2-B0BF-D095D383854C}" type="slidenum">
              <a:rPr lang="en-US" smtClean="0"/>
              <a:pPr/>
              <a:t>‹#›</a:t>
            </a:fld>
            <a:endParaRPr lang="en-US" dirty="0"/>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7591EFCA-32E9-4CAE-9612-E830CD6C21B4}" type="datetimeFigureOut">
              <a:rPr lang="en-US" smtClean="0"/>
              <a:pPr/>
              <a:t>9/16/2010</a:t>
            </a:fld>
            <a:endParaRPr lang="en-US" dirty="0"/>
          </a:p>
        </p:txBody>
      </p:sp>
      <p:sp>
        <p:nvSpPr>
          <p:cNvPr id="7" name="Slide Number Placeholder 6"/>
          <p:cNvSpPr>
            <a:spLocks noGrp="1"/>
          </p:cNvSpPr>
          <p:nvPr>
            <p:ph type="sldNum" sz="quarter" idx="11"/>
          </p:nvPr>
        </p:nvSpPr>
        <p:spPr/>
        <p:txBody>
          <a:bodyPr rtlCol="0"/>
          <a:lstStyle/>
          <a:p>
            <a:fld id="{DDF1D466-7E61-45B2-B0BF-D095D383854C}" type="slidenum">
              <a:rPr lang="en-US" smtClean="0"/>
              <a:pPr/>
              <a:t>‹#›</a:t>
            </a:fld>
            <a:endParaRPr lang="en-US" dirty="0"/>
          </a:p>
        </p:txBody>
      </p:sp>
      <p:sp>
        <p:nvSpPr>
          <p:cNvPr id="8" name="Footer Placeholder 7"/>
          <p:cNvSpPr>
            <a:spLocks noGrp="1"/>
          </p:cNvSpPr>
          <p:nvPr>
            <p:ph type="ftr" sz="quarter" idx="12"/>
          </p:nvPr>
        </p:nvSpPr>
        <p:spPr/>
        <p:txBody>
          <a:bodyPr rtlCol="0"/>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1EFCA-32E9-4CAE-9612-E830CD6C21B4}" type="datetimeFigureOut">
              <a:rPr lang="en-US" smtClean="0"/>
              <a:pPr/>
              <a:t>9/16/2010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DF1D466-7E61-45B2-B0BF-D095D383854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7591EFCA-32E9-4CAE-9612-E830CD6C21B4}" type="datetimeFigureOut">
              <a:rPr lang="en-US" smtClean="0"/>
              <a:pPr/>
              <a:t>9/16/2010</a:t>
            </a:fld>
            <a:endParaRPr lang="en-US" dirty="0"/>
          </a:p>
        </p:txBody>
      </p:sp>
      <p:sp>
        <p:nvSpPr>
          <p:cNvPr id="22" name="Slide Number Placeholder 21"/>
          <p:cNvSpPr>
            <a:spLocks noGrp="1"/>
          </p:cNvSpPr>
          <p:nvPr>
            <p:ph type="sldNum" sz="quarter" idx="15"/>
          </p:nvPr>
        </p:nvSpPr>
        <p:spPr/>
        <p:txBody>
          <a:bodyPr rtlCol="0"/>
          <a:lstStyle/>
          <a:p>
            <a:fld id="{DDF1D466-7E61-45B2-B0BF-D095D383854C}" type="slidenum">
              <a:rPr lang="en-US" smtClean="0"/>
              <a:pPr/>
              <a:t>‹#›</a:t>
            </a:fld>
            <a:endParaRPr lang="en-US" dirty="0"/>
          </a:p>
        </p:txBody>
      </p:sp>
      <p:sp>
        <p:nvSpPr>
          <p:cNvPr id="23" name="Footer Placeholder 22"/>
          <p:cNvSpPr>
            <a:spLocks noGrp="1"/>
          </p:cNvSpPr>
          <p:nvPr>
            <p:ph type="ftr" sz="quarter" idx="16"/>
          </p:nvPr>
        </p:nvSpPr>
        <p:spPr/>
        <p:txBody>
          <a:bodyPr rtlCol="0"/>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dirty="0"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7591EFCA-32E9-4CAE-9612-E830CD6C21B4}" type="datetimeFigureOut">
              <a:rPr lang="en-US" smtClean="0"/>
              <a:pPr/>
              <a:t>9/16/2010</a:t>
            </a:fld>
            <a:endParaRPr lang="en-US" dirty="0"/>
          </a:p>
        </p:txBody>
      </p:sp>
      <p:sp>
        <p:nvSpPr>
          <p:cNvPr id="18" name="Slide Number Placeholder 17"/>
          <p:cNvSpPr>
            <a:spLocks noGrp="1"/>
          </p:cNvSpPr>
          <p:nvPr>
            <p:ph type="sldNum" sz="quarter" idx="11"/>
          </p:nvPr>
        </p:nvSpPr>
        <p:spPr/>
        <p:txBody>
          <a:bodyPr rtlCol="0"/>
          <a:lstStyle/>
          <a:p>
            <a:fld id="{DDF1D466-7E61-45B2-B0BF-D095D383854C}" type="slidenum">
              <a:rPr lang="en-US" smtClean="0"/>
              <a:pPr/>
              <a:t>‹#›</a:t>
            </a:fld>
            <a:endParaRPr lang="en-US" dirty="0"/>
          </a:p>
        </p:txBody>
      </p:sp>
      <p:sp>
        <p:nvSpPr>
          <p:cNvPr id="21" name="Footer Placeholder 20"/>
          <p:cNvSpPr>
            <a:spLocks noGrp="1"/>
          </p:cNvSpPr>
          <p:nvPr>
            <p:ph type="ftr" sz="quarter" idx="12"/>
          </p:nvPr>
        </p:nvSpPr>
        <p:spPr/>
        <p:txBody>
          <a:bodyPr rtlCol="0"/>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7591EFCA-32E9-4CAE-9612-E830CD6C21B4}" type="datetimeFigureOut">
              <a:rPr lang="en-US" smtClean="0"/>
              <a:pPr/>
              <a:t>9/16/2010</a:t>
            </a:fld>
            <a:endParaRPr lang="en-US" dirty="0"/>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dirty="0"/>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DDF1D466-7E61-45B2-B0BF-D095D38385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2.wav"/><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2.wav"/><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2.wav"/><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2.wav"/><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2.wav"/><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2.wav"/><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2.wav"/><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800" dirty="0" smtClean="0"/>
              <a:t>Gene’s Electronic Time Capsule</a:t>
            </a:r>
            <a:endParaRPr lang="en-US" sz="3800" dirty="0"/>
          </a:p>
        </p:txBody>
      </p:sp>
      <p:sp>
        <p:nvSpPr>
          <p:cNvPr id="3" name="Subtitle 2"/>
          <p:cNvSpPr>
            <a:spLocks noGrp="1"/>
          </p:cNvSpPr>
          <p:nvPr>
            <p:ph type="subTitle" idx="1"/>
          </p:nvPr>
        </p:nvSpPr>
        <p:spPr/>
        <p:txBody>
          <a:bodyPr/>
          <a:lstStyle/>
          <a:p>
            <a:r>
              <a:rPr lang="en-US" dirty="0" smtClean="0"/>
              <a:t>Jasmine Wong</a:t>
            </a:r>
          </a:p>
          <a:p>
            <a:r>
              <a:rPr lang="en-US" dirty="0" smtClean="0"/>
              <a:t>Block 4</a:t>
            </a:r>
          </a:p>
          <a:p>
            <a:r>
              <a:rPr lang="en-US" dirty="0" smtClean="0"/>
              <a:t>White Day</a:t>
            </a:r>
            <a:endParaRPr lang="en-US" dirty="0"/>
          </a:p>
        </p:txBody>
      </p:sp>
    </p:spTree>
  </p:cSld>
  <p:clrMapOvr>
    <a:masterClrMapping/>
  </p:clrMapOvr>
  <p:transition spd="slow">
    <p:dissolve/>
    <p:sndAc>
      <p:stSnd>
        <p:snd r:embed="rId2" name="chimes.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3"/>
          <p:cNvSpPr>
            <a:spLocks noGrp="1"/>
          </p:cNvSpPr>
          <p:nvPr>
            <p:ph type="title"/>
          </p:nvPr>
        </p:nvSpPr>
        <p:spPr>
          <a:xfrm rot="5400000">
            <a:off x="3350133" y="3200400"/>
            <a:ext cx="6309360" cy="457200"/>
          </a:xfrm>
        </p:spPr>
        <p:txBody>
          <a:bodyPr>
            <a:noAutofit/>
          </a:bodyPr>
          <a:lstStyle/>
          <a:p>
            <a:pPr algn="ctr"/>
            <a:r>
              <a:rPr lang="en-US" sz="3000" dirty="0" smtClean="0"/>
              <a:t>Zoot Suits</a:t>
            </a:r>
            <a:endParaRPr lang="en-US" sz="3000" dirty="0"/>
          </a:p>
        </p:txBody>
      </p:sp>
      <p:sp>
        <p:nvSpPr>
          <p:cNvPr id="6" name="Text Placeholder 14"/>
          <p:cNvSpPr>
            <a:spLocks noGrp="1"/>
          </p:cNvSpPr>
          <p:nvPr>
            <p:ph type="body" sz="half" idx="2"/>
          </p:nvPr>
        </p:nvSpPr>
        <p:spPr>
          <a:xfrm>
            <a:off x="6781800" y="1676400"/>
            <a:ext cx="1921002" cy="3697606"/>
          </a:xfrm>
        </p:spPr>
        <p:txBody>
          <a:bodyPr>
            <a:noAutofit/>
          </a:bodyPr>
          <a:lstStyle/>
          <a:p>
            <a:r>
              <a:rPr lang="en-US" sz="1800" dirty="0" smtClean="0"/>
              <a:t>One of the most popular fashion trends of the early 1940s was the “zoot suit”. This suit consisted of high-waisted , wide pants and an extremely oversized jacket.</a:t>
            </a:r>
            <a:endParaRPr lang="en-US" sz="1800" dirty="0"/>
          </a:p>
        </p:txBody>
      </p:sp>
      <p:sp>
        <p:nvSpPr>
          <p:cNvPr id="7" name="Rectangle 6"/>
          <p:cNvSpPr/>
          <p:nvPr/>
        </p:nvSpPr>
        <p:spPr>
          <a:xfrm>
            <a:off x="609600" y="5334000"/>
            <a:ext cx="2895600" cy="461665"/>
          </a:xfrm>
          <a:prstGeom prst="rect">
            <a:avLst/>
          </a:prstGeom>
        </p:spPr>
        <p:txBody>
          <a:bodyPr wrap="square">
            <a:spAutoFit/>
          </a:bodyPr>
          <a:lstStyle/>
          <a:p>
            <a:pPr algn="ctr"/>
            <a:r>
              <a:rPr lang="en-US" sz="1200" dirty="0" smtClean="0"/>
              <a:t>http://www.thefedoralounge.com/showthread.php?t=45668&amp;page=2</a:t>
            </a:r>
            <a:endParaRPr lang="en-US" sz="1200" dirty="0"/>
          </a:p>
        </p:txBody>
      </p:sp>
      <p:pic>
        <p:nvPicPr>
          <p:cNvPr id="8" name="Picture 8" descr="http://i171.photobucket.com/albums/u290/crosby_square/40bellashess13.jpg"/>
          <p:cNvPicPr>
            <a:picLocks noChangeAspect="1" noChangeArrowheads="1"/>
          </p:cNvPicPr>
          <p:nvPr/>
        </p:nvPicPr>
        <p:blipFill>
          <a:blip r:embed="rId3" cstate="print"/>
          <a:srcRect/>
          <a:stretch>
            <a:fillRect/>
          </a:stretch>
        </p:blipFill>
        <p:spPr bwMode="auto">
          <a:xfrm>
            <a:off x="228600" y="990600"/>
            <a:ext cx="3505200" cy="4099648"/>
          </a:xfrm>
          <a:prstGeom prst="rect">
            <a:avLst/>
          </a:prstGeom>
          <a:noFill/>
        </p:spPr>
      </p:pic>
      <p:pic>
        <p:nvPicPr>
          <p:cNvPr id="9" name="Picture 11"/>
          <p:cNvPicPr>
            <a:picLocks noChangeAspect="1" noChangeArrowheads="1"/>
          </p:cNvPicPr>
          <p:nvPr/>
        </p:nvPicPr>
        <p:blipFill>
          <a:blip r:embed="rId4" cstate="print"/>
          <a:srcRect/>
          <a:stretch>
            <a:fillRect/>
          </a:stretch>
        </p:blipFill>
        <p:spPr bwMode="auto">
          <a:xfrm>
            <a:off x="3962400" y="1752600"/>
            <a:ext cx="1846700" cy="4913538"/>
          </a:xfrm>
          <a:prstGeom prst="rect">
            <a:avLst/>
          </a:prstGeom>
          <a:noFill/>
          <a:ln w="9525">
            <a:noFill/>
            <a:miter lim="800000"/>
            <a:headEnd/>
            <a:tailEnd/>
          </a:ln>
        </p:spPr>
      </p:pic>
      <p:sp>
        <p:nvSpPr>
          <p:cNvPr id="10" name="Rectangle 9"/>
          <p:cNvSpPr/>
          <p:nvPr/>
        </p:nvSpPr>
        <p:spPr>
          <a:xfrm>
            <a:off x="3962400" y="609600"/>
            <a:ext cx="2057400" cy="1015663"/>
          </a:xfrm>
          <a:prstGeom prst="rect">
            <a:avLst/>
          </a:prstGeom>
        </p:spPr>
        <p:txBody>
          <a:bodyPr wrap="square">
            <a:spAutoFit/>
          </a:bodyPr>
          <a:lstStyle/>
          <a:p>
            <a:pPr algn="ctr"/>
            <a:r>
              <a:rPr lang="en-US" sz="1200" dirty="0" smtClean="0"/>
              <a:t>http://fancy-dress-costumes.jn34.com/fancy-dress.php?id=465259490&amp;p=Zoot-Suit-Adult&amp;c=Mens-Costumes</a:t>
            </a:r>
            <a:endParaRPr lang="en-US" sz="1200" dirty="0"/>
          </a:p>
        </p:txBody>
      </p:sp>
    </p:spTree>
  </p:cSld>
  <p:clrMapOvr>
    <a:masterClrMapping/>
  </p:clrMapOvr>
  <p:transition spd="slow">
    <p:newsflash/>
    <p:sndAc>
      <p:stSnd>
        <p:snd r:embed="rId2" name="camera.wav"/>
      </p:stSnd>
    </p:sndAc>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Autofit/>
          </a:bodyPr>
          <a:lstStyle/>
          <a:p>
            <a:pPr algn="ctr"/>
            <a:r>
              <a:rPr lang="en-US" sz="3400" dirty="0" smtClean="0"/>
              <a:t>Military Duct Tape</a:t>
            </a:r>
            <a:endParaRPr lang="en-US" sz="3400" dirty="0"/>
          </a:p>
        </p:txBody>
      </p:sp>
      <p:sp>
        <p:nvSpPr>
          <p:cNvPr id="3" name="Content Placeholder 2"/>
          <p:cNvSpPr>
            <a:spLocks noGrp="1"/>
          </p:cNvSpPr>
          <p:nvPr>
            <p:ph sz="quarter" idx="1"/>
          </p:nvPr>
        </p:nvSpPr>
        <p:spPr/>
        <p:txBody>
          <a:bodyPr/>
          <a:lstStyle/>
          <a:p>
            <a:r>
              <a:rPr lang="en-US" dirty="0" smtClean="0"/>
              <a:t>First manufactured by the Johnson and Johnson Permacel Division</a:t>
            </a:r>
          </a:p>
          <a:p>
            <a:r>
              <a:rPr lang="en-US" dirty="0" smtClean="0"/>
              <a:t>Used to keep ammunition cases dry and repair guns, aircrafts, etc.</a:t>
            </a:r>
          </a:p>
          <a:p>
            <a:r>
              <a:rPr lang="en-US" dirty="0" smtClean="0"/>
              <a:t>People referred to it as “Duck Tape” because of it was waterproof and made of cotton duck (also called canvas)</a:t>
            </a:r>
          </a:p>
          <a:p>
            <a:r>
              <a:rPr lang="en-US" dirty="0" smtClean="0"/>
              <a:t>The color was soon changed from Army green to the silver we’re familiar with today</a:t>
            </a:r>
          </a:p>
          <a:p>
            <a:r>
              <a:rPr lang="en-US" dirty="0" smtClean="0"/>
              <a:t>After the war, was used in homes to repair air conditioning ducts</a:t>
            </a:r>
          </a:p>
        </p:txBody>
      </p:sp>
    </p:spTree>
  </p:cSld>
  <p:clrMapOvr>
    <a:masterClrMapping/>
  </p:clrMapOvr>
  <p:transition spd="slow">
    <p:push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884238"/>
          </a:xfrm>
        </p:spPr>
        <p:txBody>
          <a:bodyPr>
            <a:normAutofit/>
          </a:bodyPr>
          <a:lstStyle/>
          <a:p>
            <a:pPr algn="ctr"/>
            <a:r>
              <a:rPr lang="en-US" sz="3900" dirty="0" smtClean="0"/>
              <a:t>Dwight D. Eisenhower</a:t>
            </a:r>
            <a:endParaRPr lang="en-US" sz="3900" dirty="0"/>
          </a:p>
        </p:txBody>
      </p:sp>
      <p:sp>
        <p:nvSpPr>
          <p:cNvPr id="3" name="Content Placeholder 2"/>
          <p:cNvSpPr>
            <a:spLocks noGrp="1"/>
          </p:cNvSpPr>
          <p:nvPr>
            <p:ph sz="quarter" idx="1"/>
          </p:nvPr>
        </p:nvSpPr>
        <p:spPr>
          <a:xfrm>
            <a:off x="304800" y="1219200"/>
            <a:ext cx="8001000" cy="5334000"/>
          </a:xfrm>
        </p:spPr>
        <p:txBody>
          <a:bodyPr>
            <a:normAutofit fontScale="92500" lnSpcReduction="10000"/>
          </a:bodyPr>
          <a:lstStyle/>
          <a:p>
            <a:r>
              <a:rPr lang="en-US" dirty="0" smtClean="0"/>
              <a:t>October 14, 1890 – March 28, 1969</a:t>
            </a:r>
          </a:p>
          <a:p>
            <a:r>
              <a:rPr lang="en-US" dirty="0" smtClean="0"/>
              <a:t>Accepted into the military school West Point in 1911</a:t>
            </a:r>
          </a:p>
          <a:p>
            <a:pPr lvl="1"/>
            <a:r>
              <a:rPr lang="en-US" dirty="0" smtClean="0"/>
              <a:t>Had no wish to be a soldier, but wanted a college education</a:t>
            </a:r>
          </a:p>
          <a:p>
            <a:r>
              <a:rPr lang="en-US" dirty="0" smtClean="0"/>
              <a:t>Became a captain in WWI in 1917</a:t>
            </a:r>
          </a:p>
          <a:p>
            <a:r>
              <a:rPr lang="en-US" dirty="0" smtClean="0"/>
              <a:t>Was appointed as the WWII senior war planner for the American Army in 1941</a:t>
            </a:r>
          </a:p>
          <a:p>
            <a:pPr lvl="1"/>
            <a:r>
              <a:rPr lang="en-US" dirty="0" smtClean="0"/>
              <a:t>Well known for his organizational skills, trait that would gain him fame and many further promotions</a:t>
            </a:r>
          </a:p>
          <a:p>
            <a:r>
              <a:rPr lang="en-US" dirty="0" smtClean="0"/>
              <a:t>Promoted to major general in March 1942 and lieutenant general of the US Army’s European Theatre of Operations in June of that same year</a:t>
            </a:r>
          </a:p>
          <a:p>
            <a:r>
              <a:rPr lang="en-US" dirty="0" smtClean="0"/>
              <a:t>Appointed to Supreme Commander of the Allied Expeditionary Forces in December 1943</a:t>
            </a:r>
          </a:p>
          <a:p>
            <a:r>
              <a:rPr lang="en-US" dirty="0" smtClean="0"/>
              <a:t>Served as chief of staff for the American army after WWII</a:t>
            </a:r>
          </a:p>
          <a:p>
            <a:r>
              <a:rPr lang="en-US" dirty="0" smtClean="0"/>
              <a:t>Elected president in 1952 and was re-elected in 1956</a:t>
            </a:r>
          </a:p>
        </p:txBody>
      </p:sp>
    </p:spTree>
  </p:cSld>
  <p:clrMapOvr>
    <a:masterClrMapping/>
  </p:clrMapOvr>
  <p:transition spd="slow">
    <p:circl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467600" cy="808038"/>
          </a:xfrm>
        </p:spPr>
        <p:txBody>
          <a:bodyPr>
            <a:normAutofit/>
          </a:bodyPr>
          <a:lstStyle/>
          <a:p>
            <a:pPr algn="ctr"/>
            <a:r>
              <a:rPr lang="en-US" sz="3900" dirty="0" smtClean="0"/>
              <a:t>WWII Battles in the Pacific</a:t>
            </a:r>
            <a:endParaRPr lang="en-US" sz="3900" dirty="0"/>
          </a:p>
        </p:txBody>
      </p:sp>
      <p:sp>
        <p:nvSpPr>
          <p:cNvPr id="3" name="Content Placeholder 2"/>
          <p:cNvSpPr>
            <a:spLocks noGrp="1"/>
          </p:cNvSpPr>
          <p:nvPr>
            <p:ph sz="quarter" idx="1"/>
          </p:nvPr>
        </p:nvSpPr>
        <p:spPr>
          <a:xfrm>
            <a:off x="457200" y="1371600"/>
            <a:ext cx="7924800" cy="5486400"/>
          </a:xfrm>
        </p:spPr>
        <p:txBody>
          <a:bodyPr>
            <a:normAutofit fontScale="85000" lnSpcReduction="20000"/>
          </a:bodyPr>
          <a:lstStyle/>
          <a:p>
            <a:r>
              <a:rPr lang="en-US" dirty="0" smtClean="0"/>
              <a:t>Theatre- specific area of land, sea, or air that is involved in war</a:t>
            </a:r>
          </a:p>
          <a:p>
            <a:r>
              <a:rPr lang="en-US" dirty="0" smtClean="0"/>
              <a:t>Started early December 1941 with the Japanese bombings of Malaya (December 8) and Pearl Harbor (December 7).</a:t>
            </a:r>
          </a:p>
          <a:p>
            <a:r>
              <a:rPr lang="en-US" dirty="0" smtClean="0"/>
              <a:t>Japanese were aiming to control eastern Asian and the western Pacific</a:t>
            </a:r>
          </a:p>
          <a:p>
            <a:pPr lvl="1"/>
            <a:r>
              <a:rPr lang="en-US" dirty="0" smtClean="0"/>
              <a:t>Were hoping that the Allies would surrender</a:t>
            </a:r>
          </a:p>
          <a:p>
            <a:r>
              <a:rPr lang="en-US" dirty="0" smtClean="0"/>
              <a:t>Allies responded to Pearl Harbor with angry force</a:t>
            </a:r>
          </a:p>
          <a:p>
            <a:r>
              <a:rPr lang="en-US" dirty="0" smtClean="0"/>
              <a:t>August 6, 1945- Allies attack Hiroshima and Nagasaki using a devastating atomic bomb</a:t>
            </a:r>
          </a:p>
          <a:p>
            <a:r>
              <a:rPr lang="en-US" dirty="0" smtClean="0"/>
              <a:t>After Hiroshima and Nagasaki, the Soviet Union joins the fight against Japan</a:t>
            </a:r>
          </a:p>
          <a:p>
            <a:r>
              <a:rPr lang="en-US" dirty="0" smtClean="0"/>
              <a:t>August 15, 1945- Japanese Emperor Hirohito surrenders "in order to save mankind from nuclear oblivion”, effectively ending WWII</a:t>
            </a:r>
          </a:p>
          <a:p>
            <a:r>
              <a:rPr lang="en-US" dirty="0" smtClean="0"/>
              <a:t>After the Emperor declared his surrender, many Japanese soldiers refused to accept it</a:t>
            </a:r>
          </a:p>
          <a:p>
            <a:pPr lvl="1"/>
            <a:r>
              <a:rPr lang="en-US" dirty="0" smtClean="0"/>
              <a:t>Many committed suicide, lived in denial for several days, or mutinied against their leaders rather than accept the shame</a:t>
            </a:r>
          </a:p>
        </p:txBody>
      </p:sp>
    </p:spTree>
  </p:cSld>
  <p:clrMapOvr>
    <a:masterClrMapping/>
  </p:clrMapOvr>
  <p:transition spd="slow">
    <p:wheel spokes="2"/>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www.hbhs.k12.nh.us/kirbyk/Pacific%20Battles%20Map.gif"/>
          <p:cNvPicPr>
            <a:picLocks noChangeAspect="1" noChangeArrowheads="1"/>
          </p:cNvPicPr>
          <p:nvPr/>
        </p:nvPicPr>
        <p:blipFill>
          <a:blip r:embed="rId3" cstate="print"/>
          <a:srcRect/>
          <a:stretch>
            <a:fillRect/>
          </a:stretch>
        </p:blipFill>
        <p:spPr bwMode="auto">
          <a:xfrm>
            <a:off x="1295400" y="609600"/>
            <a:ext cx="6516414" cy="4876800"/>
          </a:xfrm>
          <a:prstGeom prst="rect">
            <a:avLst/>
          </a:prstGeom>
          <a:noFill/>
        </p:spPr>
      </p:pic>
      <p:sp>
        <p:nvSpPr>
          <p:cNvPr id="5" name="TextBox 4"/>
          <p:cNvSpPr txBox="1"/>
          <p:nvPr/>
        </p:nvSpPr>
        <p:spPr>
          <a:xfrm>
            <a:off x="1295400" y="5715000"/>
            <a:ext cx="6477000" cy="369332"/>
          </a:xfrm>
          <a:prstGeom prst="rect">
            <a:avLst/>
          </a:prstGeom>
          <a:noFill/>
        </p:spPr>
        <p:txBody>
          <a:bodyPr wrap="square" rtlCol="0">
            <a:spAutoFit/>
          </a:bodyPr>
          <a:lstStyle/>
          <a:p>
            <a:pPr algn="ctr"/>
            <a:r>
              <a:rPr lang="en-US" dirty="0" smtClean="0"/>
              <a:t>Map of the Pacific battles of WWII</a:t>
            </a:r>
            <a:endParaRPr lang="en-US" dirty="0"/>
          </a:p>
        </p:txBody>
      </p:sp>
      <p:sp>
        <p:nvSpPr>
          <p:cNvPr id="6" name="Rectangle 5"/>
          <p:cNvSpPr/>
          <p:nvPr/>
        </p:nvSpPr>
        <p:spPr>
          <a:xfrm>
            <a:off x="1295400" y="6211669"/>
            <a:ext cx="6553200" cy="276999"/>
          </a:xfrm>
          <a:prstGeom prst="rect">
            <a:avLst/>
          </a:prstGeom>
        </p:spPr>
        <p:txBody>
          <a:bodyPr wrap="square">
            <a:spAutoFit/>
          </a:bodyPr>
          <a:lstStyle/>
          <a:p>
            <a:pPr algn="ctr"/>
            <a:r>
              <a:rPr lang="en-US" sz="1200" dirty="0" smtClean="0"/>
              <a:t>http://www.hbhs.k12.nh.us/kirbyk/photo.htm</a:t>
            </a:r>
            <a:endParaRPr lang="en-US" sz="1200" dirty="0"/>
          </a:p>
        </p:txBody>
      </p:sp>
    </p:spTree>
  </p:cSld>
  <p:clrMapOvr>
    <a:masterClrMapping/>
  </p:clrMapOvr>
  <p:transition spd="slow">
    <p:newsflash/>
    <p:sndAc>
      <p:stSnd>
        <p:snd r:embed="rId2" name="camera.wav"/>
      </p:stSnd>
    </p:sndAc>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ctr"/>
            <a:r>
              <a:rPr lang="en-US" sz="3100" dirty="0" smtClean="0"/>
              <a:t>Women and factory life</a:t>
            </a:r>
            <a:endParaRPr lang="en-US" sz="3100" dirty="0"/>
          </a:p>
        </p:txBody>
      </p:sp>
      <p:sp>
        <p:nvSpPr>
          <p:cNvPr id="6" name="Text Placeholder 5"/>
          <p:cNvSpPr>
            <a:spLocks noGrp="1"/>
          </p:cNvSpPr>
          <p:nvPr>
            <p:ph type="body" idx="2"/>
          </p:nvPr>
        </p:nvSpPr>
        <p:spPr>
          <a:xfrm>
            <a:off x="6781800" y="1143000"/>
            <a:ext cx="1722120" cy="4831080"/>
          </a:xfrm>
        </p:spPr>
        <p:txBody>
          <a:bodyPr>
            <a:normAutofit/>
          </a:bodyPr>
          <a:lstStyle/>
          <a:p>
            <a:pPr algn="ctr"/>
            <a:r>
              <a:rPr lang="en-US" sz="2000" dirty="0" smtClean="0"/>
              <a:t>Propaganda posters made factory life seem “glamorous”, but factories were actually  extremely dangerous and unhealthy places to work.</a:t>
            </a:r>
            <a:endParaRPr lang="en-US" dirty="0"/>
          </a:p>
        </p:txBody>
      </p:sp>
      <p:pic>
        <p:nvPicPr>
          <p:cNvPr id="1027" name="Picture 3"/>
          <p:cNvPicPr>
            <a:picLocks noChangeAspect="1" noChangeArrowheads="1"/>
          </p:cNvPicPr>
          <p:nvPr/>
        </p:nvPicPr>
        <p:blipFill>
          <a:blip r:embed="rId3" cstate="print"/>
          <a:srcRect/>
          <a:stretch>
            <a:fillRect/>
          </a:stretch>
        </p:blipFill>
        <p:spPr bwMode="auto">
          <a:xfrm>
            <a:off x="1066800" y="228600"/>
            <a:ext cx="3970358" cy="5867400"/>
          </a:xfrm>
          <a:prstGeom prst="rect">
            <a:avLst/>
          </a:prstGeom>
          <a:noFill/>
          <a:ln w="9525">
            <a:noFill/>
            <a:miter lim="800000"/>
            <a:headEnd/>
            <a:tailEnd/>
          </a:ln>
        </p:spPr>
      </p:pic>
      <p:sp>
        <p:nvSpPr>
          <p:cNvPr id="5" name="Rectangle 4"/>
          <p:cNvSpPr/>
          <p:nvPr/>
        </p:nvSpPr>
        <p:spPr>
          <a:xfrm>
            <a:off x="1066800" y="6248400"/>
            <a:ext cx="3962400" cy="461665"/>
          </a:xfrm>
          <a:prstGeom prst="rect">
            <a:avLst/>
          </a:prstGeom>
        </p:spPr>
        <p:txBody>
          <a:bodyPr wrap="square">
            <a:spAutoFit/>
          </a:bodyPr>
          <a:lstStyle/>
          <a:p>
            <a:pPr algn="ctr"/>
            <a:r>
              <a:rPr lang="en-US" sz="1200" dirty="0" smtClean="0"/>
              <a:t>http://socyberty.com/history/fighting-females-women-and-propaganda-in-world-war-two/3/</a:t>
            </a:r>
            <a:endParaRPr lang="en-US" sz="1200" dirty="0"/>
          </a:p>
        </p:txBody>
      </p:sp>
    </p:spTree>
  </p:cSld>
  <p:clrMapOvr>
    <a:masterClrMapping/>
  </p:clrMapOvr>
  <p:transition spd="slow">
    <p:newsflash/>
    <p:sndAc>
      <p:stSnd>
        <p:snd r:embed="rId2" name="camera.wav"/>
      </p:stSnd>
    </p:sndAc>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lgn="ctr"/>
            <a:r>
              <a:rPr lang="en-US" sz="3100" dirty="0" smtClean="0"/>
              <a:t>Rationing</a:t>
            </a:r>
            <a:endParaRPr lang="en-US" sz="3100" dirty="0"/>
          </a:p>
        </p:txBody>
      </p:sp>
      <p:sp>
        <p:nvSpPr>
          <p:cNvPr id="7" name="Text Placeholder 6"/>
          <p:cNvSpPr>
            <a:spLocks noGrp="1"/>
          </p:cNvSpPr>
          <p:nvPr>
            <p:ph type="body" idx="2"/>
          </p:nvPr>
        </p:nvSpPr>
        <p:spPr>
          <a:xfrm>
            <a:off x="6858000" y="1143000"/>
            <a:ext cx="1527048" cy="4678680"/>
          </a:xfrm>
        </p:spPr>
        <p:txBody>
          <a:bodyPr>
            <a:normAutofit/>
          </a:bodyPr>
          <a:lstStyle/>
          <a:p>
            <a:pPr algn="ctr"/>
            <a:r>
              <a:rPr lang="en-US" sz="2000" dirty="0" smtClean="0"/>
              <a:t>Americans were encouraged to ration their food and clothing needs in an effort to help the many soldiers fighting in the war.</a:t>
            </a:r>
            <a:endParaRPr lang="en-US" dirty="0" smtClean="0"/>
          </a:p>
        </p:txBody>
      </p:sp>
      <p:pic>
        <p:nvPicPr>
          <p:cNvPr id="10" name="Picture 4" descr="http://www.library.northwestern.edu/govinfo/collections/wwii-posters/img/ww0207-63.jpg"/>
          <p:cNvPicPr>
            <a:picLocks noChangeAspect="1" noChangeArrowheads="1"/>
          </p:cNvPicPr>
          <p:nvPr/>
        </p:nvPicPr>
        <p:blipFill>
          <a:blip r:embed="rId3" cstate="print"/>
          <a:srcRect/>
          <a:stretch>
            <a:fillRect/>
          </a:stretch>
        </p:blipFill>
        <p:spPr bwMode="auto">
          <a:xfrm>
            <a:off x="1066800" y="304800"/>
            <a:ext cx="4267199" cy="5842528"/>
          </a:xfrm>
          <a:prstGeom prst="rect">
            <a:avLst/>
          </a:prstGeom>
          <a:noFill/>
        </p:spPr>
      </p:pic>
      <p:sp>
        <p:nvSpPr>
          <p:cNvPr id="5" name="Rectangle 4"/>
          <p:cNvSpPr/>
          <p:nvPr/>
        </p:nvSpPr>
        <p:spPr>
          <a:xfrm>
            <a:off x="1066800" y="6248400"/>
            <a:ext cx="4267200" cy="369332"/>
          </a:xfrm>
          <a:prstGeom prst="rect">
            <a:avLst/>
          </a:prstGeom>
        </p:spPr>
        <p:txBody>
          <a:bodyPr wrap="square">
            <a:spAutoFit/>
          </a:bodyPr>
          <a:lstStyle/>
          <a:p>
            <a:pPr algn="ctr"/>
            <a:r>
              <a:rPr lang="en-US" sz="1200" dirty="0" smtClean="0"/>
              <a:t>http://questgarden.com/76/43/9/090210160434</a:t>
            </a:r>
            <a:r>
              <a:rPr lang="en-US" dirty="0" smtClean="0"/>
              <a:t>/</a:t>
            </a:r>
            <a:endParaRPr lang="en-US" dirty="0"/>
          </a:p>
        </p:txBody>
      </p:sp>
    </p:spTree>
  </p:cSld>
  <p:clrMapOvr>
    <a:masterClrMapping/>
  </p:clrMapOvr>
  <p:transition spd="slow">
    <p:newsflash/>
    <p:sndAc>
      <p:stSnd>
        <p:snd r:embed="rId2" name="camera.wav"/>
      </p:stSnd>
    </p:sndAc>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09600" y="1371600"/>
            <a:ext cx="7772400" cy="553998"/>
          </a:xfrm>
          <a:prstGeom prst="rect">
            <a:avLst/>
          </a:prstGeom>
        </p:spPr>
        <p:txBody>
          <a:bodyPr wrap="square">
            <a:spAutoFit/>
          </a:bodyPr>
          <a:lstStyle/>
          <a:p>
            <a:r>
              <a:rPr lang="en-US" sz="1500" dirty="0" smtClean="0"/>
              <a:t>Ancestry.com. </a:t>
            </a:r>
            <a:r>
              <a:rPr lang="en-US" sz="1500" i="1" dirty="0" smtClean="0"/>
              <a:t>U.S. World War II Draft Registration Cards, 1942</a:t>
            </a:r>
            <a:r>
              <a:rPr lang="en-US" sz="1500" dirty="0" smtClean="0"/>
              <a:t> [database on-line]. </a:t>
            </a:r>
          </a:p>
          <a:p>
            <a:r>
              <a:rPr lang="en-US" sz="1500" dirty="0" smtClean="0"/>
              <a:t>	Provo, UT, USA: Ancestry.com Operations, Inc., 2010.</a:t>
            </a:r>
          </a:p>
        </p:txBody>
      </p:sp>
      <p:sp>
        <p:nvSpPr>
          <p:cNvPr id="9" name="Rectangle 8"/>
          <p:cNvSpPr/>
          <p:nvPr/>
        </p:nvSpPr>
        <p:spPr>
          <a:xfrm>
            <a:off x="609600" y="3429000"/>
            <a:ext cx="7772400" cy="553998"/>
          </a:xfrm>
          <a:prstGeom prst="rect">
            <a:avLst/>
          </a:prstGeom>
        </p:spPr>
        <p:txBody>
          <a:bodyPr wrap="square">
            <a:spAutoFit/>
          </a:bodyPr>
          <a:lstStyle/>
          <a:p>
            <a:r>
              <a:rPr lang="en-US" sz="1500" dirty="0" smtClean="0"/>
              <a:t>Giddins, Gary. "Biography." </a:t>
            </a:r>
            <a:r>
              <a:rPr lang="en-US" sz="1500" i="1" dirty="0" smtClean="0"/>
              <a:t>The Official Home of Bing Crosby</a:t>
            </a:r>
            <a:r>
              <a:rPr lang="en-US" sz="1500" dirty="0" smtClean="0"/>
              <a:t>. BCE, Inc., 2008. Web. </a:t>
            </a:r>
          </a:p>
          <a:p>
            <a:r>
              <a:rPr lang="en-US" sz="1500" dirty="0" smtClean="0"/>
              <a:t>	10 Sep 2010. &lt;http://bingcrosby.com/welcome.html&gt;.</a:t>
            </a:r>
            <a:endParaRPr lang="en-US" sz="1500" dirty="0"/>
          </a:p>
        </p:txBody>
      </p:sp>
      <p:sp>
        <p:nvSpPr>
          <p:cNvPr id="10" name="Rectangle 9"/>
          <p:cNvSpPr/>
          <p:nvPr/>
        </p:nvSpPr>
        <p:spPr>
          <a:xfrm>
            <a:off x="609600" y="4114800"/>
            <a:ext cx="7772400" cy="784830"/>
          </a:xfrm>
          <a:prstGeom prst="rect">
            <a:avLst/>
          </a:prstGeom>
        </p:spPr>
        <p:txBody>
          <a:bodyPr wrap="square">
            <a:spAutoFit/>
          </a:bodyPr>
          <a:lstStyle/>
          <a:p>
            <a:r>
              <a:rPr lang="en-US" sz="1500" dirty="0" smtClean="0"/>
              <a:t>Haberman, Barbara, and Molly Anthony. "Biography (page 2)." </a:t>
            </a:r>
            <a:r>
              <a:rPr lang="en-US" sz="1500" i="1" dirty="0" smtClean="0"/>
              <a:t>The Official Site of </a:t>
            </a:r>
          </a:p>
          <a:p>
            <a:r>
              <a:rPr lang="en-US" sz="1500" i="1" dirty="0" smtClean="0"/>
              <a:t>	Glenn Miller</a:t>
            </a:r>
            <a:r>
              <a:rPr lang="en-US" sz="1500" dirty="0" smtClean="0"/>
              <a:t>. CMG Worldwide, n.d. Web. 12 Sep 2010. </a:t>
            </a:r>
          </a:p>
          <a:p>
            <a:r>
              <a:rPr lang="en-US" sz="1500" dirty="0" smtClean="0"/>
              <a:t>	&lt;http://www.glennmiller.com/about/bio2.htm&gt;.</a:t>
            </a:r>
            <a:endParaRPr lang="en-US" sz="1500" dirty="0"/>
          </a:p>
        </p:txBody>
      </p:sp>
      <p:sp>
        <p:nvSpPr>
          <p:cNvPr id="16" name="Title 1"/>
          <p:cNvSpPr txBox="1">
            <a:spLocks/>
          </p:cNvSpPr>
          <p:nvPr/>
        </p:nvSpPr>
        <p:spPr>
          <a:xfrm>
            <a:off x="685800" y="381000"/>
            <a:ext cx="7467600" cy="808038"/>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900" b="0" i="0" u="none" strike="noStrike" kern="1200" cap="small" spc="0" normalizeH="0" baseline="0" noProof="0" dirty="0" smtClean="0">
                <a:ln>
                  <a:noFill/>
                </a:ln>
                <a:solidFill>
                  <a:schemeClr val="tx2"/>
                </a:solidFill>
                <a:effectLst/>
                <a:uLnTx/>
                <a:uFillTx/>
                <a:latin typeface="+mj-lt"/>
                <a:ea typeface="+mj-ea"/>
                <a:cs typeface="+mj-cs"/>
              </a:rPr>
              <a:t>Works Cited</a:t>
            </a:r>
            <a:endParaRPr kumimoji="0" lang="en-US" sz="3900" b="0" i="0" u="none" strike="noStrike" kern="1200" cap="small" spc="0" normalizeH="0" baseline="0" noProof="0" dirty="0">
              <a:ln>
                <a:noFill/>
              </a:ln>
              <a:solidFill>
                <a:schemeClr val="tx2"/>
              </a:solidFill>
              <a:effectLst/>
              <a:uLnTx/>
              <a:uFillTx/>
              <a:latin typeface="+mj-lt"/>
              <a:ea typeface="+mj-ea"/>
              <a:cs typeface="+mj-cs"/>
            </a:endParaRPr>
          </a:p>
        </p:txBody>
      </p:sp>
      <p:sp>
        <p:nvSpPr>
          <p:cNvPr id="17" name="Rectangle 16"/>
          <p:cNvSpPr/>
          <p:nvPr/>
        </p:nvSpPr>
        <p:spPr>
          <a:xfrm>
            <a:off x="609600" y="2743200"/>
            <a:ext cx="7772400" cy="784830"/>
          </a:xfrm>
          <a:prstGeom prst="rect">
            <a:avLst/>
          </a:prstGeom>
        </p:spPr>
        <p:txBody>
          <a:bodyPr wrap="square">
            <a:spAutoFit/>
          </a:bodyPr>
          <a:lstStyle/>
          <a:p>
            <a:r>
              <a:rPr lang="en-US" sz="1500" dirty="0" smtClean="0"/>
              <a:t>"A World War II Summary: Page 3." </a:t>
            </a:r>
            <a:r>
              <a:rPr lang="en-US" sz="1500" i="1" dirty="0" smtClean="0"/>
              <a:t>The Pacific War</a:t>
            </a:r>
            <a:r>
              <a:rPr lang="en-US" sz="1500" dirty="0" smtClean="0"/>
              <a:t>. The War Times Journal, 2004. </a:t>
            </a:r>
          </a:p>
          <a:p>
            <a:r>
              <a:rPr lang="en-US" sz="1500" dirty="0" smtClean="0"/>
              <a:t>	Web. 15 Sep 2010. </a:t>
            </a:r>
          </a:p>
          <a:p>
            <a:r>
              <a:rPr lang="en-US" sz="1500" dirty="0" smtClean="0"/>
              <a:t>	&lt;http://www.wtj.com/articles/pacific_summary/index_03.htm</a:t>
            </a:r>
            <a:endParaRPr lang="en-US" sz="1500" dirty="0"/>
          </a:p>
        </p:txBody>
      </p:sp>
      <p:sp>
        <p:nvSpPr>
          <p:cNvPr id="18" name="Rectangle 17"/>
          <p:cNvSpPr/>
          <p:nvPr/>
        </p:nvSpPr>
        <p:spPr>
          <a:xfrm>
            <a:off x="609600" y="2057400"/>
            <a:ext cx="7772400" cy="784830"/>
          </a:xfrm>
          <a:prstGeom prst="rect">
            <a:avLst/>
          </a:prstGeom>
        </p:spPr>
        <p:txBody>
          <a:bodyPr wrap="square">
            <a:spAutoFit/>
          </a:bodyPr>
          <a:lstStyle/>
          <a:p>
            <a:r>
              <a:rPr lang="en-US" sz="1500" dirty="0" smtClean="0"/>
              <a:t>"A World War II Summary: Page 1." </a:t>
            </a:r>
            <a:r>
              <a:rPr lang="en-US" sz="1500" i="1" dirty="0" smtClean="0"/>
              <a:t>The Pacific War</a:t>
            </a:r>
            <a:r>
              <a:rPr lang="en-US" sz="1500" dirty="0" smtClean="0"/>
              <a:t>. The War Times Journal, 2004. </a:t>
            </a:r>
          </a:p>
          <a:p>
            <a:r>
              <a:rPr lang="en-US" sz="1500" dirty="0" smtClean="0"/>
              <a:t>	Web. 15 Sep 2010. </a:t>
            </a:r>
          </a:p>
          <a:p>
            <a:r>
              <a:rPr lang="en-US" sz="1500" dirty="0" smtClean="0"/>
              <a:t>	&lt;http://www.wtj.com/articles/pacific_summary/index.htm</a:t>
            </a:r>
            <a:endParaRPr lang="en-US" sz="1500" dirty="0"/>
          </a:p>
        </p:txBody>
      </p:sp>
      <p:sp>
        <p:nvSpPr>
          <p:cNvPr id="19" name="Rectangle 18"/>
          <p:cNvSpPr/>
          <p:nvPr/>
        </p:nvSpPr>
        <p:spPr>
          <a:xfrm>
            <a:off x="609600" y="5029200"/>
            <a:ext cx="7772400" cy="784830"/>
          </a:xfrm>
          <a:prstGeom prst="rect">
            <a:avLst/>
          </a:prstGeom>
        </p:spPr>
        <p:txBody>
          <a:bodyPr wrap="square">
            <a:spAutoFit/>
          </a:bodyPr>
          <a:lstStyle/>
          <a:p>
            <a:r>
              <a:rPr lang="en-US" sz="1500" dirty="0" smtClean="0"/>
              <a:t>"Men's from 20s to Present." </a:t>
            </a:r>
            <a:r>
              <a:rPr lang="en-US" sz="1500" i="1" dirty="0" smtClean="0"/>
              <a:t>Fashions and Clothes Styles from 50 years what do you </a:t>
            </a:r>
          </a:p>
          <a:p>
            <a:r>
              <a:rPr lang="en-US" sz="1500" i="1" dirty="0" smtClean="0"/>
              <a:t>	remember</a:t>
            </a:r>
            <a:r>
              <a:rPr lang="en-US" sz="1500" dirty="0" smtClean="0"/>
              <a:t>. The People History: Where People Memories and History Join , </a:t>
            </a:r>
          </a:p>
          <a:p>
            <a:r>
              <a:rPr lang="en-US" sz="1500" dirty="0" smtClean="0"/>
              <a:t>	2004. Web. 15 Sep 2010. &lt;http://www.thepeoplehistory.com/fashions.html&gt;.</a:t>
            </a:r>
            <a:endParaRPr lang="en-US" sz="1500" dirty="0"/>
          </a:p>
        </p:txBody>
      </p:sp>
    </p:spTree>
  </p:cSld>
  <p:clrMapOvr>
    <a:masterClrMapping/>
  </p:clrMapOvr>
  <p:transition spd="slow">
    <p:cover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2743200"/>
            <a:ext cx="7772400" cy="784830"/>
          </a:xfrm>
          <a:prstGeom prst="rect">
            <a:avLst/>
          </a:prstGeom>
        </p:spPr>
        <p:txBody>
          <a:bodyPr wrap="square">
            <a:spAutoFit/>
          </a:bodyPr>
          <a:lstStyle/>
          <a:p>
            <a:r>
              <a:rPr lang="en-US" sz="1500" dirty="0" smtClean="0"/>
              <a:t>Thomas, Pauline. "Clothing, Cloth, and Footwear Rationing." </a:t>
            </a:r>
            <a:r>
              <a:rPr lang="en-US" sz="1500" i="1" dirty="0" smtClean="0"/>
              <a:t>C20th Fashion History </a:t>
            </a:r>
          </a:p>
          <a:p>
            <a:r>
              <a:rPr lang="en-US" sz="1500" i="1" dirty="0" smtClean="0"/>
              <a:t>	1940s- Utility Clothing 1940s</a:t>
            </a:r>
            <a:r>
              <a:rPr lang="en-US" sz="1500" dirty="0" smtClean="0"/>
              <a:t>. Fashion-Era.com, 2010. Web. 14 Sep 2010. </a:t>
            </a:r>
          </a:p>
          <a:p>
            <a:r>
              <a:rPr lang="en-US" sz="1500" dirty="0" smtClean="0"/>
              <a:t>	&lt;http://www.fashion-era.com/utility_clothing.htm#Rationing Of Goods&gt;.</a:t>
            </a:r>
            <a:endParaRPr lang="en-US" sz="1500" dirty="0"/>
          </a:p>
        </p:txBody>
      </p:sp>
      <p:sp>
        <p:nvSpPr>
          <p:cNvPr id="4" name="Rectangle 3"/>
          <p:cNvSpPr/>
          <p:nvPr/>
        </p:nvSpPr>
        <p:spPr>
          <a:xfrm>
            <a:off x="533400" y="4724400"/>
            <a:ext cx="7772400" cy="784830"/>
          </a:xfrm>
          <a:prstGeom prst="rect">
            <a:avLst/>
          </a:prstGeom>
        </p:spPr>
        <p:txBody>
          <a:bodyPr wrap="square">
            <a:spAutoFit/>
          </a:bodyPr>
          <a:lstStyle/>
          <a:p>
            <a:r>
              <a:rPr lang="en-US" sz="1500" dirty="0" smtClean="0"/>
              <a:t>When was Duct Tape Invented? Who invented Duct Tape?." </a:t>
            </a:r>
            <a:r>
              <a:rPr lang="en-US" sz="1500" i="1" dirty="0" smtClean="0"/>
              <a:t>Welcome to Duct Tape </a:t>
            </a:r>
          </a:p>
          <a:p>
            <a:r>
              <a:rPr lang="en-US" sz="1500" i="1" dirty="0" smtClean="0"/>
              <a:t>	101 with Jim and Tim, the Duct Tape Guys</a:t>
            </a:r>
            <a:r>
              <a:rPr lang="en-US" sz="1500" dirty="0" smtClean="0"/>
              <a:t>. The Duct Tape Guys, n.d. Web. </a:t>
            </a:r>
          </a:p>
          <a:p>
            <a:r>
              <a:rPr lang="en-US" sz="1500" dirty="0" smtClean="0"/>
              <a:t>	15 Sep 2010. &lt;http://www.octanecreative.com/ducttape/DT101/&gt;.</a:t>
            </a:r>
            <a:endParaRPr lang="en-US" sz="1500" dirty="0"/>
          </a:p>
        </p:txBody>
      </p:sp>
      <p:sp>
        <p:nvSpPr>
          <p:cNvPr id="5" name="Rectangle 4"/>
          <p:cNvSpPr/>
          <p:nvPr/>
        </p:nvSpPr>
        <p:spPr>
          <a:xfrm>
            <a:off x="533400" y="3733800"/>
            <a:ext cx="7772400" cy="784830"/>
          </a:xfrm>
          <a:prstGeom prst="rect">
            <a:avLst/>
          </a:prstGeom>
        </p:spPr>
        <p:txBody>
          <a:bodyPr wrap="square">
            <a:spAutoFit/>
          </a:bodyPr>
          <a:lstStyle/>
          <a:p>
            <a:r>
              <a:rPr lang="en-US" sz="1500" dirty="0" smtClean="0"/>
              <a:t>Trueman, Chris. "Dwight Eisenhower." </a:t>
            </a:r>
            <a:r>
              <a:rPr lang="en-US" sz="1500" i="1" dirty="0" smtClean="0"/>
              <a:t>Military Commanders of World War Two</a:t>
            </a:r>
            <a:r>
              <a:rPr lang="en-US" sz="1500" dirty="0" smtClean="0"/>
              <a:t>. </a:t>
            </a:r>
          </a:p>
          <a:p>
            <a:r>
              <a:rPr lang="en-US" sz="1500" dirty="0" smtClean="0"/>
              <a:t>	History Learning Site, 2005. Web. 15 Sep 2010. </a:t>
            </a:r>
          </a:p>
          <a:p>
            <a:r>
              <a:rPr lang="en-US" sz="1500" dirty="0" smtClean="0"/>
              <a:t>	&lt;http://www.historylearningsite.co.uk/dwight_eisenhower.htm</a:t>
            </a:r>
            <a:endParaRPr lang="en-US" sz="1500" dirty="0"/>
          </a:p>
        </p:txBody>
      </p:sp>
      <p:sp>
        <p:nvSpPr>
          <p:cNvPr id="7" name="Rectangle 6"/>
          <p:cNvSpPr/>
          <p:nvPr/>
        </p:nvSpPr>
        <p:spPr>
          <a:xfrm>
            <a:off x="533400" y="1752600"/>
            <a:ext cx="7772400" cy="784830"/>
          </a:xfrm>
          <a:prstGeom prst="rect">
            <a:avLst/>
          </a:prstGeom>
        </p:spPr>
        <p:txBody>
          <a:bodyPr wrap="square">
            <a:spAutoFit/>
          </a:bodyPr>
          <a:lstStyle/>
          <a:p>
            <a:r>
              <a:rPr lang="en-US" sz="1500" dirty="0" smtClean="0"/>
              <a:t>Nolan, Carol. "Mens Fashions of the 1940s." </a:t>
            </a:r>
            <a:r>
              <a:rPr lang="en-US" sz="1500" i="1" dirty="0" smtClean="0"/>
              <a:t>Mens Fashions of the 1940s - Fourties </a:t>
            </a:r>
          </a:p>
          <a:p>
            <a:r>
              <a:rPr lang="en-US" sz="1500" i="1" dirty="0" smtClean="0"/>
              <a:t>	Fashion</a:t>
            </a:r>
            <a:r>
              <a:rPr lang="en-US" sz="1500" dirty="0" smtClean="0"/>
              <a:t>. Men's Vintage Fashions by Carol Nolan, 2001. Web. 15 Sep 2010. </a:t>
            </a:r>
          </a:p>
          <a:p>
            <a:r>
              <a:rPr lang="en-US" sz="1500" dirty="0" smtClean="0"/>
              <a:t>	&lt;http://www.murrayonhawaii.com/nolan/fashionhistory_1940mens.html</a:t>
            </a:r>
            <a:endParaRPr lang="en-US" sz="1500" dirty="0"/>
          </a:p>
        </p:txBody>
      </p:sp>
      <p:sp>
        <p:nvSpPr>
          <p:cNvPr id="10" name="Title 1"/>
          <p:cNvSpPr txBox="1">
            <a:spLocks/>
          </p:cNvSpPr>
          <p:nvPr/>
        </p:nvSpPr>
        <p:spPr>
          <a:xfrm>
            <a:off x="838200" y="685800"/>
            <a:ext cx="7467600" cy="808038"/>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900" b="0" i="0" u="none" strike="noStrike" kern="1200" cap="small" spc="0" normalizeH="0" baseline="0" noProof="0" dirty="0" smtClean="0">
                <a:ln>
                  <a:noFill/>
                </a:ln>
                <a:solidFill>
                  <a:schemeClr val="tx2"/>
                </a:solidFill>
                <a:effectLst/>
                <a:uLnTx/>
                <a:uFillTx/>
                <a:latin typeface="+mj-lt"/>
                <a:ea typeface="+mj-ea"/>
                <a:cs typeface="+mj-cs"/>
              </a:rPr>
              <a:t>Works Cited (cont.)</a:t>
            </a:r>
            <a:endParaRPr kumimoji="0" lang="en-US" sz="3900" b="0" i="0" u="none" strike="noStrike" kern="1200" cap="small" spc="0" normalizeH="0" baseline="0" noProof="0" dirty="0">
              <a:ln>
                <a:noFill/>
              </a:ln>
              <a:solidFill>
                <a:schemeClr val="tx2"/>
              </a:solidFill>
              <a:effectLst/>
              <a:uLnTx/>
              <a:uFillTx/>
              <a:latin typeface="+mj-lt"/>
              <a:ea typeface="+mj-ea"/>
              <a:cs typeface="+mj-cs"/>
            </a:endParaRPr>
          </a:p>
        </p:txBody>
      </p:sp>
    </p:spTree>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www.faqs.org/photo-dict/photofiles/list/1285/1781curtain.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3" name="TextBox 2"/>
          <p:cNvSpPr txBox="1"/>
          <p:nvPr/>
        </p:nvSpPr>
        <p:spPr>
          <a:xfrm>
            <a:off x="457200" y="1828800"/>
            <a:ext cx="8458200" cy="3323987"/>
          </a:xfrm>
          <a:prstGeom prst="rect">
            <a:avLst/>
          </a:prstGeom>
          <a:noFill/>
        </p:spPr>
        <p:txBody>
          <a:bodyPr wrap="square" rtlCol="0">
            <a:spAutoFit/>
          </a:bodyPr>
          <a:lstStyle/>
          <a:p>
            <a:pPr algn="ctr"/>
            <a:r>
              <a:rPr lang="en-US" sz="7000" dirty="0" smtClean="0">
                <a:solidFill>
                  <a:schemeClr val="accent3"/>
                </a:solidFill>
              </a:rPr>
              <a:t>I HOPE YOU ENJOYED MY PRESENTATION!</a:t>
            </a:r>
            <a:endParaRPr lang="en-US" sz="7000" dirty="0">
              <a:solidFill>
                <a:schemeClr val="accent3"/>
              </a:solidFill>
            </a:endParaRPr>
          </a:p>
        </p:txBody>
      </p:sp>
    </p:spTree>
  </p:cSld>
  <p:clrMapOvr>
    <a:masterClrMapping/>
  </p:clrMapOvr>
  <p:transition spd="slow">
    <p:dissolve/>
    <p:sndAc>
      <p:stSnd>
        <p:snd r:embed="rId2" name="applause.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772400" cy="1143000"/>
          </a:xfrm>
        </p:spPr>
        <p:txBody>
          <a:bodyPr>
            <a:noAutofit/>
          </a:bodyPr>
          <a:lstStyle/>
          <a:p>
            <a:pPr algn="ctr"/>
            <a:r>
              <a:rPr lang="en-US" sz="3900" dirty="0" smtClean="0"/>
              <a:t>The Drafting of US Soldiers</a:t>
            </a:r>
            <a:endParaRPr lang="en-US" sz="3900" dirty="0"/>
          </a:p>
        </p:txBody>
      </p:sp>
      <p:sp>
        <p:nvSpPr>
          <p:cNvPr id="3" name="Content Placeholder 2"/>
          <p:cNvSpPr>
            <a:spLocks noGrp="1"/>
          </p:cNvSpPr>
          <p:nvPr>
            <p:ph sz="quarter" idx="1"/>
          </p:nvPr>
        </p:nvSpPr>
        <p:spPr>
          <a:xfrm>
            <a:off x="457200" y="1447800"/>
            <a:ext cx="7467600" cy="5181600"/>
          </a:xfrm>
        </p:spPr>
        <p:txBody>
          <a:bodyPr>
            <a:normAutofit fontScale="92500" lnSpcReduction="10000"/>
          </a:bodyPr>
          <a:lstStyle/>
          <a:p>
            <a:r>
              <a:rPr lang="en-US" dirty="0" smtClean="0"/>
              <a:t>After the US entered World War II, all men between the ages of 18 and 65 were required to register to be drafted</a:t>
            </a:r>
          </a:p>
          <a:p>
            <a:r>
              <a:rPr lang="en-US" dirty="0" smtClean="0"/>
              <a:t>Over 10 million men were registered between November 1940 and October 1946</a:t>
            </a:r>
          </a:p>
          <a:p>
            <a:r>
              <a:rPr lang="en-US" dirty="0" smtClean="0"/>
              <a:t>A drafting card required the following information:</a:t>
            </a:r>
          </a:p>
          <a:p>
            <a:pPr lvl="1"/>
            <a:r>
              <a:rPr lang="en-US" dirty="0" smtClean="0"/>
              <a:t>Name</a:t>
            </a:r>
          </a:p>
          <a:p>
            <a:pPr lvl="1"/>
            <a:r>
              <a:rPr lang="en-US" dirty="0" smtClean="0"/>
              <a:t>Age</a:t>
            </a:r>
          </a:p>
          <a:p>
            <a:pPr lvl="1"/>
            <a:r>
              <a:rPr lang="en-US" dirty="0" smtClean="0"/>
              <a:t>Birth date</a:t>
            </a:r>
          </a:p>
          <a:p>
            <a:pPr lvl="1"/>
            <a:r>
              <a:rPr lang="en-US" dirty="0" smtClean="0"/>
              <a:t>Birthplace</a:t>
            </a:r>
          </a:p>
          <a:p>
            <a:pPr lvl="1"/>
            <a:r>
              <a:rPr lang="en-US" dirty="0" smtClean="0"/>
              <a:t>Residence</a:t>
            </a:r>
          </a:p>
          <a:p>
            <a:pPr lvl="1"/>
            <a:r>
              <a:rPr lang="en-US" dirty="0" smtClean="0"/>
              <a:t>Employer information</a:t>
            </a:r>
          </a:p>
          <a:p>
            <a:pPr lvl="1"/>
            <a:r>
              <a:rPr lang="en-US" dirty="0" smtClean="0"/>
              <a:t>Name and address of someone who will always know where the registrant is</a:t>
            </a:r>
          </a:p>
          <a:p>
            <a:pPr lvl="1"/>
            <a:r>
              <a:rPr lang="en-US" dirty="0" smtClean="0"/>
              <a:t>Physical description (race, height, weight, eye and hair colors, skin color, etc.)</a:t>
            </a:r>
          </a:p>
          <a:p>
            <a:pPr lvl="1"/>
            <a:endParaRPr lang="en-US" dirty="0"/>
          </a:p>
        </p:txBody>
      </p:sp>
    </p:spTree>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adamhistory.com/KOSIBA%20FAMILY/Census%20Recs/Charles%20Kosiba%20-%20WWII%20Draft%20Card%20Pg%201.jpg"/>
          <p:cNvPicPr>
            <a:picLocks noChangeAspect="1" noChangeArrowheads="1"/>
          </p:cNvPicPr>
          <p:nvPr/>
        </p:nvPicPr>
        <p:blipFill>
          <a:blip r:embed="rId3" cstate="print"/>
          <a:srcRect/>
          <a:stretch>
            <a:fillRect/>
          </a:stretch>
        </p:blipFill>
        <p:spPr bwMode="auto">
          <a:xfrm>
            <a:off x="990600" y="228600"/>
            <a:ext cx="6684524" cy="4724400"/>
          </a:xfrm>
          <a:prstGeom prst="rect">
            <a:avLst/>
          </a:prstGeom>
          <a:noFill/>
        </p:spPr>
      </p:pic>
      <p:sp>
        <p:nvSpPr>
          <p:cNvPr id="5" name="TextBox 4"/>
          <p:cNvSpPr txBox="1"/>
          <p:nvPr/>
        </p:nvSpPr>
        <p:spPr>
          <a:xfrm>
            <a:off x="1219200" y="5791200"/>
            <a:ext cx="6324600" cy="923330"/>
          </a:xfrm>
          <a:prstGeom prst="rect">
            <a:avLst/>
          </a:prstGeom>
          <a:noFill/>
        </p:spPr>
        <p:txBody>
          <a:bodyPr wrap="square" rtlCol="0">
            <a:spAutoFit/>
          </a:bodyPr>
          <a:lstStyle/>
          <a:p>
            <a:pPr algn="ctr"/>
            <a:r>
              <a:rPr lang="en-US" dirty="0" smtClean="0"/>
              <a:t>The draft registration of Charles Kosiba showing his name, age, birth date, etc. The second part of his registration can be found on the next slide.</a:t>
            </a:r>
            <a:endParaRPr lang="en-US" dirty="0"/>
          </a:p>
        </p:txBody>
      </p:sp>
      <p:sp>
        <p:nvSpPr>
          <p:cNvPr id="4" name="Rectangle 3"/>
          <p:cNvSpPr/>
          <p:nvPr/>
        </p:nvSpPr>
        <p:spPr>
          <a:xfrm>
            <a:off x="990600" y="5105400"/>
            <a:ext cx="6705600" cy="461665"/>
          </a:xfrm>
          <a:prstGeom prst="rect">
            <a:avLst/>
          </a:prstGeom>
        </p:spPr>
        <p:txBody>
          <a:bodyPr wrap="square">
            <a:spAutoFit/>
          </a:bodyPr>
          <a:lstStyle/>
          <a:p>
            <a:pPr algn="ctr"/>
            <a:r>
              <a:rPr lang="en-US" sz="1200" dirty="0" smtClean="0"/>
              <a:t>http://www.adamhistory.com/KOSIBA%20FAMILY/Census%20Recs/Charles%20Kosiba%20-%20WWII%20Draft%20Card%20Pg%201.jpg</a:t>
            </a:r>
            <a:endParaRPr lang="en-US" sz="1200" dirty="0"/>
          </a:p>
        </p:txBody>
      </p:sp>
    </p:spTree>
  </p:cSld>
  <p:clrMapOvr>
    <a:masterClrMapping/>
  </p:clrMapOvr>
  <p:transition spd="slow">
    <p:newsflash/>
    <p:sndAc>
      <p:stSnd>
        <p:snd r:embed="rId2" name="camera.wav"/>
      </p:stSnd>
    </p:sndAc>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6477000" y="1066800"/>
            <a:ext cx="1981200" cy="4956048"/>
          </a:xfrm>
        </p:spPr>
        <p:txBody>
          <a:bodyPr>
            <a:normAutofit/>
          </a:bodyPr>
          <a:lstStyle/>
          <a:p>
            <a:pPr algn="ctr"/>
            <a:r>
              <a:rPr lang="en-US" sz="2000" dirty="0" smtClean="0"/>
              <a:t>This second part of Charles Kosiba’s registration card gives his physical description. It shows that he was a white man with brown hair and eyes and a dark complexion.</a:t>
            </a:r>
            <a:endParaRPr lang="en-US" sz="2000" dirty="0"/>
          </a:p>
        </p:txBody>
      </p:sp>
      <p:pic>
        <p:nvPicPr>
          <p:cNvPr id="7" name="Picture 4" descr="http://www.adamhistory.com/KOSIBA%20FAMILY/Census%20Recs/Charles%20Kosiba%20-%20WWII%20Draft%20Card%20Pg%202.jpg"/>
          <p:cNvPicPr>
            <a:picLocks noGrp="1" noChangeAspect="1" noChangeArrowheads="1"/>
          </p:cNvPicPr>
          <p:nvPr>
            <p:ph type="pic" idx="1"/>
          </p:nvPr>
        </p:nvPicPr>
        <p:blipFill>
          <a:blip r:embed="rId3" cstate="print"/>
          <a:srcRect t="10833" b="10833"/>
          <a:stretch>
            <a:fillRect/>
          </a:stretch>
        </p:blipFill>
        <p:spPr bwMode="auto">
          <a:xfrm>
            <a:off x="381000" y="304800"/>
            <a:ext cx="5181600" cy="5757334"/>
          </a:xfrm>
          <a:prstGeom prst="rect">
            <a:avLst/>
          </a:prstGeom>
          <a:noFill/>
        </p:spPr>
      </p:pic>
      <p:sp>
        <p:nvSpPr>
          <p:cNvPr id="4" name="Rectangle 3"/>
          <p:cNvSpPr/>
          <p:nvPr/>
        </p:nvSpPr>
        <p:spPr>
          <a:xfrm>
            <a:off x="381000" y="6248400"/>
            <a:ext cx="5181600" cy="461665"/>
          </a:xfrm>
          <a:prstGeom prst="rect">
            <a:avLst/>
          </a:prstGeom>
        </p:spPr>
        <p:txBody>
          <a:bodyPr wrap="square">
            <a:spAutoFit/>
          </a:bodyPr>
          <a:lstStyle/>
          <a:p>
            <a:pPr algn="ctr"/>
            <a:r>
              <a:rPr lang="en-US" sz="1200" dirty="0" smtClean="0"/>
              <a:t>http://www.adamhistory.com/KOSIBA%20FAMILY/Census%20Recs/Charles%20Kosiba%20-%20WWII%20Draft%20Card%20Pg%202.jpg</a:t>
            </a:r>
            <a:endParaRPr lang="en-US" sz="1200" dirty="0"/>
          </a:p>
        </p:txBody>
      </p:sp>
    </p:spTree>
  </p:cSld>
  <p:clrMapOvr>
    <a:masterClrMapping/>
  </p:clrMapOvr>
  <p:transition spd="slow">
    <p:newsflash/>
    <p:sndAc>
      <p:stSnd>
        <p:snd r:embed="rId2" name="camera.wav"/>
      </p:stSnd>
    </p:sndAc>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4876800" cy="1143000"/>
          </a:xfrm>
        </p:spPr>
        <p:txBody>
          <a:bodyPr>
            <a:normAutofit/>
          </a:bodyPr>
          <a:lstStyle/>
          <a:p>
            <a:pPr algn="ctr"/>
            <a:r>
              <a:rPr lang="en-US" sz="4500" dirty="0" smtClean="0"/>
              <a:t>Music</a:t>
            </a:r>
            <a:endParaRPr lang="en-US" sz="4500" dirty="0"/>
          </a:p>
        </p:txBody>
      </p:sp>
      <p:sp>
        <p:nvSpPr>
          <p:cNvPr id="5" name="Content Placeholder 4"/>
          <p:cNvSpPr>
            <a:spLocks noGrp="1"/>
          </p:cNvSpPr>
          <p:nvPr>
            <p:ph sz="quarter" idx="1"/>
          </p:nvPr>
        </p:nvSpPr>
        <p:spPr>
          <a:xfrm>
            <a:off x="457200" y="1600200"/>
            <a:ext cx="4038600" cy="4724400"/>
          </a:xfrm>
        </p:spPr>
        <p:txBody>
          <a:bodyPr>
            <a:normAutofit/>
          </a:bodyPr>
          <a:lstStyle/>
          <a:p>
            <a:pPr algn="ctr">
              <a:buNone/>
            </a:pPr>
            <a:r>
              <a:rPr lang="en-US" sz="2700" dirty="0" smtClean="0"/>
              <a:t>Most Popular Songs of 1942</a:t>
            </a:r>
          </a:p>
          <a:p>
            <a:pPr>
              <a:buNone/>
            </a:pPr>
            <a:endParaRPr lang="en-US" dirty="0"/>
          </a:p>
          <a:p>
            <a:r>
              <a:rPr lang="en-US" sz="2100" dirty="0" smtClean="0"/>
              <a:t>White Christmas-- Bing Crosby (A)</a:t>
            </a:r>
          </a:p>
          <a:p>
            <a:r>
              <a:rPr lang="en-US" sz="2100" dirty="0" smtClean="0"/>
              <a:t>Moonlight Cocktail-- Glenn Miller (B)</a:t>
            </a:r>
          </a:p>
          <a:p>
            <a:r>
              <a:rPr lang="en-US" sz="2100" dirty="0" smtClean="0"/>
              <a:t>Jingle, Jangle, Jingle-- Kay Kyser</a:t>
            </a:r>
          </a:p>
          <a:p>
            <a:r>
              <a:rPr lang="en-US" sz="2100" dirty="0" smtClean="0"/>
              <a:t>Kalamazoo-- Glenn Miller</a:t>
            </a:r>
          </a:p>
          <a:p>
            <a:r>
              <a:rPr lang="en-US" sz="2100" dirty="0" smtClean="0"/>
              <a:t>Tangerine-- Jimmy Dorsey</a:t>
            </a:r>
          </a:p>
        </p:txBody>
      </p:sp>
      <p:pic>
        <p:nvPicPr>
          <p:cNvPr id="5122" name="Picture 2" descr="http://www.fakesteve.net/wp-content/uploads/2009/12/bing-crosby-white-christmas-794163_4791.jpg"/>
          <p:cNvPicPr>
            <a:picLocks noChangeAspect="1" noChangeArrowheads="1"/>
          </p:cNvPicPr>
          <p:nvPr/>
        </p:nvPicPr>
        <p:blipFill>
          <a:blip r:embed="rId2" cstate="print"/>
          <a:srcRect/>
          <a:stretch>
            <a:fillRect/>
          </a:stretch>
        </p:blipFill>
        <p:spPr bwMode="auto">
          <a:xfrm>
            <a:off x="5410200" y="0"/>
            <a:ext cx="3124200" cy="3374137"/>
          </a:xfrm>
          <a:prstGeom prst="rect">
            <a:avLst/>
          </a:prstGeom>
          <a:noFill/>
        </p:spPr>
      </p:pic>
      <p:sp>
        <p:nvSpPr>
          <p:cNvPr id="6" name="Rectangle 5"/>
          <p:cNvSpPr/>
          <p:nvPr/>
        </p:nvSpPr>
        <p:spPr>
          <a:xfrm>
            <a:off x="5410200" y="3352800"/>
            <a:ext cx="2656496" cy="369332"/>
          </a:xfrm>
          <a:prstGeom prst="rect">
            <a:avLst/>
          </a:prstGeom>
        </p:spPr>
        <p:txBody>
          <a:bodyPr wrap="square">
            <a:spAutoFit/>
          </a:bodyPr>
          <a:lstStyle/>
          <a:p>
            <a:r>
              <a:rPr lang="en-US" sz="1200" dirty="0" smtClean="0"/>
              <a:t>http</a:t>
            </a:r>
            <a:r>
              <a:rPr lang="en-US" dirty="0" smtClean="0"/>
              <a:t>://</a:t>
            </a:r>
            <a:r>
              <a:rPr lang="en-US" sz="1200" dirty="0" smtClean="0"/>
              <a:t>www.fakesteve.net/tag/borg</a:t>
            </a:r>
            <a:endParaRPr lang="en-US" sz="1200" dirty="0"/>
          </a:p>
        </p:txBody>
      </p:sp>
      <p:sp>
        <p:nvSpPr>
          <p:cNvPr id="7" name="Rectangle 6"/>
          <p:cNvSpPr/>
          <p:nvPr/>
        </p:nvSpPr>
        <p:spPr>
          <a:xfrm>
            <a:off x="4800600" y="3886201"/>
            <a:ext cx="3581400" cy="276999"/>
          </a:xfrm>
          <a:prstGeom prst="rect">
            <a:avLst/>
          </a:prstGeom>
        </p:spPr>
        <p:txBody>
          <a:bodyPr wrap="square">
            <a:spAutoFit/>
          </a:bodyPr>
          <a:lstStyle/>
          <a:p>
            <a:r>
              <a:rPr lang="en-US" sz="1200" dirty="0" smtClean="0"/>
              <a:t>http://www.jimflora.com/gallery/notflora.html</a:t>
            </a:r>
            <a:endParaRPr lang="en-US" sz="1200" dirty="0"/>
          </a:p>
        </p:txBody>
      </p:sp>
      <p:pic>
        <p:nvPicPr>
          <p:cNvPr id="13314" name="Picture 2" descr="http://www.jimflora.com/images/album-covers/notflora/Moonlight_Cocktail.jpg"/>
          <p:cNvPicPr>
            <a:picLocks noChangeAspect="1" noChangeArrowheads="1"/>
          </p:cNvPicPr>
          <p:nvPr/>
        </p:nvPicPr>
        <p:blipFill>
          <a:blip r:embed="rId3" cstate="print"/>
          <a:srcRect/>
          <a:stretch>
            <a:fillRect/>
          </a:stretch>
        </p:blipFill>
        <p:spPr bwMode="auto">
          <a:xfrm>
            <a:off x="5334000" y="4191000"/>
            <a:ext cx="2514600" cy="2514600"/>
          </a:xfrm>
          <a:prstGeom prst="rect">
            <a:avLst/>
          </a:prstGeom>
          <a:noFill/>
        </p:spPr>
      </p:pic>
      <p:sp>
        <p:nvSpPr>
          <p:cNvPr id="9" name="TextBox 8"/>
          <p:cNvSpPr txBox="1"/>
          <p:nvPr/>
        </p:nvSpPr>
        <p:spPr>
          <a:xfrm>
            <a:off x="8077200" y="1676400"/>
            <a:ext cx="381000" cy="369332"/>
          </a:xfrm>
          <a:prstGeom prst="rect">
            <a:avLst/>
          </a:prstGeom>
          <a:noFill/>
        </p:spPr>
        <p:txBody>
          <a:bodyPr wrap="square" rtlCol="0">
            <a:spAutoFit/>
          </a:bodyPr>
          <a:lstStyle/>
          <a:p>
            <a:r>
              <a:rPr lang="en-US" dirty="0" smtClean="0"/>
              <a:t>A</a:t>
            </a:r>
            <a:endParaRPr lang="en-US" dirty="0"/>
          </a:p>
        </p:txBody>
      </p:sp>
      <p:sp>
        <p:nvSpPr>
          <p:cNvPr id="10" name="TextBox 9"/>
          <p:cNvSpPr txBox="1"/>
          <p:nvPr/>
        </p:nvSpPr>
        <p:spPr>
          <a:xfrm>
            <a:off x="7467600" y="6324600"/>
            <a:ext cx="381000" cy="369332"/>
          </a:xfrm>
          <a:prstGeom prst="rect">
            <a:avLst/>
          </a:prstGeom>
          <a:noFill/>
        </p:spPr>
        <p:txBody>
          <a:bodyPr wrap="square" rtlCol="0">
            <a:spAutoFit/>
          </a:bodyPr>
          <a:lstStyle/>
          <a:p>
            <a:r>
              <a:rPr lang="en-US" dirty="0" smtClean="0">
                <a:solidFill>
                  <a:schemeClr val="bg1"/>
                </a:solidFill>
              </a:rPr>
              <a:t>B</a:t>
            </a:r>
            <a:endParaRPr lang="en-US" dirty="0">
              <a:solidFill>
                <a:schemeClr val="bg1"/>
              </a:solidFill>
            </a:endParaRPr>
          </a:p>
        </p:txBody>
      </p:sp>
    </p:spTree>
  </p:cSld>
  <p:clrMapOvr>
    <a:masterClrMapping/>
  </p:clrMapOvr>
  <p:transition spd="slow">
    <p:zoom dir="in"/>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pPr algn="ctr"/>
            <a:r>
              <a:rPr lang="en-US" sz="2500" dirty="0" smtClean="0"/>
              <a:t>Harry “Bing” Crosby</a:t>
            </a:r>
            <a:endParaRPr lang="en-US" sz="2500" dirty="0"/>
          </a:p>
        </p:txBody>
      </p:sp>
      <p:sp>
        <p:nvSpPr>
          <p:cNvPr id="7" name="Text Placeholder 6"/>
          <p:cNvSpPr>
            <a:spLocks noGrp="1"/>
          </p:cNvSpPr>
          <p:nvPr>
            <p:ph type="body" sz="half" idx="2"/>
          </p:nvPr>
        </p:nvSpPr>
        <p:spPr>
          <a:xfrm>
            <a:off x="6781800" y="152401"/>
            <a:ext cx="1921002" cy="6705599"/>
          </a:xfrm>
        </p:spPr>
        <p:txBody>
          <a:bodyPr>
            <a:noAutofit/>
          </a:bodyPr>
          <a:lstStyle/>
          <a:p>
            <a:pPr>
              <a:buFont typeface="Arial" pitchFamily="34" charset="0"/>
              <a:buChar char="•"/>
            </a:pPr>
            <a:r>
              <a:rPr lang="en-US" sz="1700" dirty="0" smtClean="0"/>
              <a:t> His song, “White Christmas”, is the only single to have made it on the American pop charts 20 times</a:t>
            </a:r>
          </a:p>
          <a:p>
            <a:pPr>
              <a:buFont typeface="Arial" pitchFamily="34" charset="0"/>
              <a:buChar char="•"/>
            </a:pPr>
            <a:r>
              <a:rPr lang="en-US" sz="1700" dirty="0" smtClean="0"/>
              <a:t> Was given the nickname “Bing” because his large ears were very much like those of a character in “The Bingville Bugle”, popular comic strip.</a:t>
            </a:r>
          </a:p>
          <a:p>
            <a:pPr>
              <a:buFont typeface="Arial" pitchFamily="34" charset="0"/>
              <a:buChar char="•"/>
            </a:pPr>
            <a:r>
              <a:rPr lang="en-US" sz="1700" dirty="0" smtClean="0"/>
              <a:t> Suffered a massive heart attack while playing golf </a:t>
            </a:r>
          </a:p>
          <a:p>
            <a:r>
              <a:rPr lang="en-US" sz="1700" dirty="0" smtClean="0"/>
              <a:t>and died on </a:t>
            </a:r>
          </a:p>
          <a:p>
            <a:r>
              <a:rPr lang="en-US" sz="1700" dirty="0" smtClean="0"/>
              <a:t>the course on October 14, 1977</a:t>
            </a:r>
          </a:p>
        </p:txBody>
      </p:sp>
      <p:pic>
        <p:nvPicPr>
          <p:cNvPr id="22530" name="Picture 2" descr="http://t3.gstatic.com/images?q=tbn:ANd9GcSxj6mh_9HGyyUoeZyFHmaLL-DMEQGL5YAwGmF8LLlZK5dfexs&amp;t=1&amp;usg=__F74XnnURqlrWlMiK1_D8L1lIcU8="/>
          <p:cNvPicPr>
            <a:picLocks noChangeAspect="1" noChangeArrowheads="1"/>
          </p:cNvPicPr>
          <p:nvPr/>
        </p:nvPicPr>
        <p:blipFill>
          <a:blip r:embed="rId3" cstate="print"/>
          <a:srcRect/>
          <a:stretch>
            <a:fillRect/>
          </a:stretch>
        </p:blipFill>
        <p:spPr bwMode="auto">
          <a:xfrm>
            <a:off x="1219200" y="609600"/>
            <a:ext cx="4007028" cy="5003800"/>
          </a:xfrm>
          <a:prstGeom prst="rect">
            <a:avLst/>
          </a:prstGeom>
          <a:noFill/>
        </p:spPr>
      </p:pic>
      <p:sp>
        <p:nvSpPr>
          <p:cNvPr id="9" name="Rectangle 8"/>
          <p:cNvSpPr/>
          <p:nvPr/>
        </p:nvSpPr>
        <p:spPr>
          <a:xfrm>
            <a:off x="1295400" y="5867400"/>
            <a:ext cx="3908442" cy="400110"/>
          </a:xfrm>
          <a:prstGeom prst="rect">
            <a:avLst/>
          </a:prstGeom>
        </p:spPr>
        <p:txBody>
          <a:bodyPr wrap="none">
            <a:spAutoFit/>
          </a:bodyPr>
          <a:lstStyle/>
          <a:p>
            <a:r>
              <a:rPr lang="en-US" sz="2000" dirty="0" smtClean="0"/>
              <a:t>May 3, 1903 – October 14, 1977</a:t>
            </a:r>
            <a:endParaRPr lang="en-US" sz="2000" dirty="0"/>
          </a:p>
        </p:txBody>
      </p:sp>
      <p:sp>
        <p:nvSpPr>
          <p:cNvPr id="6" name="Rectangle 5"/>
          <p:cNvSpPr/>
          <p:nvPr/>
        </p:nvSpPr>
        <p:spPr>
          <a:xfrm>
            <a:off x="1219200" y="304800"/>
            <a:ext cx="4038600" cy="276999"/>
          </a:xfrm>
          <a:prstGeom prst="rect">
            <a:avLst/>
          </a:prstGeom>
        </p:spPr>
        <p:txBody>
          <a:bodyPr wrap="square">
            <a:spAutoFit/>
          </a:bodyPr>
          <a:lstStyle/>
          <a:p>
            <a:pPr algn="ctr"/>
            <a:r>
              <a:rPr lang="en-US" sz="1200" dirty="0" smtClean="0"/>
              <a:t>http://www.originaloldradio.com/bing_crosby.html</a:t>
            </a:r>
            <a:endParaRPr lang="en-US" sz="1200" dirty="0"/>
          </a:p>
        </p:txBody>
      </p:sp>
    </p:spTree>
  </p:cSld>
  <p:clrMapOvr>
    <a:masterClrMapping/>
  </p:clrMapOvr>
  <p:transition spd="slow">
    <p:newsflash/>
    <p:sndAc>
      <p:stSnd>
        <p:snd r:embed="rId2" name="camera.wav"/>
      </p:stSnd>
    </p:sndAc>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pPr algn="ctr"/>
            <a:r>
              <a:rPr lang="en-US" sz="2500" dirty="0" smtClean="0"/>
              <a:t>ALTON GLENN MILLER</a:t>
            </a:r>
            <a:endParaRPr lang="en-US" sz="2500" dirty="0"/>
          </a:p>
        </p:txBody>
      </p:sp>
      <p:pic>
        <p:nvPicPr>
          <p:cNvPr id="13" name="Picture 2" descr="http://t1.gstatic.com/images?q=tbn:ANd9GcQwLHw-9m-umyEO79IeXdrxNkC3T0Ry2DkaDoLYEDG3nJj3WJM&amp;t=1&amp;usg=__PZK_WD4U5HA8SvpqllT3S5de3fo="/>
          <p:cNvPicPr>
            <a:picLocks noChangeAspect="1" noChangeArrowheads="1"/>
          </p:cNvPicPr>
          <p:nvPr/>
        </p:nvPicPr>
        <p:blipFill>
          <a:blip r:embed="rId3" cstate="print"/>
          <a:srcRect/>
          <a:stretch>
            <a:fillRect/>
          </a:stretch>
        </p:blipFill>
        <p:spPr bwMode="auto">
          <a:xfrm>
            <a:off x="685800" y="1371600"/>
            <a:ext cx="5029200" cy="3835501"/>
          </a:xfrm>
          <a:prstGeom prst="rect">
            <a:avLst/>
          </a:prstGeom>
          <a:noFill/>
        </p:spPr>
      </p:pic>
      <p:sp>
        <p:nvSpPr>
          <p:cNvPr id="14" name="Text Placeholder 13"/>
          <p:cNvSpPr>
            <a:spLocks noGrp="1"/>
          </p:cNvSpPr>
          <p:nvPr>
            <p:ph type="body" sz="half" idx="2"/>
          </p:nvPr>
        </p:nvSpPr>
        <p:spPr>
          <a:xfrm>
            <a:off x="6781800" y="152400"/>
            <a:ext cx="1828800" cy="6553200"/>
          </a:xfrm>
        </p:spPr>
        <p:txBody>
          <a:bodyPr>
            <a:normAutofit/>
          </a:bodyPr>
          <a:lstStyle/>
          <a:p>
            <a:pPr>
              <a:buFont typeface="Arial" pitchFamily="34" charset="0"/>
              <a:buChar char="•"/>
            </a:pPr>
            <a:r>
              <a:rPr lang="en-US" sz="1850" dirty="0" smtClean="0"/>
              <a:t> Enlisted in the US Air Force during WWII</a:t>
            </a:r>
          </a:p>
          <a:p>
            <a:pPr>
              <a:buFont typeface="Arial" pitchFamily="34" charset="0"/>
              <a:buChar char="•"/>
            </a:pPr>
            <a:r>
              <a:rPr lang="en-US" sz="1850" dirty="0" smtClean="0"/>
              <a:t> Formed an army band to keep up the spirits of his fellow soldiers</a:t>
            </a:r>
          </a:p>
          <a:p>
            <a:pPr>
              <a:buFont typeface="Arial" pitchFamily="34" charset="0"/>
              <a:buChar char="•"/>
            </a:pPr>
            <a:r>
              <a:rPr lang="en-US" sz="1850" dirty="0" smtClean="0"/>
              <a:t> After he and his band had planned a tour of Europe, the plane in which he was a passenger was lost over the English Channel on December </a:t>
            </a:r>
          </a:p>
          <a:p>
            <a:r>
              <a:rPr lang="en-US" sz="1850" dirty="0" smtClean="0"/>
              <a:t>14, 1944</a:t>
            </a:r>
          </a:p>
        </p:txBody>
      </p:sp>
      <p:sp>
        <p:nvSpPr>
          <p:cNvPr id="18" name="TextBox 17"/>
          <p:cNvSpPr txBox="1"/>
          <p:nvPr/>
        </p:nvSpPr>
        <p:spPr>
          <a:xfrm>
            <a:off x="1066800" y="5715000"/>
            <a:ext cx="4495800" cy="400110"/>
          </a:xfrm>
          <a:prstGeom prst="rect">
            <a:avLst/>
          </a:prstGeom>
          <a:noFill/>
        </p:spPr>
        <p:txBody>
          <a:bodyPr wrap="square" rtlCol="0">
            <a:spAutoFit/>
          </a:bodyPr>
          <a:lstStyle/>
          <a:p>
            <a:r>
              <a:rPr lang="en-US" sz="2000" dirty="0" smtClean="0"/>
              <a:t>March 1, 1904 – December 15, 1944</a:t>
            </a:r>
            <a:endParaRPr lang="en-US" sz="2000" dirty="0"/>
          </a:p>
        </p:txBody>
      </p:sp>
      <p:sp>
        <p:nvSpPr>
          <p:cNvPr id="6" name="Rectangle 5"/>
          <p:cNvSpPr/>
          <p:nvPr/>
        </p:nvSpPr>
        <p:spPr>
          <a:xfrm>
            <a:off x="685800" y="1066800"/>
            <a:ext cx="5029200" cy="276999"/>
          </a:xfrm>
          <a:prstGeom prst="rect">
            <a:avLst/>
          </a:prstGeom>
        </p:spPr>
        <p:txBody>
          <a:bodyPr wrap="square">
            <a:spAutoFit/>
          </a:bodyPr>
          <a:lstStyle/>
          <a:p>
            <a:pPr algn="ctr"/>
            <a:r>
              <a:rPr lang="en-US" sz="1200" dirty="0" smtClean="0"/>
              <a:t>http://www.wisgrove.com/famous-jazz-musicians.htm</a:t>
            </a:r>
            <a:endParaRPr lang="en-US" sz="1200" dirty="0"/>
          </a:p>
        </p:txBody>
      </p:sp>
    </p:spTree>
  </p:cSld>
  <p:clrMapOvr>
    <a:masterClrMapping/>
  </p:clrMapOvr>
  <p:transition spd="slow">
    <p:newsflash/>
    <p:sndAc>
      <p:stSnd>
        <p:snd r:embed="rId2" name="camera.wav"/>
      </p:stSnd>
    </p:sndAc>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pPr algn="ctr"/>
            <a:r>
              <a:rPr lang="en-US" sz="3000" dirty="0" smtClean="0"/>
              <a:t>Rationing</a:t>
            </a:r>
            <a:endParaRPr lang="en-US" sz="3000" dirty="0"/>
          </a:p>
        </p:txBody>
      </p:sp>
      <p:sp>
        <p:nvSpPr>
          <p:cNvPr id="6" name="Content Placeholder 5"/>
          <p:cNvSpPr>
            <a:spLocks noGrp="1"/>
          </p:cNvSpPr>
          <p:nvPr>
            <p:ph type="body" sz="half" idx="2"/>
          </p:nvPr>
        </p:nvSpPr>
        <p:spPr>
          <a:xfrm>
            <a:off x="6781800" y="304800"/>
            <a:ext cx="1768602" cy="6212206"/>
          </a:xfrm>
        </p:spPr>
        <p:txBody>
          <a:bodyPr>
            <a:noAutofit/>
          </a:bodyPr>
          <a:lstStyle/>
          <a:p>
            <a:r>
              <a:rPr lang="en-US" sz="1700" dirty="0" smtClean="0"/>
              <a:t>From 1940 to 1952, ration books were assigned to each and every person. These books contained coupons that people used to buy everyday items such as food and clothing. A small ration of food was given to each person per week. Clothing coupons, however, were assigned on      a yearly basis.</a:t>
            </a:r>
            <a:endParaRPr lang="en-US" sz="1700" dirty="0"/>
          </a:p>
        </p:txBody>
      </p:sp>
      <p:pic>
        <p:nvPicPr>
          <p:cNvPr id="1026" name="Picture 2" descr="http://www.ameshistoricalsociety.org/exhibits/events/rationing_token_holder2.jpg"/>
          <p:cNvPicPr>
            <a:picLocks noChangeAspect="1" noChangeArrowheads="1"/>
          </p:cNvPicPr>
          <p:nvPr/>
        </p:nvPicPr>
        <p:blipFill>
          <a:blip r:embed="rId3" cstate="print"/>
          <a:srcRect/>
          <a:stretch>
            <a:fillRect/>
          </a:stretch>
        </p:blipFill>
        <p:spPr bwMode="auto">
          <a:xfrm>
            <a:off x="1143000" y="533400"/>
            <a:ext cx="4267200" cy="5562876"/>
          </a:xfrm>
          <a:prstGeom prst="rect">
            <a:avLst/>
          </a:prstGeom>
          <a:noFill/>
        </p:spPr>
      </p:pic>
      <p:sp>
        <p:nvSpPr>
          <p:cNvPr id="7" name="Rectangle 6"/>
          <p:cNvSpPr/>
          <p:nvPr/>
        </p:nvSpPr>
        <p:spPr>
          <a:xfrm>
            <a:off x="1143000" y="6248400"/>
            <a:ext cx="4267200" cy="276999"/>
          </a:xfrm>
          <a:prstGeom prst="rect">
            <a:avLst/>
          </a:prstGeom>
        </p:spPr>
        <p:txBody>
          <a:bodyPr wrap="square">
            <a:spAutoFit/>
          </a:bodyPr>
          <a:lstStyle/>
          <a:p>
            <a:pPr algn="ctr"/>
            <a:r>
              <a:rPr lang="en-US" sz="1200" dirty="0" smtClean="0"/>
              <a:t>http://warnerbros.pbworks.com/Now-Voyage-(1942)</a:t>
            </a:r>
            <a:endParaRPr lang="en-US" sz="1200" dirty="0"/>
          </a:p>
        </p:txBody>
      </p:sp>
    </p:spTree>
  </p:cSld>
  <p:clrMapOvr>
    <a:masterClrMapping/>
  </p:clrMapOvr>
  <p:transition spd="slow">
    <p:newsflash/>
    <p:sndAc>
      <p:stSnd>
        <p:snd r:embed="rId2" name="camera.wav"/>
      </p:stSnd>
    </p:sndAc>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3900" dirty="0" smtClean="0"/>
              <a:t>Fashion</a:t>
            </a:r>
            <a:endParaRPr lang="en-US" sz="3900" dirty="0"/>
          </a:p>
        </p:txBody>
      </p:sp>
      <p:sp>
        <p:nvSpPr>
          <p:cNvPr id="6" name="Content Placeholder 5"/>
          <p:cNvSpPr>
            <a:spLocks noGrp="1"/>
          </p:cNvSpPr>
          <p:nvPr>
            <p:ph sz="quarter" idx="1"/>
          </p:nvPr>
        </p:nvSpPr>
        <p:spPr/>
        <p:txBody>
          <a:bodyPr>
            <a:normAutofit/>
          </a:bodyPr>
          <a:lstStyle/>
          <a:p>
            <a:r>
              <a:rPr lang="en-US" dirty="0" smtClean="0"/>
              <a:t>From 1940 to 1952, all clothes were rationed.</a:t>
            </a:r>
          </a:p>
          <a:p>
            <a:pPr lvl="1"/>
            <a:r>
              <a:rPr lang="en-US" dirty="0" smtClean="0"/>
              <a:t>People were given only 66 coupons to last the entire year. During the middle of the war, this number was shortened to 48, and in 1945, the number was again reduced to 36.</a:t>
            </a:r>
          </a:p>
          <a:p>
            <a:pPr lvl="1"/>
            <a:r>
              <a:rPr lang="en-US" dirty="0" smtClean="0"/>
              <a:t>The system of clothing coupons was ended in 1949</a:t>
            </a:r>
          </a:p>
          <a:p>
            <a:r>
              <a:rPr lang="en-US" dirty="0" smtClean="0"/>
              <a:t>Because clothing material was scarce during WWII, most teenage boys wore simple clothes that were made of synthetic materials and styled much like the clothing of adults</a:t>
            </a:r>
          </a:p>
          <a:p>
            <a:pPr lvl="1"/>
            <a:r>
              <a:rPr lang="en-US" dirty="0" smtClean="0"/>
              <a:t>If mending was required, a pillow case, drapes, sheets, etc. were used instead of buying new clothes</a:t>
            </a:r>
          </a:p>
        </p:txBody>
      </p:sp>
    </p:spTree>
  </p:cSld>
  <p:clrMapOvr>
    <a:masterClrMapping/>
  </p:clrMapOvr>
  <p:transition spd="slow">
    <p:strips dir="ld"/>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522</TotalTime>
  <Words>1204</Words>
  <Application>Microsoft Office PowerPoint</Application>
  <PresentationFormat>On-screen Show (4:3)</PresentationFormat>
  <Paragraphs>127</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Oriel</vt:lpstr>
      <vt:lpstr>Gene’s Electronic Time Capsule</vt:lpstr>
      <vt:lpstr>The Drafting of US Soldiers</vt:lpstr>
      <vt:lpstr>Slide 3</vt:lpstr>
      <vt:lpstr>Slide 4</vt:lpstr>
      <vt:lpstr>Music</vt:lpstr>
      <vt:lpstr>Harry “Bing” Crosby</vt:lpstr>
      <vt:lpstr>ALTON GLENN MILLER</vt:lpstr>
      <vt:lpstr>Rationing</vt:lpstr>
      <vt:lpstr>Fashion</vt:lpstr>
      <vt:lpstr>Zoot Suits</vt:lpstr>
      <vt:lpstr>Military Duct Tape</vt:lpstr>
      <vt:lpstr>Dwight D. Eisenhower</vt:lpstr>
      <vt:lpstr>WWII Battles in the Pacific</vt:lpstr>
      <vt:lpstr>Slide 14</vt:lpstr>
      <vt:lpstr>Women and factory life</vt:lpstr>
      <vt:lpstr>Rationing</vt:lpstr>
      <vt:lpstr>Slide 17</vt:lpstr>
      <vt:lpstr>Slide 18</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 Electronic Time Capsule</dc:title>
  <dc:creator>Jasmine</dc:creator>
  <cp:lastModifiedBy>profile</cp:lastModifiedBy>
  <cp:revision>69</cp:revision>
  <dcterms:created xsi:type="dcterms:W3CDTF">2010-09-12T23:01:22Z</dcterms:created>
  <dcterms:modified xsi:type="dcterms:W3CDTF">2010-09-16T16:23:58Z</dcterms:modified>
</cp:coreProperties>
</file>