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0" r:id="rId5"/>
    <p:sldId id="261" r:id="rId6"/>
    <p:sldId id="262" r:id="rId7"/>
    <p:sldId id="263" r:id="rId8"/>
    <p:sldId id="264" r:id="rId9"/>
    <p:sldId id="265" r:id="rId10"/>
    <p:sldId id="266"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9979E7B4-845B-4B5F-A744-CD9D8390AD34}" type="datetimeFigureOut">
              <a:rPr lang="en-US" smtClean="0"/>
              <a:pPr/>
              <a:t>9/15/2010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9105515-D958-4055-AFCD-98E58BDBB481}"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79E7B4-845B-4B5F-A744-CD9D8390AD34}" type="datetimeFigureOut">
              <a:rPr lang="en-US" smtClean="0"/>
              <a:pPr/>
              <a:t>9/15/2010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105515-D958-4055-AFCD-98E58BDBB4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79E7B4-845B-4B5F-A744-CD9D8390AD34}" type="datetimeFigureOut">
              <a:rPr lang="en-US" smtClean="0"/>
              <a:pPr/>
              <a:t>9/15/2010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105515-D958-4055-AFCD-98E58BDBB4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79E7B4-845B-4B5F-A744-CD9D8390AD34}" type="datetimeFigureOut">
              <a:rPr lang="en-US" smtClean="0"/>
              <a:pPr/>
              <a:t>9/15/2010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105515-D958-4055-AFCD-98E58BDBB4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9979E7B4-845B-4B5F-A744-CD9D8390AD34}" type="datetimeFigureOut">
              <a:rPr lang="en-US" smtClean="0"/>
              <a:pPr/>
              <a:t>9/15/2010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9105515-D958-4055-AFCD-98E58BDBB481}"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79E7B4-845B-4B5F-A744-CD9D8390AD34}" type="datetimeFigureOut">
              <a:rPr lang="en-US" smtClean="0"/>
              <a:pPr/>
              <a:t>9/15/2010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C9105515-D958-4055-AFCD-98E58BDBB481}"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979E7B4-845B-4B5F-A744-CD9D8390AD34}" type="datetimeFigureOut">
              <a:rPr lang="en-US" smtClean="0"/>
              <a:pPr/>
              <a:t>9/15/2010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C9105515-D958-4055-AFCD-98E58BDBB4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979E7B4-845B-4B5F-A744-CD9D8390AD34}" type="datetimeFigureOut">
              <a:rPr lang="en-US" smtClean="0"/>
              <a:pPr/>
              <a:t>9/15/2010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9105515-D958-4055-AFCD-98E58BDBB481}"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979E7B4-845B-4B5F-A744-CD9D8390AD34}" type="datetimeFigureOut">
              <a:rPr lang="en-US" smtClean="0"/>
              <a:pPr/>
              <a:t>9/15/2010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9105515-D958-4055-AFCD-98E58BDBB4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9979E7B4-845B-4B5F-A744-CD9D8390AD34}" type="datetimeFigureOut">
              <a:rPr lang="en-US" smtClean="0"/>
              <a:pPr/>
              <a:t>9/15/2010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9105515-D958-4055-AFCD-98E58BDBB481}"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9979E7B4-845B-4B5F-A744-CD9D8390AD34}" type="datetimeFigureOut">
              <a:rPr lang="en-US" smtClean="0"/>
              <a:pPr/>
              <a:t>9/15/2010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9105515-D958-4055-AFCD-98E58BDBB481}"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979E7B4-845B-4B5F-A744-CD9D8390AD34}" type="datetimeFigureOut">
              <a:rPr lang="en-US" smtClean="0"/>
              <a:pPr/>
              <a:t>9/15/2010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9105515-D958-4055-AFCD-98E58BDBB481}"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ligocameraclub.org/2006/10/28/photo-icons-the-story-of-iwo-jima/" TargetMode="External"/><Relationship Id="rId2" Type="http://schemas.openxmlformats.org/officeDocument/2006/relationships/hyperlink" Target="http://www.historylearningsite.co.uk/battle_of_midway.htm" TargetMode="External"/><Relationship Id="rId1" Type="http://schemas.openxmlformats.org/officeDocument/2006/relationships/slideLayout" Target="../slideLayouts/slideLayout2.xml"/><Relationship Id="rId6" Type="http://schemas.openxmlformats.org/officeDocument/2006/relationships/hyperlink" Target="http://www.caderbooks.com/best40.html" TargetMode="External"/><Relationship Id="rId5" Type="http://schemas.openxmlformats.org/officeDocument/2006/relationships/hyperlink" Target="http://www.wwwk.co.uk/culture/inventions/40s/index.htm" TargetMode="External"/><Relationship Id="rId4" Type="http://schemas.openxmlformats.org/officeDocument/2006/relationships/hyperlink" Target="http://www.popularsong.org/1943.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Electronic Time Capsule</a:t>
            </a:r>
            <a:endParaRPr lang="en-US" dirty="0"/>
          </a:p>
        </p:txBody>
      </p:sp>
      <p:sp>
        <p:nvSpPr>
          <p:cNvPr id="3" name="Subtitle 2"/>
          <p:cNvSpPr>
            <a:spLocks noGrp="1"/>
          </p:cNvSpPr>
          <p:nvPr>
            <p:ph type="subTitle" idx="1"/>
          </p:nvPr>
        </p:nvSpPr>
        <p:spPr/>
        <p:txBody>
          <a:bodyPr/>
          <a:lstStyle/>
          <a:p>
            <a:r>
              <a:rPr lang="en-US" dirty="0" smtClean="0"/>
              <a:t>Scott </a:t>
            </a:r>
            <a:r>
              <a:rPr lang="en-US" dirty="0" err="1" smtClean="0"/>
              <a:t>Heavilon</a:t>
            </a:r>
            <a:endParaRPr lang="en-US" dirty="0"/>
          </a:p>
        </p:txBody>
      </p:sp>
      <p:sp>
        <p:nvSpPr>
          <p:cNvPr id="23554" name="AutoShape 2" descr="data:image/jpeg;base64,/9j/4AAQSkZJRgABAQAAAQABAAD/2wBDAAkGBwgHBgkIBwgKCgkLDRYPDQwMDRsUFRAWIB0iIiAdHx8kKDQsJCYxJx8fLT0tMTU3Ojo6Iys/RD84QzQ5Ojf/2wBDAQoKCg0MDRoPDxo3JR8lNzc3Nzc3Nzc3Nzc3Nzc3Nzc3Nzc3Nzc3Nzc3Nzc3Nzc3Nzc3Nzc3Nzc3Nzc3Nzc3Nzf/wAARCACCAFADASIAAhEBAxEB/8QAHAAAAgMBAQEBAAAAAAAAAAAABQYAAwQHAQII/8QAOhAAAgECBQIEBAIIBgMAAAAAAQIDBBEABRIhMQZBEyJRYRQycYEVkQcWI0KhscHwUmJygtHhJTPx/8QAGQEAAwEBAQAAAAAAAAAAAAAAAQIDBAAF/8QALhEAAQMDAgMGBgMAAAAAAAAAAQACEQMEIRIxQVHwBRMUInGBMmGR0eHxobHB/9oADAMBAAIRAxEAPwBvyJbRpaxNsMA2Avtfi+OdU/UoJgTL3Gld2D7a9uPtglDU1WcVDS0k4pa6EC8Uja1lH0vcfUX+mMnftmAtZtHganYTg6nuMfN1RbuQB6nb++Mcp6h6q6goJzS10Yy9yTpdVZlb/SxJB/K+F8JnPUNbH41fXy0iAvUSqzuqoOQF4JPAH9AcV3zKyHGIXaqjOcupIvFnqQsX+Mo2n281rfxwJPX/AE6jtH8aSVOk6YmIv9bWwqyZZJ1FRHMqqteCjpxbwFjDFVQWFzqA432vz32wHXpMDM4KJpD+0mSMWHZiBce1jfA9V26e6v8ASJk0cMnwt5JQpKB1ZQx7Dg4qyvrJ88zCKio18MpGZKpgh8vZQpv33PHYY59nuSfg2YQqXaSnmQSxXHmYE+UW9Tttgv0/XHJI2VI42rq1tU8jN5U7Dj91R+Zv9oVngNwVqtaT3uMgEDoLoVLTpDJM8aEPUyF2se55P3wUydDNKZiB4UZKx/5m7n+n3OApq1hRTM4iUi41nSQg/eN+L/1+uGrLSjUEDxadDICpTcWPcYlQbqd6K9zLWeq4Zk4102l40kj5BT5hfB2kSM6XlvOq3AR2sfzGD2U9MZXK6SCExCwukTaQbd9sMlN0plaIF01Gn0Mx29sKbapwWkX9GfMD17rmfWCUlT0/OtTU1sKq6tGrssy67HSNXzWNj9LYaekjk6dLZfTGZEPgXkFwCS17n/v2wez7oTIM6o0gmpDC8YtHNAxV1+t7hvuDjnWe9BdR5HAfw7Rm1FHcgRxgTIP9Bvf/AGk/TGqmxzGQTK86vVbUeSBATGKTJ6DJKqlbNKWSGY6WcThduxO977cDnGH8byIZvHPLVWhp6fw42VblmJtf7KWtfvbHNGqgxUyswkY7IwuR/wAYt0zoA7I2kHlxsMV0lZtTeSZuqa2bqzqKlTJKeV44F8SypeyLfcjsN7flgjknSWb1ixNT0TRwt5hJN5FY/wCJr7/QAf0s1fokpqVOnnq4I1FRUVDiaXVqd9Pyg+gAOw+/fD5e3fEalHUclbKF06kDpASzknR6U1QKrNp/jqkDYMLop9d+fbsPS++GgxADY2xASP8A5iOxtYHDsaGCGqVWq+q7U4pQyMkItt8NMFyuFTJG8qjDVSmy4uBhSK0adsTTcEEA4g+ptiYBXL8xdXUKZP1RmFGkTxxxVDCNCeEJuu/pYjA6mzDxahoZI9V42CKg1OX0nT23F7X24vjsX6R+nMqmz+HN80kYRNEqNECQHZSdybjtYWuPvxiUXVPS2UMsOXhaaNdmNJSAfmbXP5Y4ERBUiADkrJ+gitnqKbN6OpGkxSRSohFjZgwJsd/3RjrAT2wo9NdVU+dZyYMup6yaDQS9VItlS3AO3ftvhwwJlO04woBiqT5uOMWFtr4zu3rgFOEjZTmFJBqWWoVWiKq4N/KTwMOlMQVsLc745Iwl+NzAqy+GJ4dYPJNja38cNdPVViVC09E8cAmzZ1Zgp3tY7+2ItuMwQvQdYgtBaeH+ApzoqynrITLSSCRAxW4BG45G+LSbe2Od0mcZhQ0QpsusC0k8htF4hYgiw9h74YchzHMswzasWZoRSQWBTTZgzC4F/Qb84FO5bUgcShXsHUg5wIgT67wt2fZDQdQwxQZkkjpGxZCkhUgnbt2wJPSnSeUyRGejjdpJFiTx3ebzHgWJIH5YHZv1TmeW5lVUupCIpJNJ8MfKVGj8ib++KKh5WrG+ICeN+I0bSMq2JYob/wAcSddtJhoyqM7KOH1IgiRHt909ZRU0c9J/43QKeNjHZI9AUjkAWGNh25OFbpR5Iem8wkgCmVJ5ygYi2oAWvgWnUGa/DGNqkmdp4Y7fDLrQMpJsOGvYW/pfDC6a1rS4ZIlIbBzqj2sOGmM/pPMjWGB9VXwU9VTU8zkSVBKxAKTcjc/TCfWZ/nS04dqhI3ipRKy+Ep1nxdH22I/6x4KuqrepaKSolBjjr5Yo4wgGkBR35PPf0wPFNcQGjl/cKg7Nc2S8iIO3yE8l9Zbl1HUGRpIyTMytIdZFyvH88Ma5RQTRlXhveYzX1n5z35/hhcoJ1paUzzE+HGLtYXNsFoOoKEU5lUzGziPQIzqJIuLD6DGpwpD4oWRniHZZK2SdO5VMio9MSqsx2kbfVzffj2wQo6GmonneliCNMQXsTY2FhYdvtjNHmMD5X+IqXanEZfZd7Dnb7Yyx9TZZJIqLJKWZ1QeTuwvf6Ac4WKLDwBRi5qAjJA33WuqyTL66olnqKYO8wUSHWwvp44Pti6bJqCWZ5pKe8jyrKx1tuyghTz2ucDoOp8ukinmX4hVgQSMGisWUkAEeu5GPJOr8sQBgKplK69Qi2030354vhCbcZkKgp3hwA7GOPy/CMUuX0lNSzUsUKiCVmMiEkhiwseTjKvTuUrTPAtGvhu4Y+dr3F7b3v3P54wR9RLTzV3xjNJHHWCCFYYfMLg2HO/H99rW6ry5IIZtNSwlVn0rFcqFNjffbfC67cjMfxsiKV2D5ZzynfdXy9P5WY/C+DUJ4XhWDsPLq1W59d784rGR5clatXHSqKgPrDam59bXtgpBKtVTRTxBtMiB1uN7EXGPChvvzindsmYUO+q5BcfqufJG1VlktPGQGkSy6jYY1JlFcGaaIwmRZo5EVmIB0ppPbbGbKGui39MM9L8g3wzqbX5KNO4fSEN66hTKqI02SR5fOysfDZHK8ea//ADgFlfSlTS1UE7zRApG+oqxuHIYKRt7g/bDMpIHrjwVtOKsUhmQVLRGVYr+YoCAWt6XIGFfQY8gngnZeVWa4Pxb9e6WKfpnMkiqIyaW89P4TEysdwwa/He2CWb9P1dWZDE8ABoI6camI8yspPbjbB1W9/pj6LnVa+E8LTiOuP3TntCsXB3H9fYIB+AVjVUkniQ6WzCOpF2Pyre4453wHzXLpcqpo4ZammE/wswZCW8yF7+U2tf2/nh7Vrb98UVcFLVFPiaeKbR8viIGt9L4nUtGkeXdUo372uGvI/ELFBllJmOWZcatHLR0yBbSMlgVHocbqGigy+Ew0oKoWLWZyxufcn2x9q24A7dsfRIvY4uGNBkDKyPqvcNJJjkkHKCAq3G2Ks/HUT5iWyYziFKJ9OmVFQylXsbE7m5XYi2wII3BsyrSUBvg01RDCqmeRIwzhFLuACx2AF+59MVaVEhDI0zyPouWBJKl81d20Fp1MyRmbjWTbUIzzfnvhemyjq94lqaeSoizBYIoBK9UpbQzTu4J1b6dcQ+qgjjDnDneUudEWZUTsFVtK1CE2YgKeeCSAPW49cXUea5fWSmGkraeeXQJNEcqs2k8NYHjcb+4w2ohAiUnrS9WQSUcuZZjVpTpTiesnWsVY4jaVnUjVc2/YqLAjZj3OLOn4Oq6tunq2sq6x4piKirBqdCJH5dKlb3J0qCRYgmRr2IvhlbqLIxGzNm1BoV/DZviUsG38vPOx29sbaLMKGtlnipKqCeSnbTMsUgYxncWYDjg/kcAuK4AIR1LT9Rz52JcoadaeOjJgMdWscfj2kv4iG+u58IDaw3Nx3CJk/WLUMo+LzFZFhqXgVsyBZpD4aRK7atwArvzYE++GqDqfIZdfhZzQPoQuxWpQ6VG5PPAvijNOr8losunqoK6lq5Y6dp4oIqhdUwW42tfuCPsfTABdtCOkc0M6bpsz/W7Mo3zWsqcry3RGglnZjLO0Sawx7hbE24BfDtqN98Y8vraeupkqKeRJENwTG+pQw2YX72Nx9sa9Si/phS7KMLn2VNYL/LFnVNBLm+Tfh8AKmWeLVIGt4Shrsw9TYcD1xmyt/KLc4Nxv7YYGECl2boqFp6iWnr5INcitAghBEIDIbc+b/wBSAcWC98FchyWPI6eqEDmeaSJEVyoVgI4lRVv/ALb/AFOCPiWx7rBGxwSSUEj5N0VPNQx/iU0lI6S2EQVGLRBIlAYg2B/ZncE7MfXDXkeSjKYK9ErZZZKxi2sxhRGSD8qjYbkk2tc9hjYL9zbFof32vgElcAlmPoWmWJUTMJgyKiqxiXbSIQCR32gG3+c49/UOmaNoXzKpaJoUhdRGq6wGViWI5JKnc7jUd7WAaAwG+Pdf2wNRTQF7klMuVZTSZckhlWliWNXIsWA42G2Nxk2uDjF4lu/GJ4qjvhZMowElZaATuB/d8HFRfhnGkWI3FudsTEwyQq6dFMNioIvxbHy0aFEGhbDcbcHExMcgvBFGVYGNLaTtpHvjQ0aGNVKKV1Ha23fExMcdlyslRG0llUkcXHvipY0WF0VFCldwBsdsTEwqZQRRkgGNCCdwVG/zYuMaBgQi35vbExMA7Ir/2Q=="/>
          <p:cNvSpPr>
            <a:spLocks noChangeAspect="1" noChangeArrowheads="1"/>
          </p:cNvSpPr>
          <p:nvPr/>
        </p:nvSpPr>
        <p:spPr bwMode="auto">
          <a:xfrm>
            <a:off x="155575" y="-593725"/>
            <a:ext cx="762000" cy="123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4" descr="http://ecx.images-amazon.com/images/I/51yccDeRNsL._SL500_AA300_.jpg"/>
          <p:cNvPicPr>
            <a:picLocks noChangeAspect="1" noChangeArrowheads="1"/>
          </p:cNvPicPr>
          <p:nvPr/>
        </p:nvPicPr>
        <p:blipFill>
          <a:blip r:embed="rId2" cstate="print"/>
          <a:srcRect/>
          <a:stretch>
            <a:fillRect/>
          </a:stretch>
        </p:blipFill>
        <p:spPr bwMode="auto">
          <a:xfrm>
            <a:off x="2057400" y="3505200"/>
            <a:ext cx="3009900" cy="3009900"/>
          </a:xfrm>
          <a:prstGeom prst="rect">
            <a:avLst/>
          </a:prstGeom>
          <a:noFill/>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Books in the 1940’s</a:t>
            </a:r>
            <a:endParaRPr lang="en-US" dirty="0"/>
          </a:p>
        </p:txBody>
      </p:sp>
      <p:sp>
        <p:nvSpPr>
          <p:cNvPr id="3" name="Content Placeholder 2"/>
          <p:cNvSpPr>
            <a:spLocks noGrp="1"/>
          </p:cNvSpPr>
          <p:nvPr>
            <p:ph idx="1"/>
          </p:nvPr>
        </p:nvSpPr>
        <p:spPr>
          <a:xfrm>
            <a:off x="457200" y="1646237"/>
            <a:ext cx="8229600" cy="3230563"/>
          </a:xfrm>
        </p:spPr>
        <p:txBody>
          <a:bodyPr/>
          <a:lstStyle/>
          <a:p>
            <a:pPr>
              <a:buNone/>
            </a:pPr>
            <a:r>
              <a:rPr lang="en-US" dirty="0" smtClean="0"/>
              <a:t>For Whom the Bell Tolls-Ernest Hemingway</a:t>
            </a:r>
          </a:p>
          <a:p>
            <a:pPr>
              <a:buNone/>
            </a:pPr>
            <a:r>
              <a:rPr lang="en-US" dirty="0" smtClean="0"/>
              <a:t>The Grapes of Wrath-John Steinbeck</a:t>
            </a:r>
          </a:p>
          <a:p>
            <a:pPr>
              <a:buNone/>
            </a:pPr>
            <a:endParaRPr lang="en-US" sz="2400" dirty="0" smtClean="0"/>
          </a:p>
          <a:p>
            <a:pPr>
              <a:buNone/>
            </a:pPr>
            <a:r>
              <a:rPr lang="en-US" sz="2400" dirty="0" smtClean="0"/>
              <a:t>Both of the novels, which are now considered classics, were written and published in the 1940’s</a:t>
            </a:r>
            <a:endParaRPr lang="en-US" dirty="0" smtClean="0"/>
          </a:p>
        </p:txBody>
      </p:sp>
      <p:sp>
        <p:nvSpPr>
          <p:cNvPr id="4" name="Rectangle 3"/>
          <p:cNvSpPr/>
          <p:nvPr/>
        </p:nvSpPr>
        <p:spPr>
          <a:xfrm>
            <a:off x="609600" y="3962400"/>
            <a:ext cx="7620000" cy="923330"/>
          </a:xfrm>
          <a:prstGeom prst="rect">
            <a:avLst/>
          </a:prstGeom>
        </p:spPr>
        <p:txBody>
          <a:bodyPr wrap="square">
            <a:spAutoFit/>
          </a:bodyPr>
          <a:lstStyle/>
          <a:p>
            <a:r>
              <a:rPr lang="en-US" dirty="0" smtClean="0"/>
              <a:t>He lay flat on the brown, pine-needled floor of the forest, his chin on his folded arms, and high overhead the wind blew in the tops of the pine </a:t>
            </a:r>
            <a:r>
              <a:rPr lang="en-US" dirty="0" smtClean="0"/>
              <a:t>trees.- The first line of For Whom the Bell Tolls</a:t>
            </a:r>
            <a:endParaRPr lang="en-US" dirty="0"/>
          </a:p>
        </p:txBody>
      </p:sp>
      <p:pic>
        <p:nvPicPr>
          <p:cNvPr id="23554" name="Picture 2" descr="http://elenzil.com/orionreads/uploaded_images/forwhomthebelltolls-744380.jpg"/>
          <p:cNvPicPr>
            <a:picLocks noChangeAspect="1" noChangeArrowheads="1"/>
          </p:cNvPicPr>
          <p:nvPr/>
        </p:nvPicPr>
        <p:blipFill>
          <a:blip r:embed="rId2" cstate="print"/>
          <a:srcRect/>
          <a:stretch>
            <a:fillRect/>
          </a:stretch>
        </p:blipFill>
        <p:spPr bwMode="auto">
          <a:xfrm>
            <a:off x="1981200" y="4924424"/>
            <a:ext cx="1828800" cy="1933576"/>
          </a:xfrm>
          <a:prstGeom prst="rect">
            <a:avLst/>
          </a:prstGeom>
          <a:noFill/>
        </p:spPr>
      </p:pic>
      <p:pic>
        <p:nvPicPr>
          <p:cNvPr id="23556" name="Picture 4" descr="http://www.nashvillescene.com/imager/scenes-from-the-grapes-of-wrath/b/original/1702409/78ab/grapes-of-wrath-cover.jpg"/>
          <p:cNvPicPr>
            <a:picLocks noChangeAspect="1" noChangeArrowheads="1"/>
          </p:cNvPicPr>
          <p:nvPr/>
        </p:nvPicPr>
        <p:blipFill>
          <a:blip r:embed="rId3"/>
          <a:srcRect/>
          <a:stretch>
            <a:fillRect/>
          </a:stretch>
        </p:blipFill>
        <p:spPr bwMode="auto">
          <a:xfrm>
            <a:off x="4800600" y="4853796"/>
            <a:ext cx="1828799" cy="2004204"/>
          </a:xfrm>
          <a:prstGeom prst="rect">
            <a:avLst/>
          </a:prstGeom>
          <a:noFill/>
        </p:spPr>
      </p:pic>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 Cited</a:t>
            </a:r>
            <a:endParaRPr lang="en-US" dirty="0"/>
          </a:p>
        </p:txBody>
      </p:sp>
      <p:sp>
        <p:nvSpPr>
          <p:cNvPr id="3" name="Content Placeholder 2"/>
          <p:cNvSpPr>
            <a:spLocks noGrp="1"/>
          </p:cNvSpPr>
          <p:nvPr>
            <p:ph idx="1"/>
          </p:nvPr>
        </p:nvSpPr>
        <p:spPr/>
        <p:txBody>
          <a:bodyPr>
            <a:normAutofit/>
          </a:bodyPr>
          <a:lstStyle/>
          <a:p>
            <a:pPr>
              <a:buNone/>
            </a:pPr>
            <a:r>
              <a:rPr lang="en-US" sz="2000" dirty="0" smtClean="0">
                <a:hlinkClick r:id="rId2"/>
              </a:rPr>
              <a:t>http://</a:t>
            </a:r>
            <a:r>
              <a:rPr lang="en-US" sz="2000" dirty="0" smtClean="0">
                <a:hlinkClick r:id="rId2"/>
              </a:rPr>
              <a:t>www.historylearningsite.co.uk/battle_of_midway.htm</a:t>
            </a:r>
            <a:endParaRPr lang="en-US" sz="2000" dirty="0" smtClean="0"/>
          </a:p>
          <a:p>
            <a:pPr>
              <a:buNone/>
            </a:pPr>
            <a:endParaRPr lang="en-US" sz="2000" dirty="0" smtClean="0"/>
          </a:p>
          <a:p>
            <a:pPr>
              <a:buNone/>
            </a:pPr>
            <a:r>
              <a:rPr lang="en-US" sz="2000" dirty="0" smtClean="0">
                <a:hlinkClick r:id="rId3"/>
              </a:rPr>
              <a:t>http://www.sligocameraclub.org/2006/10/28/photo-icons-the-story-of-iwo-jima</a:t>
            </a:r>
            <a:r>
              <a:rPr lang="en-US" sz="2000" dirty="0" smtClean="0">
                <a:hlinkClick r:id="rId3"/>
              </a:rPr>
              <a:t>/</a:t>
            </a:r>
            <a:endParaRPr lang="en-US" sz="2000" dirty="0" smtClean="0"/>
          </a:p>
          <a:p>
            <a:pPr>
              <a:buNone/>
            </a:pPr>
            <a:endParaRPr lang="en-US" sz="2000" dirty="0" smtClean="0"/>
          </a:p>
          <a:p>
            <a:pPr>
              <a:buNone/>
            </a:pPr>
            <a:r>
              <a:rPr lang="en-US" sz="2000" dirty="0" smtClean="0">
                <a:hlinkClick r:id="rId4"/>
              </a:rPr>
              <a:t>http://</a:t>
            </a:r>
            <a:r>
              <a:rPr lang="en-US" sz="2000" dirty="0" smtClean="0">
                <a:hlinkClick r:id="rId4"/>
              </a:rPr>
              <a:t>www.popularsong.org/1943.html</a:t>
            </a:r>
            <a:endParaRPr lang="en-US" sz="2000" dirty="0" smtClean="0"/>
          </a:p>
          <a:p>
            <a:pPr>
              <a:buNone/>
            </a:pPr>
            <a:endParaRPr lang="en-US" sz="2000" dirty="0" smtClean="0"/>
          </a:p>
          <a:p>
            <a:pPr>
              <a:buNone/>
            </a:pPr>
            <a:r>
              <a:rPr lang="en-US" sz="2000" dirty="0" smtClean="0">
                <a:hlinkClick r:id="rId5"/>
              </a:rPr>
              <a:t>http://</a:t>
            </a:r>
            <a:r>
              <a:rPr lang="en-US" sz="2000" dirty="0" smtClean="0">
                <a:hlinkClick r:id="rId5"/>
              </a:rPr>
              <a:t>www.wwwk.co.uk/culture/inventions/40s/index.htm</a:t>
            </a:r>
            <a:endParaRPr lang="en-US" sz="2000" dirty="0" smtClean="0"/>
          </a:p>
          <a:p>
            <a:pPr>
              <a:buNone/>
            </a:pPr>
            <a:endParaRPr lang="en-US" sz="2000" dirty="0" smtClean="0"/>
          </a:p>
          <a:p>
            <a:pPr>
              <a:buNone/>
            </a:pPr>
            <a:r>
              <a:rPr lang="en-US" sz="2000" dirty="0" smtClean="0">
                <a:hlinkClick r:id="rId6"/>
              </a:rPr>
              <a:t>http://www.caderbooks.com/best40.html</a:t>
            </a:r>
            <a:endParaRPr lang="en-US" sz="2000" dirty="0"/>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of the War</a:t>
            </a:r>
            <a:endParaRPr lang="en-US" dirty="0"/>
          </a:p>
        </p:txBody>
      </p:sp>
      <p:sp>
        <p:nvSpPr>
          <p:cNvPr id="3" name="Content Placeholder 2"/>
          <p:cNvSpPr>
            <a:spLocks noGrp="1"/>
          </p:cNvSpPr>
          <p:nvPr>
            <p:ph idx="1"/>
          </p:nvPr>
        </p:nvSpPr>
        <p:spPr>
          <a:xfrm>
            <a:off x="533400" y="1371600"/>
            <a:ext cx="8229600" cy="3581400"/>
          </a:xfrm>
        </p:spPr>
        <p:txBody>
          <a:bodyPr>
            <a:normAutofit/>
          </a:bodyPr>
          <a:lstStyle/>
          <a:p>
            <a:r>
              <a:rPr lang="en-US" sz="2400" dirty="0" smtClean="0"/>
              <a:t>Pearl Harbor was a surprise attack on the Americans by the Japanese on December 7, 1941 in Pearl Harbor, Hawaii</a:t>
            </a:r>
          </a:p>
          <a:p>
            <a:r>
              <a:rPr lang="en-US" sz="2400" dirty="0" smtClean="0"/>
              <a:t>4 American battleships were sunk and over 3000 men were killed or wounded and led to a major victory for the Japanese</a:t>
            </a:r>
          </a:p>
          <a:p>
            <a:r>
              <a:rPr lang="en-US" sz="2400" dirty="0" smtClean="0"/>
              <a:t>After the devastation of the surprise attack the U.S. officially declared war on Japan throwing them into WWII</a:t>
            </a:r>
            <a:endParaRPr lang="en-US" sz="2400" dirty="0"/>
          </a:p>
        </p:txBody>
      </p:sp>
      <p:pic>
        <p:nvPicPr>
          <p:cNvPr id="1026" name="Picture 2" descr="http://kevinschulke.files.wordpress.com/2008/11/uss_arizona_pearl_harbor_dec_7_1941.jpg"/>
          <p:cNvPicPr>
            <a:picLocks noChangeAspect="1" noChangeArrowheads="1"/>
          </p:cNvPicPr>
          <p:nvPr/>
        </p:nvPicPr>
        <p:blipFill>
          <a:blip r:embed="rId2"/>
          <a:srcRect/>
          <a:stretch>
            <a:fillRect/>
          </a:stretch>
        </p:blipFill>
        <p:spPr bwMode="auto">
          <a:xfrm>
            <a:off x="3124200" y="4419600"/>
            <a:ext cx="2971799" cy="2133601"/>
          </a:xfrm>
          <a:prstGeom prst="rect">
            <a:avLst/>
          </a:prstGeom>
          <a:noFill/>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Point of the War</a:t>
            </a:r>
            <a:endParaRPr lang="en-US" dirty="0"/>
          </a:p>
        </p:txBody>
      </p:sp>
      <p:sp>
        <p:nvSpPr>
          <p:cNvPr id="3" name="Content Placeholder 2"/>
          <p:cNvSpPr>
            <a:spLocks noGrp="1"/>
          </p:cNvSpPr>
          <p:nvPr>
            <p:ph idx="1"/>
          </p:nvPr>
        </p:nvSpPr>
        <p:spPr>
          <a:xfrm>
            <a:off x="457200" y="1646237"/>
            <a:ext cx="8229600" cy="2620963"/>
          </a:xfrm>
        </p:spPr>
        <p:txBody>
          <a:bodyPr>
            <a:normAutofit lnSpcReduction="10000"/>
          </a:bodyPr>
          <a:lstStyle/>
          <a:p>
            <a:r>
              <a:rPr lang="en-US" sz="2400" dirty="0" smtClean="0"/>
              <a:t>The Battle of Midway was the largest naval battle of WWII a</a:t>
            </a:r>
          </a:p>
          <a:p>
            <a:r>
              <a:rPr lang="en-US" sz="2400" dirty="0" smtClean="0"/>
              <a:t>It was fought between Americans and Japanese forces in the Pacific Ocean and was the turning point of the war for American forces</a:t>
            </a:r>
          </a:p>
          <a:p>
            <a:r>
              <a:rPr lang="en-US" sz="2400" dirty="0" smtClean="0"/>
              <a:t>After this battle the Japanese forces were on the defenses</a:t>
            </a:r>
            <a:endParaRPr lang="en-US" sz="2400" dirty="0"/>
          </a:p>
        </p:txBody>
      </p:sp>
      <p:pic>
        <p:nvPicPr>
          <p:cNvPr id="29698" name="Picture 2" descr="http://realwarphotos.com/yahoo_site_admin/assets/images/B23902.268165905_std.jpg"/>
          <p:cNvPicPr>
            <a:picLocks noChangeAspect="1" noChangeArrowheads="1"/>
          </p:cNvPicPr>
          <p:nvPr/>
        </p:nvPicPr>
        <p:blipFill>
          <a:blip r:embed="rId2" cstate="print"/>
          <a:srcRect/>
          <a:stretch>
            <a:fillRect/>
          </a:stretch>
        </p:blipFill>
        <p:spPr bwMode="auto">
          <a:xfrm>
            <a:off x="2743200" y="3810000"/>
            <a:ext cx="3670300" cy="2820543"/>
          </a:xfrm>
          <a:prstGeom prst="rect">
            <a:avLst/>
          </a:prstGeom>
          <a:noFill/>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War</a:t>
            </a:r>
            <a:endParaRPr lang="en-US" dirty="0"/>
          </a:p>
        </p:txBody>
      </p:sp>
      <p:sp>
        <p:nvSpPr>
          <p:cNvPr id="3" name="Content Placeholder 2"/>
          <p:cNvSpPr>
            <a:spLocks noGrp="1"/>
          </p:cNvSpPr>
          <p:nvPr>
            <p:ph idx="1"/>
          </p:nvPr>
        </p:nvSpPr>
        <p:spPr>
          <a:xfrm>
            <a:off x="457200" y="1447800"/>
            <a:ext cx="8229600" cy="3535363"/>
          </a:xfrm>
        </p:spPr>
        <p:txBody>
          <a:bodyPr>
            <a:normAutofit/>
          </a:bodyPr>
          <a:lstStyle/>
          <a:p>
            <a:r>
              <a:rPr lang="en-US" sz="2400" dirty="0" smtClean="0"/>
              <a:t>The Battle of Iwo Jima was the last major American operation of the war in the Pacific Ocean</a:t>
            </a:r>
          </a:p>
          <a:p>
            <a:r>
              <a:rPr lang="en-US" sz="2400" dirty="0" smtClean="0"/>
              <a:t>The Americans seized two large airfield on the island but were met with tenacious Japanese troops who resorted to suicide attacks to try and stop the American forces over only 271 Japanese troops were taken prisoner. The other 10,000 were KIA or presumed dead</a:t>
            </a:r>
          </a:p>
          <a:p>
            <a:r>
              <a:rPr lang="en-US" sz="2400" dirty="0" smtClean="0"/>
              <a:t>The U.S. won the battle and led to the end of the war in the Pacific</a:t>
            </a:r>
          </a:p>
          <a:p>
            <a:endParaRPr lang="en-US" sz="2400" dirty="0" smtClean="0"/>
          </a:p>
        </p:txBody>
      </p:sp>
      <p:pic>
        <p:nvPicPr>
          <p:cNvPr id="17410" name="Picture 2" descr="http://www.sligocameraclub.org/wp-content/uploads/2006/10/Iwo%20Jima.jpg"/>
          <p:cNvPicPr>
            <a:picLocks noChangeAspect="1" noChangeArrowheads="1"/>
          </p:cNvPicPr>
          <p:nvPr/>
        </p:nvPicPr>
        <p:blipFill>
          <a:blip r:embed="rId2"/>
          <a:srcRect/>
          <a:stretch>
            <a:fillRect/>
          </a:stretch>
        </p:blipFill>
        <p:spPr bwMode="auto">
          <a:xfrm>
            <a:off x="3200400" y="4495800"/>
            <a:ext cx="2514600" cy="2209800"/>
          </a:xfrm>
          <a:prstGeom prst="rect">
            <a:avLst/>
          </a:prstGeom>
          <a:noFill/>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During the War</a:t>
            </a:r>
            <a:endParaRPr lang="en-US" dirty="0"/>
          </a:p>
        </p:txBody>
      </p:sp>
      <p:pic>
        <p:nvPicPr>
          <p:cNvPr id="18434" name="Picture 2" descr="http://pzrservices.typepad.com/vintageadvertising/images/2008/02/29/pic_12004184224969.jpg"/>
          <p:cNvPicPr>
            <a:picLocks noChangeAspect="1" noChangeArrowheads="1"/>
          </p:cNvPicPr>
          <p:nvPr/>
        </p:nvPicPr>
        <p:blipFill>
          <a:blip r:embed="rId2"/>
          <a:srcRect/>
          <a:stretch>
            <a:fillRect/>
          </a:stretch>
        </p:blipFill>
        <p:spPr bwMode="auto">
          <a:xfrm>
            <a:off x="6629400" y="1447800"/>
            <a:ext cx="2264812" cy="3228976"/>
          </a:xfrm>
          <a:prstGeom prst="rect">
            <a:avLst/>
          </a:prstGeom>
          <a:noFill/>
        </p:spPr>
      </p:pic>
      <p:pic>
        <p:nvPicPr>
          <p:cNvPr id="18436" name="Picture 4" descr="http://img2.photographersdirect.com/img/16398/wm/pd716906.jpg"/>
          <p:cNvPicPr>
            <a:picLocks noChangeAspect="1" noChangeArrowheads="1"/>
          </p:cNvPicPr>
          <p:nvPr/>
        </p:nvPicPr>
        <p:blipFill>
          <a:blip r:embed="rId3"/>
          <a:srcRect/>
          <a:stretch>
            <a:fillRect/>
          </a:stretch>
        </p:blipFill>
        <p:spPr bwMode="auto">
          <a:xfrm>
            <a:off x="228600" y="1447800"/>
            <a:ext cx="2209800" cy="3200400"/>
          </a:xfrm>
          <a:prstGeom prst="rect">
            <a:avLst/>
          </a:prstGeom>
          <a:noFill/>
        </p:spPr>
      </p:pic>
      <p:sp>
        <p:nvSpPr>
          <p:cNvPr id="7" name="TextBox 6"/>
          <p:cNvSpPr txBox="1"/>
          <p:nvPr/>
        </p:nvSpPr>
        <p:spPr>
          <a:xfrm>
            <a:off x="2438400" y="1447800"/>
            <a:ext cx="4191000" cy="3477875"/>
          </a:xfrm>
          <a:prstGeom prst="rect">
            <a:avLst/>
          </a:prstGeom>
          <a:noFill/>
        </p:spPr>
        <p:txBody>
          <a:bodyPr wrap="square" rtlCol="0">
            <a:spAutoFit/>
          </a:bodyPr>
          <a:lstStyle/>
          <a:p>
            <a:r>
              <a:rPr lang="en-US" sz="2200" dirty="0" smtClean="0"/>
              <a:t>During the war the  government needed people to use less goods and work in factories to help the war effort. Posters like these were seen everywhere to persuade Americans to help the cause. During this time mostly everything was affected by the war.</a:t>
            </a:r>
            <a:endParaRPr lang="en-US" sz="2200" dirty="0"/>
          </a:p>
        </p:txBody>
      </p:sp>
      <p:pic>
        <p:nvPicPr>
          <p:cNvPr id="18438" name="Picture 6" descr="http://pwencycl.kgbudge.com/images/P/Propaganda12.jpg"/>
          <p:cNvPicPr>
            <a:picLocks noChangeAspect="1" noChangeArrowheads="1"/>
          </p:cNvPicPr>
          <p:nvPr/>
        </p:nvPicPr>
        <p:blipFill>
          <a:blip r:embed="rId4"/>
          <a:srcRect/>
          <a:stretch>
            <a:fillRect/>
          </a:stretch>
        </p:blipFill>
        <p:spPr bwMode="auto">
          <a:xfrm>
            <a:off x="4648200" y="4572000"/>
            <a:ext cx="1609859" cy="2286000"/>
          </a:xfrm>
          <a:prstGeom prst="rect">
            <a:avLst/>
          </a:prstGeom>
          <a:noFill/>
        </p:spPr>
      </p:pic>
      <p:pic>
        <p:nvPicPr>
          <p:cNvPr id="18440" name="Picture 8" descr="rosie_riveter.jpg Bad Ass Fuckin Chick Right Here!!! image by genesy_littleone"/>
          <p:cNvPicPr>
            <a:picLocks noChangeAspect="1" noChangeArrowheads="1"/>
          </p:cNvPicPr>
          <p:nvPr/>
        </p:nvPicPr>
        <p:blipFill>
          <a:blip r:embed="rId5"/>
          <a:srcRect/>
          <a:stretch>
            <a:fillRect/>
          </a:stretch>
        </p:blipFill>
        <p:spPr bwMode="auto">
          <a:xfrm>
            <a:off x="2514600" y="4572000"/>
            <a:ext cx="1874520" cy="2286000"/>
          </a:xfrm>
          <a:prstGeom prst="rect">
            <a:avLst/>
          </a:prstGeom>
          <a:noFill/>
        </p:spPr>
      </p:pic>
    </p:spTree>
  </p:cSld>
  <p:clrMapOvr>
    <a:masterClrMapping/>
  </p:clrMapOvr>
  <p:transition>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 the 1940’s</a:t>
            </a:r>
            <a:endParaRPr lang="en-US" dirty="0"/>
          </a:p>
        </p:txBody>
      </p:sp>
      <p:sp>
        <p:nvSpPr>
          <p:cNvPr id="3" name="Content Placeholder 2"/>
          <p:cNvSpPr>
            <a:spLocks noGrp="1"/>
          </p:cNvSpPr>
          <p:nvPr>
            <p:ph idx="1"/>
          </p:nvPr>
        </p:nvSpPr>
        <p:spPr>
          <a:xfrm>
            <a:off x="457200" y="1371600"/>
            <a:ext cx="8229600" cy="2773363"/>
          </a:xfrm>
        </p:spPr>
        <p:txBody>
          <a:bodyPr>
            <a:normAutofit/>
          </a:bodyPr>
          <a:lstStyle/>
          <a:p>
            <a:pPr>
              <a:buNone/>
            </a:pPr>
            <a:r>
              <a:rPr lang="en-US" sz="2800" dirty="0" smtClean="0"/>
              <a:t>1940,In the Mood-Glenn Miller</a:t>
            </a:r>
          </a:p>
          <a:p>
            <a:pPr>
              <a:buNone/>
            </a:pPr>
            <a:r>
              <a:rPr lang="en-US" sz="2800" dirty="0" smtClean="0"/>
              <a:t>1940, When you Wish Upon a Star-Cliff Edwards</a:t>
            </a:r>
          </a:p>
          <a:p>
            <a:pPr>
              <a:buNone/>
            </a:pPr>
            <a:r>
              <a:rPr lang="en-US" sz="2800" dirty="0" smtClean="0"/>
              <a:t>1941,Ampolaa-Jimmy Dorsey Orchestra</a:t>
            </a:r>
          </a:p>
          <a:p>
            <a:pPr>
              <a:buNone/>
            </a:pPr>
            <a:r>
              <a:rPr lang="en-US" sz="2800" dirty="0" smtClean="0"/>
              <a:t>1941,Frenesi-Artie Shaw</a:t>
            </a:r>
          </a:p>
          <a:p>
            <a:pPr>
              <a:buNone/>
            </a:pPr>
            <a:r>
              <a:rPr lang="en-US" sz="2800" dirty="0" smtClean="0"/>
              <a:t>1942,White Christmas-Bing Crosby</a:t>
            </a:r>
          </a:p>
          <a:p>
            <a:pPr>
              <a:buNone/>
            </a:pPr>
            <a:r>
              <a:rPr lang="en-US" sz="2800" dirty="0" smtClean="0"/>
              <a:t>1943, Sentimental Lady-Duke Ellington</a:t>
            </a:r>
          </a:p>
          <a:p>
            <a:pPr>
              <a:buNone/>
            </a:pPr>
            <a:endParaRPr lang="en-US" sz="2800" dirty="0" smtClean="0"/>
          </a:p>
          <a:p>
            <a:pPr>
              <a:buNone/>
            </a:pPr>
            <a:endParaRPr lang="en-US" sz="2800" dirty="0"/>
          </a:p>
        </p:txBody>
      </p:sp>
      <p:pic>
        <p:nvPicPr>
          <p:cNvPr id="19458" name="Picture 2" descr="http://images.uulyrics.com/cover/j/jimmy-dorsey/album-jimmy-dorsey-orchestra-greatest-hits.jpg"/>
          <p:cNvPicPr>
            <a:picLocks noChangeAspect="1" noChangeArrowheads="1"/>
          </p:cNvPicPr>
          <p:nvPr/>
        </p:nvPicPr>
        <p:blipFill>
          <a:blip r:embed="rId2"/>
          <a:srcRect/>
          <a:stretch>
            <a:fillRect/>
          </a:stretch>
        </p:blipFill>
        <p:spPr bwMode="auto">
          <a:xfrm>
            <a:off x="609601" y="4114800"/>
            <a:ext cx="2362200" cy="2354352"/>
          </a:xfrm>
          <a:prstGeom prst="rect">
            <a:avLst/>
          </a:prstGeom>
          <a:noFill/>
        </p:spPr>
      </p:pic>
      <p:sp>
        <p:nvSpPr>
          <p:cNvPr id="5" name="TextBox 4"/>
          <p:cNvSpPr txBox="1"/>
          <p:nvPr/>
        </p:nvSpPr>
        <p:spPr>
          <a:xfrm>
            <a:off x="3124200" y="4572000"/>
            <a:ext cx="5562600" cy="923330"/>
          </a:xfrm>
          <a:prstGeom prst="rect">
            <a:avLst/>
          </a:prstGeom>
          <a:noFill/>
        </p:spPr>
        <p:txBody>
          <a:bodyPr wrap="square" rtlCol="0">
            <a:spAutoFit/>
          </a:bodyPr>
          <a:lstStyle/>
          <a:p>
            <a:r>
              <a:rPr lang="en-US" dirty="0" smtClean="0"/>
              <a:t>The Jimmy Dorsey Orchestra was one of the most popular artists in the 1940’s with three of the their songs in the top twenty in 1941</a:t>
            </a:r>
            <a:endParaRPr lang="en-US" dirty="0"/>
          </a:p>
        </p:txBody>
      </p:sp>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Fashion in the 1940’s</a:t>
            </a:r>
            <a:endParaRPr lang="en-US" dirty="0"/>
          </a:p>
        </p:txBody>
      </p:sp>
      <p:sp>
        <p:nvSpPr>
          <p:cNvPr id="3" name="Content Placeholder 2"/>
          <p:cNvSpPr>
            <a:spLocks noGrp="1"/>
          </p:cNvSpPr>
          <p:nvPr>
            <p:ph idx="1"/>
          </p:nvPr>
        </p:nvSpPr>
        <p:spPr>
          <a:xfrm>
            <a:off x="457200" y="1646237"/>
            <a:ext cx="8229600" cy="2773363"/>
          </a:xfrm>
        </p:spPr>
        <p:txBody>
          <a:bodyPr>
            <a:normAutofit/>
          </a:bodyPr>
          <a:lstStyle/>
          <a:p>
            <a:r>
              <a:rPr lang="en-US" sz="2400" dirty="0" smtClean="0"/>
              <a:t>Fabric rations changed the fashion trends before the war and during the war</a:t>
            </a:r>
          </a:p>
          <a:p>
            <a:r>
              <a:rPr lang="en-US" sz="2400" dirty="0" smtClean="0"/>
              <a:t>When these rations were given most the styles went from glamorous and exciting to dark and basic</a:t>
            </a:r>
          </a:p>
          <a:p>
            <a:r>
              <a:rPr lang="en-US" sz="2400" dirty="0" smtClean="0"/>
              <a:t>Even during weddings women wore what would be considered a normal office skirt because wedding dresses were very rare and expensive</a:t>
            </a:r>
            <a:endParaRPr lang="en-US" sz="2400" dirty="0"/>
          </a:p>
        </p:txBody>
      </p:sp>
      <p:pic>
        <p:nvPicPr>
          <p:cNvPr id="20482" name="Picture 2" descr="http://www.buttons-and-bows.co.uk/images/30s%20reproduction%20vintage%20clothing%20fashions.jpg"/>
          <p:cNvPicPr>
            <a:picLocks noChangeAspect="1" noChangeArrowheads="1"/>
          </p:cNvPicPr>
          <p:nvPr/>
        </p:nvPicPr>
        <p:blipFill>
          <a:blip r:embed="rId2"/>
          <a:srcRect/>
          <a:stretch>
            <a:fillRect/>
          </a:stretch>
        </p:blipFill>
        <p:spPr bwMode="auto">
          <a:xfrm>
            <a:off x="457200" y="4419600"/>
            <a:ext cx="2345028" cy="2219960"/>
          </a:xfrm>
          <a:prstGeom prst="rect">
            <a:avLst/>
          </a:prstGeom>
          <a:noFill/>
        </p:spPr>
      </p:pic>
      <p:cxnSp>
        <p:nvCxnSpPr>
          <p:cNvPr id="6" name="Straight Arrow Connector 5"/>
          <p:cNvCxnSpPr/>
          <p:nvPr/>
        </p:nvCxnSpPr>
        <p:spPr>
          <a:xfrm>
            <a:off x="3276600" y="5486400"/>
            <a:ext cx="27432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20484" name="Picture 4" descr="http://www.covertcandy.co.uk/covertblog/wp-content/uploads/2009/07/133676147_8ebc6d0249.jpg"/>
          <p:cNvPicPr>
            <a:picLocks noChangeAspect="1" noChangeArrowheads="1"/>
          </p:cNvPicPr>
          <p:nvPr/>
        </p:nvPicPr>
        <p:blipFill>
          <a:blip r:embed="rId3"/>
          <a:srcRect/>
          <a:stretch>
            <a:fillRect/>
          </a:stretch>
        </p:blipFill>
        <p:spPr bwMode="auto">
          <a:xfrm>
            <a:off x="6553200" y="4343400"/>
            <a:ext cx="1851965" cy="2362200"/>
          </a:xfrm>
          <a:prstGeom prst="rect">
            <a:avLst/>
          </a:prstGeom>
          <a:noFill/>
        </p:spPr>
      </p:pic>
      <p:sp>
        <p:nvSpPr>
          <p:cNvPr id="8" name="TextBox 7"/>
          <p:cNvSpPr txBox="1"/>
          <p:nvPr/>
        </p:nvSpPr>
        <p:spPr>
          <a:xfrm>
            <a:off x="3733800" y="5029200"/>
            <a:ext cx="2133600" cy="369332"/>
          </a:xfrm>
          <a:prstGeom prst="rect">
            <a:avLst/>
          </a:prstGeom>
          <a:noFill/>
        </p:spPr>
        <p:txBody>
          <a:bodyPr wrap="square" rtlCol="0">
            <a:spAutoFit/>
          </a:bodyPr>
          <a:lstStyle/>
          <a:p>
            <a:r>
              <a:rPr lang="en-US" dirty="0" smtClean="0"/>
              <a:t>Fabric Rations </a:t>
            </a:r>
            <a:endParaRPr lang="en-US" dirty="0"/>
          </a:p>
        </p:txBody>
      </p:sp>
    </p:spTree>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View with the War</a:t>
            </a:r>
            <a:endParaRPr lang="en-US" dirty="0"/>
          </a:p>
        </p:txBody>
      </p:sp>
      <p:sp>
        <p:nvSpPr>
          <p:cNvPr id="3" name="Content Placeholder 2"/>
          <p:cNvSpPr>
            <a:spLocks noGrp="1"/>
          </p:cNvSpPr>
          <p:nvPr>
            <p:ph idx="1"/>
          </p:nvPr>
        </p:nvSpPr>
        <p:spPr>
          <a:xfrm>
            <a:off x="457200" y="1646237"/>
            <a:ext cx="8229600" cy="1325563"/>
          </a:xfrm>
        </p:spPr>
        <p:txBody>
          <a:bodyPr>
            <a:normAutofit fontScale="92500" lnSpcReduction="10000"/>
          </a:bodyPr>
          <a:lstStyle/>
          <a:p>
            <a:r>
              <a:rPr lang="en-US" sz="2400" dirty="0" smtClean="0"/>
              <a:t>The war brought a new sense of patriotism to the American public but a select few Americans didn’t like the actions of the government during this time</a:t>
            </a:r>
          </a:p>
          <a:p>
            <a:r>
              <a:rPr lang="en-US" sz="2400" dirty="0" smtClean="0"/>
              <a:t>Political cartoons that bashed the war weren’t uncommon</a:t>
            </a:r>
            <a:endParaRPr lang="en-US" sz="2400" dirty="0"/>
          </a:p>
        </p:txBody>
      </p:sp>
      <p:pic>
        <p:nvPicPr>
          <p:cNvPr id="21506" name="Picture 2" descr="http://orpheus.ucsd.edu/speccoll/dspolitic/pm/10522cs.jpg"/>
          <p:cNvPicPr>
            <a:picLocks noChangeAspect="1" noChangeArrowheads="1"/>
          </p:cNvPicPr>
          <p:nvPr/>
        </p:nvPicPr>
        <p:blipFill>
          <a:blip r:embed="rId2"/>
          <a:srcRect/>
          <a:stretch>
            <a:fillRect/>
          </a:stretch>
        </p:blipFill>
        <p:spPr bwMode="auto">
          <a:xfrm>
            <a:off x="609600" y="3124200"/>
            <a:ext cx="3099920" cy="3486150"/>
          </a:xfrm>
          <a:prstGeom prst="rect">
            <a:avLst/>
          </a:prstGeom>
          <a:noFill/>
        </p:spPr>
      </p:pic>
      <p:pic>
        <p:nvPicPr>
          <p:cNvPr id="21508" name="Picture 4" descr="http://orpheus.ucsd.edu/speccoll/dspolitic/pm/10813cs.jpg"/>
          <p:cNvPicPr>
            <a:picLocks noChangeAspect="1" noChangeArrowheads="1"/>
          </p:cNvPicPr>
          <p:nvPr/>
        </p:nvPicPr>
        <p:blipFill>
          <a:blip r:embed="rId3"/>
          <a:srcRect/>
          <a:stretch>
            <a:fillRect/>
          </a:stretch>
        </p:blipFill>
        <p:spPr bwMode="auto">
          <a:xfrm>
            <a:off x="4038600" y="3124200"/>
            <a:ext cx="3878036" cy="3505200"/>
          </a:xfrm>
          <a:prstGeom prst="rect">
            <a:avLst/>
          </a:prstGeom>
          <a:noFill/>
        </p:spPr>
      </p:pic>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Inventions of the 1940’s</a:t>
            </a:r>
            <a:endParaRPr lang="en-US" dirty="0"/>
          </a:p>
        </p:txBody>
      </p:sp>
      <p:sp>
        <p:nvSpPr>
          <p:cNvPr id="3" name="Content Placeholder 2"/>
          <p:cNvSpPr>
            <a:spLocks noGrp="1"/>
          </p:cNvSpPr>
          <p:nvPr>
            <p:ph idx="1"/>
          </p:nvPr>
        </p:nvSpPr>
        <p:spPr/>
        <p:txBody>
          <a:bodyPr>
            <a:normAutofit/>
          </a:bodyPr>
          <a:lstStyle/>
          <a:p>
            <a:r>
              <a:rPr lang="en-US" sz="2400" dirty="0" smtClean="0"/>
              <a:t>Research did not stop during the war, many inventions like the new TVs, the slinky, and the first basic calculator were all invented in 1940-1943 </a:t>
            </a:r>
            <a:endParaRPr lang="en-US" sz="2400" dirty="0"/>
          </a:p>
        </p:txBody>
      </p:sp>
      <p:pic>
        <p:nvPicPr>
          <p:cNvPr id="22530" name="Picture 2" descr="http://hcc.techradar.com/files/hcc_content/006_first_color_TV_1964.jpg"/>
          <p:cNvPicPr>
            <a:picLocks noChangeAspect="1" noChangeArrowheads="1"/>
          </p:cNvPicPr>
          <p:nvPr/>
        </p:nvPicPr>
        <p:blipFill>
          <a:blip r:embed="rId2"/>
          <a:srcRect/>
          <a:stretch>
            <a:fillRect/>
          </a:stretch>
        </p:blipFill>
        <p:spPr bwMode="auto">
          <a:xfrm>
            <a:off x="152401" y="3124200"/>
            <a:ext cx="2971800" cy="2828925"/>
          </a:xfrm>
          <a:prstGeom prst="rect">
            <a:avLst/>
          </a:prstGeom>
          <a:noFill/>
        </p:spPr>
      </p:pic>
      <p:pic>
        <p:nvPicPr>
          <p:cNvPr id="22532" name="Picture 4" descr="http://photo2.si.edu/infoage/eniac.gif"/>
          <p:cNvPicPr>
            <a:picLocks noChangeAspect="1" noChangeArrowheads="1"/>
          </p:cNvPicPr>
          <p:nvPr/>
        </p:nvPicPr>
        <p:blipFill>
          <a:blip r:embed="rId3"/>
          <a:srcRect/>
          <a:stretch>
            <a:fillRect/>
          </a:stretch>
        </p:blipFill>
        <p:spPr bwMode="auto">
          <a:xfrm>
            <a:off x="3200400" y="3124200"/>
            <a:ext cx="2895600" cy="2914650"/>
          </a:xfrm>
          <a:prstGeom prst="rect">
            <a:avLst/>
          </a:prstGeom>
          <a:noFill/>
        </p:spPr>
      </p:pic>
      <p:pic>
        <p:nvPicPr>
          <p:cNvPr id="22534" name="Picture 6" descr="http://mattogno.com/MattognoGirls/wp-content/uploads/2008/11/slinky2.jpg"/>
          <p:cNvPicPr>
            <a:picLocks noChangeAspect="1" noChangeArrowheads="1"/>
          </p:cNvPicPr>
          <p:nvPr/>
        </p:nvPicPr>
        <p:blipFill>
          <a:blip r:embed="rId4"/>
          <a:srcRect/>
          <a:stretch>
            <a:fillRect/>
          </a:stretch>
        </p:blipFill>
        <p:spPr bwMode="auto">
          <a:xfrm>
            <a:off x="6172200" y="3124200"/>
            <a:ext cx="2819400" cy="2856739"/>
          </a:xfrm>
          <a:prstGeom prst="rect">
            <a:avLst/>
          </a:prstGeom>
          <a:noFill/>
        </p:spPr>
      </p:pic>
    </p:spTree>
  </p:cSld>
  <p:clrMapOvr>
    <a:masterClrMapping/>
  </p:clrMapOvr>
  <p:transition>
    <p:blinds/>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136</TotalTime>
  <Words>536</Words>
  <Application>Microsoft Office PowerPoint</Application>
  <PresentationFormat>On-screen Show (4:3)</PresentationFormat>
  <Paragraphs>50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Foundry</vt:lpstr>
      <vt:lpstr>Electronic Time Capsule</vt:lpstr>
      <vt:lpstr>Beginning of the War</vt:lpstr>
      <vt:lpstr>Turning Point of the War</vt:lpstr>
      <vt:lpstr>End of the War</vt:lpstr>
      <vt:lpstr>America During the War</vt:lpstr>
      <vt:lpstr>Music in the 1940’s</vt:lpstr>
      <vt:lpstr>Fashion in the 1940’s</vt:lpstr>
      <vt:lpstr>Political View with the War</vt:lpstr>
      <vt:lpstr>Inventions of the 1940’s</vt:lpstr>
      <vt:lpstr>Popular Books in the 1940’s</vt:lpstr>
      <vt:lpstr>Works Cited</vt:lpstr>
    </vt:vector>
  </TitlesOfParts>
  <Company>Yorktown Community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Time Capsule</dc:title>
  <dc:creator>profile</dc:creator>
  <cp:lastModifiedBy>Owner</cp:lastModifiedBy>
  <cp:revision>16</cp:revision>
  <dcterms:created xsi:type="dcterms:W3CDTF">2010-09-14T17:04:25Z</dcterms:created>
  <dcterms:modified xsi:type="dcterms:W3CDTF">2010-09-16T02:27:26Z</dcterms:modified>
</cp:coreProperties>
</file>