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70" r:id="rId3"/>
    <p:sldId id="263" r:id="rId4"/>
    <p:sldId id="259" r:id="rId5"/>
    <p:sldId id="258" r:id="rId6"/>
    <p:sldId id="261" r:id="rId7"/>
    <p:sldId id="262" r:id="rId8"/>
    <p:sldId id="268" r:id="rId9"/>
    <p:sldId id="269" r:id="rId10"/>
    <p:sldId id="266" r:id="rId11"/>
    <p:sldId id="271" r:id="rId12"/>
    <p:sldId id="257" r:id="rId13"/>
    <p:sldId id="267" r:id="rId14"/>
    <p:sldId id="264" r:id="rId15"/>
    <p:sldId id="265" r:id="rId16"/>
    <p:sldId id="26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49EDED"/>
    <a:srgbClr val="F7813F"/>
    <a:srgbClr val="800080"/>
    <a:srgbClr val="821DE7"/>
    <a:srgbClr val="7A66F0"/>
    <a:srgbClr val="61D6FF"/>
    <a:srgbClr val="1ECFF2"/>
    <a:srgbClr val="F60808"/>
    <a:srgbClr val="1F0BB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812DFAC-81FE-4E80-9CF5-F7D6CCD52DA7}" type="datetimeFigureOut">
              <a:rPr lang="en-US" smtClean="0"/>
              <a:pPr/>
              <a:t>9/16/2010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298816-D2E9-4C3C-8C5B-7799E44512EF}"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12DFAC-81FE-4E80-9CF5-F7D6CCD52DA7}" type="datetimeFigureOut">
              <a:rPr lang="en-US" smtClean="0"/>
              <a:pPr/>
              <a:t>9/16/2010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298816-D2E9-4C3C-8C5B-7799E44512E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12DFAC-81FE-4E80-9CF5-F7D6CCD52DA7}" type="datetimeFigureOut">
              <a:rPr lang="en-US" smtClean="0"/>
              <a:pPr/>
              <a:t>9/16/2010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298816-D2E9-4C3C-8C5B-7799E44512E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12DFAC-81FE-4E80-9CF5-F7D6CCD52DA7}" type="datetimeFigureOut">
              <a:rPr lang="en-US" smtClean="0"/>
              <a:pPr/>
              <a:t>9/16/2010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298816-D2E9-4C3C-8C5B-7799E44512EF}"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12DFAC-81FE-4E80-9CF5-F7D6CCD52DA7}" type="datetimeFigureOut">
              <a:rPr lang="en-US" smtClean="0"/>
              <a:pPr/>
              <a:t>9/16/2010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298816-D2E9-4C3C-8C5B-7799E44512EF}"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12DFAC-81FE-4E80-9CF5-F7D6CCD52DA7}" type="datetimeFigureOut">
              <a:rPr lang="en-US" smtClean="0"/>
              <a:pPr/>
              <a:t>9/16/2010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2298816-D2E9-4C3C-8C5B-7799E44512E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12DFAC-81FE-4E80-9CF5-F7D6CCD52DA7}" type="datetimeFigureOut">
              <a:rPr lang="en-US" smtClean="0"/>
              <a:pPr/>
              <a:t>9/16/2010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2298816-D2E9-4C3C-8C5B-7799E44512E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12DFAC-81FE-4E80-9CF5-F7D6CCD52DA7}" type="datetimeFigureOut">
              <a:rPr lang="en-US" smtClean="0"/>
              <a:pPr/>
              <a:t>9/16/2010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2298816-D2E9-4C3C-8C5B-7799E44512E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12DFAC-81FE-4E80-9CF5-F7D6CCD52DA7}" type="datetimeFigureOut">
              <a:rPr lang="en-US" smtClean="0"/>
              <a:pPr/>
              <a:t>9/16/2010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2298816-D2E9-4C3C-8C5B-7799E44512E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12DFAC-81FE-4E80-9CF5-F7D6CCD52DA7}" type="datetimeFigureOut">
              <a:rPr lang="en-US" smtClean="0"/>
              <a:pPr/>
              <a:t>9/16/2010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2298816-D2E9-4C3C-8C5B-7799E44512EF}"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12DFAC-81FE-4E80-9CF5-F7D6CCD52DA7}" type="datetimeFigureOut">
              <a:rPr lang="en-US" smtClean="0"/>
              <a:pPr/>
              <a:t>9/16/2010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2298816-D2E9-4C3C-8C5B-7799E44512E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000"/>
            </a:gs>
            <a:gs pos="20000">
              <a:srgbClr val="000040"/>
            </a:gs>
            <a:gs pos="50000">
              <a:srgbClr val="400040"/>
            </a:gs>
            <a:gs pos="75000">
              <a:srgbClr val="8F0040"/>
            </a:gs>
            <a:gs pos="89999">
              <a:srgbClr val="F27300"/>
            </a:gs>
            <a:gs pos="100000">
              <a:srgbClr val="FFBF00"/>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12DFAC-81FE-4E80-9CF5-F7D6CCD52DA7}" type="datetimeFigureOut">
              <a:rPr lang="en-US" smtClean="0"/>
              <a:pPr/>
              <a:t>9/16/2010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298816-D2E9-4C3C-8C5B-7799E44512EF}"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go2.wordpress.com/?id=725X1342&amp;site=bethhonz.wordpress.com&amp;url=http://bethhonz.files.wordpress.com/2010/07/mmchars.jpg&amp;sref=http://bethhonz.wordpress.com/2010/07/20/mm-math/" TargetMode="Externa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www.enchantedlearning.com/usa/statesbw/newhampshire.s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hyperlink" Target="http://www.rootdig.com/uploaded_images/ww2_henry_trautvetter_2-728620.JPG" TargetMode="Externa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en.wikipedia.org/wiki/File:Harry_Lloyd_Hopkins.jpg" TargetMode="External"/><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19200" y="2819400"/>
            <a:ext cx="6324600" cy="838200"/>
          </a:xfrm>
        </p:spPr>
        <p:txBody>
          <a:bodyPr>
            <a:normAutofit lnSpcReduction="10000"/>
          </a:bodyPr>
          <a:lstStyle/>
          <a:p>
            <a:r>
              <a:rPr lang="en-US" sz="2400" dirty="0" smtClean="0">
                <a:solidFill>
                  <a:schemeClr val="bg1"/>
                </a:solidFill>
              </a:rPr>
              <a:t>Kirsten Linder</a:t>
            </a:r>
          </a:p>
          <a:p>
            <a:r>
              <a:rPr lang="en-US" sz="2400" dirty="0" smtClean="0">
                <a:solidFill>
                  <a:schemeClr val="bg1"/>
                </a:solidFill>
              </a:rPr>
              <a:t>3W</a:t>
            </a:r>
            <a:endParaRPr lang="en-US" sz="2400" dirty="0">
              <a:solidFill>
                <a:schemeClr val="bg1"/>
              </a:solidFill>
            </a:endParaRPr>
          </a:p>
        </p:txBody>
      </p:sp>
      <p:sp>
        <p:nvSpPr>
          <p:cNvPr id="4" name="Rectangle 3"/>
          <p:cNvSpPr/>
          <p:nvPr/>
        </p:nvSpPr>
        <p:spPr>
          <a:xfrm>
            <a:off x="1328948" y="1905000"/>
            <a:ext cx="5964453" cy="92333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400" b="1" dirty="0" smtClean="0">
                <a:ln w="50800"/>
                <a:solidFill>
                  <a:schemeClr val="bg1">
                    <a:shade val="50000"/>
                  </a:schemeClr>
                </a:solidFill>
              </a:rPr>
              <a:t>Devon in the Forties</a:t>
            </a:r>
            <a:endParaRPr lang="en-US" sz="5400" b="1" dirty="0">
              <a:ln w="50800"/>
              <a:solidFill>
                <a:schemeClr val="bg1">
                  <a:shade val="50000"/>
                </a:schemeClr>
              </a:solidFill>
            </a:endParaRPr>
          </a:p>
        </p:txBody>
      </p:sp>
      <p:sp>
        <p:nvSpPr>
          <p:cNvPr id="6" name="Isosceles Triangle 5"/>
          <p:cNvSpPr/>
          <p:nvPr/>
        </p:nvSpPr>
        <p:spPr>
          <a:xfrm rot="18959161">
            <a:off x="-1189362" y="-262357"/>
            <a:ext cx="3674126" cy="1790178"/>
          </a:xfrm>
          <a:prstGeom prst="triangl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p:cNvSpPr/>
          <p:nvPr/>
        </p:nvSpPr>
        <p:spPr>
          <a:xfrm rot="2691124">
            <a:off x="6649774" y="-260292"/>
            <a:ext cx="3674126" cy="1790178"/>
          </a:xfrm>
          <a:prstGeom prst="triangl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Isosceles Triangle 7"/>
          <p:cNvSpPr/>
          <p:nvPr/>
        </p:nvSpPr>
        <p:spPr>
          <a:xfrm rot="13463414">
            <a:off x="-1193560" y="5373036"/>
            <a:ext cx="3674126" cy="1790178"/>
          </a:xfrm>
          <a:prstGeom prst="triangl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Isosceles Triangle 8"/>
          <p:cNvSpPr/>
          <p:nvPr/>
        </p:nvSpPr>
        <p:spPr>
          <a:xfrm rot="8065920">
            <a:off x="6717562" y="5386742"/>
            <a:ext cx="3674126" cy="1790178"/>
          </a:xfrm>
          <a:prstGeom prst="triangl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solidFill>
                  <a:schemeClr val="bg1"/>
                </a:solidFill>
              </a:rPr>
              <a:t>My Favorite Authors</a:t>
            </a:r>
            <a:endParaRPr lang="en-US" dirty="0">
              <a:solidFill>
                <a:schemeClr val="bg1"/>
              </a:solidFill>
            </a:endParaRPr>
          </a:p>
        </p:txBody>
      </p:sp>
      <p:sp>
        <p:nvSpPr>
          <p:cNvPr id="4" name="TextBox 3"/>
          <p:cNvSpPr txBox="1"/>
          <p:nvPr/>
        </p:nvSpPr>
        <p:spPr>
          <a:xfrm>
            <a:off x="304800" y="1524000"/>
            <a:ext cx="2743200" cy="3277820"/>
          </a:xfrm>
          <a:prstGeom prst="rect">
            <a:avLst/>
          </a:prstGeom>
          <a:noFill/>
        </p:spPr>
        <p:txBody>
          <a:bodyPr wrap="square" rtlCol="0">
            <a:spAutoFit/>
          </a:bodyPr>
          <a:lstStyle/>
          <a:p>
            <a:pPr algn="ctr"/>
            <a:r>
              <a:rPr lang="en-US" u="sng" dirty="0" smtClean="0">
                <a:solidFill>
                  <a:schemeClr val="bg1"/>
                </a:solidFill>
              </a:rPr>
              <a:t>John Steinbeck</a:t>
            </a:r>
          </a:p>
          <a:p>
            <a:pPr>
              <a:lnSpc>
                <a:spcPct val="150000"/>
              </a:lnSpc>
              <a:buFont typeface="Arial" pitchFamily="34" charset="0"/>
              <a:buChar char="•"/>
            </a:pPr>
            <a:r>
              <a:rPr lang="en-US" dirty="0" smtClean="0">
                <a:solidFill>
                  <a:schemeClr val="bg1"/>
                </a:solidFill>
              </a:rPr>
              <a:t>1902-1968</a:t>
            </a:r>
          </a:p>
          <a:p>
            <a:pPr>
              <a:lnSpc>
                <a:spcPct val="150000"/>
              </a:lnSpc>
              <a:buFont typeface="Arial" pitchFamily="34" charset="0"/>
              <a:buChar char="•"/>
            </a:pPr>
            <a:r>
              <a:rPr lang="en-US" dirty="0" smtClean="0">
                <a:solidFill>
                  <a:schemeClr val="bg1"/>
                </a:solidFill>
              </a:rPr>
              <a:t>Born in Salinas California</a:t>
            </a:r>
          </a:p>
          <a:p>
            <a:pPr>
              <a:lnSpc>
                <a:spcPct val="150000"/>
              </a:lnSpc>
              <a:buFont typeface="Arial" pitchFamily="34" charset="0"/>
              <a:buChar char="•"/>
            </a:pPr>
            <a:r>
              <a:rPr lang="en-US" dirty="0" smtClean="0">
                <a:solidFill>
                  <a:schemeClr val="bg1"/>
                </a:solidFill>
              </a:rPr>
              <a:t>American writer</a:t>
            </a:r>
          </a:p>
          <a:p>
            <a:pPr>
              <a:lnSpc>
                <a:spcPct val="150000"/>
              </a:lnSpc>
              <a:buFont typeface="Arial" pitchFamily="34" charset="0"/>
              <a:buChar char="•"/>
            </a:pPr>
            <a:r>
              <a:rPr lang="en-US" dirty="0" smtClean="0">
                <a:solidFill>
                  <a:schemeClr val="bg1"/>
                </a:solidFill>
              </a:rPr>
              <a:t>Greatest works included </a:t>
            </a:r>
            <a:r>
              <a:rPr lang="en-US" i="1" dirty="0" smtClean="0">
                <a:solidFill>
                  <a:schemeClr val="bg1"/>
                </a:solidFill>
              </a:rPr>
              <a:t>Grapes of Wrath (1939) and Of Mice and Men (1937)</a:t>
            </a:r>
            <a:endParaRPr lang="en-US" dirty="0">
              <a:solidFill>
                <a:schemeClr val="bg1"/>
              </a:solidFill>
            </a:endParaRPr>
          </a:p>
        </p:txBody>
      </p:sp>
      <p:sp>
        <p:nvSpPr>
          <p:cNvPr id="5" name="TextBox 4"/>
          <p:cNvSpPr txBox="1"/>
          <p:nvPr/>
        </p:nvSpPr>
        <p:spPr>
          <a:xfrm>
            <a:off x="6019800" y="1447800"/>
            <a:ext cx="2819400" cy="3831818"/>
          </a:xfrm>
          <a:prstGeom prst="rect">
            <a:avLst/>
          </a:prstGeom>
          <a:noFill/>
        </p:spPr>
        <p:txBody>
          <a:bodyPr wrap="square" rtlCol="0">
            <a:spAutoFit/>
          </a:bodyPr>
          <a:lstStyle/>
          <a:p>
            <a:pPr>
              <a:lnSpc>
                <a:spcPct val="150000"/>
              </a:lnSpc>
            </a:pPr>
            <a:r>
              <a:rPr lang="en-US" u="sng" dirty="0" smtClean="0">
                <a:solidFill>
                  <a:schemeClr val="bg1"/>
                </a:solidFill>
              </a:rPr>
              <a:t>F. Scott Fitzgerald</a:t>
            </a:r>
          </a:p>
          <a:p>
            <a:pPr>
              <a:lnSpc>
                <a:spcPct val="150000"/>
              </a:lnSpc>
              <a:buFont typeface="Arial" pitchFamily="34" charset="0"/>
              <a:buChar char="•"/>
            </a:pPr>
            <a:r>
              <a:rPr lang="en-US" dirty="0" smtClean="0">
                <a:solidFill>
                  <a:schemeClr val="bg1"/>
                </a:solidFill>
              </a:rPr>
              <a:t>1896-1940</a:t>
            </a:r>
          </a:p>
          <a:p>
            <a:pPr>
              <a:lnSpc>
                <a:spcPct val="150000"/>
              </a:lnSpc>
              <a:buFont typeface="Arial" pitchFamily="34" charset="0"/>
              <a:buChar char="•"/>
            </a:pPr>
            <a:r>
              <a:rPr lang="en-US" dirty="0" smtClean="0">
                <a:solidFill>
                  <a:schemeClr val="bg1"/>
                </a:solidFill>
              </a:rPr>
              <a:t>Born in St. Paul Minnesota</a:t>
            </a:r>
          </a:p>
          <a:p>
            <a:pPr>
              <a:lnSpc>
                <a:spcPct val="150000"/>
              </a:lnSpc>
              <a:buFont typeface="Arial" pitchFamily="34" charset="0"/>
              <a:buChar char="•"/>
            </a:pPr>
            <a:r>
              <a:rPr lang="en-US" dirty="0" smtClean="0">
                <a:solidFill>
                  <a:schemeClr val="bg1"/>
                </a:solidFill>
              </a:rPr>
              <a:t>American author of novels and short stories</a:t>
            </a:r>
          </a:p>
          <a:p>
            <a:pPr>
              <a:lnSpc>
                <a:spcPct val="150000"/>
              </a:lnSpc>
              <a:buFont typeface="Arial" pitchFamily="34" charset="0"/>
              <a:buChar char="•"/>
            </a:pPr>
            <a:r>
              <a:rPr lang="en-US" dirty="0" smtClean="0">
                <a:solidFill>
                  <a:schemeClr val="bg1"/>
                </a:solidFill>
              </a:rPr>
              <a:t>Greatest works include </a:t>
            </a:r>
            <a:r>
              <a:rPr lang="en-US" i="1" dirty="0" smtClean="0">
                <a:solidFill>
                  <a:schemeClr val="bg1"/>
                </a:solidFill>
              </a:rPr>
              <a:t>The Great Gatsby (1925) Tender is the night</a:t>
            </a:r>
          </a:p>
          <a:p>
            <a:pPr>
              <a:lnSpc>
                <a:spcPct val="150000"/>
              </a:lnSpc>
            </a:pPr>
            <a:r>
              <a:rPr lang="en-US" i="1" dirty="0" smtClean="0">
                <a:solidFill>
                  <a:schemeClr val="bg1"/>
                </a:solidFill>
              </a:rPr>
              <a:t>(1934)</a:t>
            </a:r>
            <a:endParaRPr lang="en-US" dirty="0">
              <a:solidFill>
                <a:schemeClr val="bg1"/>
              </a:solidFill>
            </a:endParaRPr>
          </a:p>
        </p:txBody>
      </p:sp>
      <p:sp>
        <p:nvSpPr>
          <p:cNvPr id="6" name="TextBox 5"/>
          <p:cNvSpPr txBox="1"/>
          <p:nvPr/>
        </p:nvSpPr>
        <p:spPr>
          <a:xfrm>
            <a:off x="3276600" y="1447800"/>
            <a:ext cx="2590800" cy="4204356"/>
          </a:xfrm>
          <a:prstGeom prst="rect">
            <a:avLst/>
          </a:prstGeom>
          <a:noFill/>
        </p:spPr>
        <p:txBody>
          <a:bodyPr wrap="square" rtlCol="0">
            <a:spAutoFit/>
          </a:bodyPr>
          <a:lstStyle/>
          <a:p>
            <a:pPr>
              <a:lnSpc>
                <a:spcPct val="150000"/>
              </a:lnSpc>
            </a:pPr>
            <a:r>
              <a:rPr lang="en-US" u="sng" dirty="0" smtClean="0">
                <a:solidFill>
                  <a:schemeClr val="bg1"/>
                </a:solidFill>
              </a:rPr>
              <a:t>Ernest Hemingway</a:t>
            </a:r>
          </a:p>
          <a:p>
            <a:pPr>
              <a:lnSpc>
                <a:spcPct val="150000"/>
              </a:lnSpc>
              <a:buFont typeface="Arial" pitchFamily="34" charset="0"/>
              <a:buChar char="•"/>
            </a:pPr>
            <a:r>
              <a:rPr lang="en-US" dirty="0" smtClean="0">
                <a:solidFill>
                  <a:schemeClr val="bg1"/>
                </a:solidFill>
              </a:rPr>
              <a:t>1899-1961</a:t>
            </a:r>
          </a:p>
          <a:p>
            <a:pPr>
              <a:lnSpc>
                <a:spcPct val="150000"/>
              </a:lnSpc>
              <a:buFont typeface="Arial" pitchFamily="34" charset="0"/>
              <a:buChar char="•"/>
            </a:pPr>
            <a:r>
              <a:rPr lang="en-US" dirty="0" smtClean="0">
                <a:solidFill>
                  <a:schemeClr val="bg1"/>
                </a:solidFill>
              </a:rPr>
              <a:t>Born in Oak Park, Illinois</a:t>
            </a:r>
          </a:p>
          <a:p>
            <a:pPr>
              <a:lnSpc>
                <a:spcPct val="150000"/>
              </a:lnSpc>
              <a:buFont typeface="Arial" pitchFamily="34" charset="0"/>
              <a:buChar char="•"/>
            </a:pPr>
            <a:r>
              <a:rPr lang="en-US" dirty="0" smtClean="0">
                <a:solidFill>
                  <a:schemeClr val="bg1"/>
                </a:solidFill>
              </a:rPr>
              <a:t>American journalist and author</a:t>
            </a:r>
          </a:p>
          <a:p>
            <a:pPr>
              <a:lnSpc>
                <a:spcPct val="150000"/>
              </a:lnSpc>
              <a:buFont typeface="Arial" pitchFamily="34" charset="0"/>
              <a:buChar char="•"/>
            </a:pPr>
            <a:r>
              <a:rPr lang="en-US" dirty="0" smtClean="0">
                <a:solidFill>
                  <a:schemeClr val="bg1"/>
                </a:solidFill>
              </a:rPr>
              <a:t>Greatest works included </a:t>
            </a:r>
            <a:r>
              <a:rPr lang="en-US" i="1" dirty="0" smtClean="0">
                <a:solidFill>
                  <a:schemeClr val="bg1"/>
                </a:solidFill>
              </a:rPr>
              <a:t>A Farewell to Arms(1929) To Have and Have Not </a:t>
            </a:r>
            <a:r>
              <a:rPr lang="en-US" dirty="0" smtClean="0">
                <a:solidFill>
                  <a:schemeClr val="bg1"/>
                </a:solidFill>
              </a:rPr>
              <a:t>(1937) </a:t>
            </a:r>
            <a:r>
              <a:rPr lang="en-US" i="1" dirty="0" smtClean="0">
                <a:solidFill>
                  <a:schemeClr val="bg1"/>
                </a:solidFill>
              </a:rPr>
              <a:t>For Whom the Bell Tolls </a:t>
            </a:r>
            <a:r>
              <a:rPr lang="en-US" dirty="0" smtClean="0">
                <a:solidFill>
                  <a:schemeClr val="bg1"/>
                </a:solidFill>
              </a:rPr>
              <a:t>(1942)</a:t>
            </a:r>
            <a:endParaRPr lang="en-US" i="1" dirty="0" smtClean="0">
              <a:solidFill>
                <a:schemeClr val="bg1"/>
              </a:solidFill>
            </a:endParaRPr>
          </a:p>
        </p:txBody>
      </p:sp>
      <p:pic>
        <p:nvPicPr>
          <p:cNvPr id="23554" name="Picture 2" descr="http://www.neilpeterson.com/wp-content/uploads/2008/11/john-steinbeck.jpg"/>
          <p:cNvPicPr>
            <a:picLocks noChangeAspect="1" noChangeArrowheads="1"/>
          </p:cNvPicPr>
          <p:nvPr/>
        </p:nvPicPr>
        <p:blipFill>
          <a:blip r:embed="rId2" cstate="print"/>
          <a:srcRect/>
          <a:stretch>
            <a:fillRect/>
          </a:stretch>
        </p:blipFill>
        <p:spPr bwMode="auto">
          <a:xfrm>
            <a:off x="1143000" y="4419600"/>
            <a:ext cx="1790699" cy="21991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7"/>
          <p:cNvSpPr/>
          <p:nvPr/>
        </p:nvSpPr>
        <p:spPr>
          <a:xfrm>
            <a:off x="0" y="5562600"/>
            <a:ext cx="990600" cy="1169551"/>
          </a:xfrm>
          <a:prstGeom prst="rect">
            <a:avLst/>
          </a:prstGeom>
        </p:spPr>
        <p:txBody>
          <a:bodyPr wrap="square">
            <a:spAutoFit/>
          </a:bodyPr>
          <a:lstStyle/>
          <a:p>
            <a:r>
              <a:rPr lang="en-US" sz="1000" u="sng" dirty="0" smtClean="0">
                <a:solidFill>
                  <a:srgbClr val="002060"/>
                </a:solidFill>
              </a:rPr>
              <a:t>http://www.neilpeterson.com/index.php/2008/11/finding-sandy-and-something-more/</a:t>
            </a:r>
            <a:endParaRPr lang="en-US" sz="1000" u="sng" dirty="0">
              <a:solidFill>
                <a:srgbClr val="002060"/>
              </a:solidFill>
            </a:endParaRPr>
          </a:p>
        </p:txBody>
      </p:sp>
      <p:pic>
        <p:nvPicPr>
          <p:cNvPr id="23556" name="Picture 4" descr="http://thegreatgatsbywiki.pbworks.com/f/1242389304/GreatGatsby.jpg"/>
          <p:cNvPicPr>
            <a:picLocks noChangeAspect="1" noChangeArrowheads="1"/>
          </p:cNvPicPr>
          <p:nvPr/>
        </p:nvPicPr>
        <p:blipFill>
          <a:blip r:embed="rId3" cstate="print"/>
          <a:srcRect/>
          <a:stretch>
            <a:fillRect/>
          </a:stretch>
        </p:blipFill>
        <p:spPr bwMode="auto">
          <a:xfrm>
            <a:off x="7239000" y="4419600"/>
            <a:ext cx="1562100" cy="2343151"/>
          </a:xfrm>
          <a:prstGeom prst="rect">
            <a:avLst/>
          </a:prstGeom>
          <a:noFill/>
        </p:spPr>
      </p:pic>
      <p:sp>
        <p:nvSpPr>
          <p:cNvPr id="10" name="Rectangle 9"/>
          <p:cNvSpPr/>
          <p:nvPr/>
        </p:nvSpPr>
        <p:spPr>
          <a:xfrm>
            <a:off x="4876800" y="6477000"/>
            <a:ext cx="2318263" cy="246221"/>
          </a:xfrm>
          <a:prstGeom prst="rect">
            <a:avLst/>
          </a:prstGeom>
        </p:spPr>
        <p:txBody>
          <a:bodyPr wrap="none">
            <a:spAutoFit/>
          </a:bodyPr>
          <a:lstStyle/>
          <a:p>
            <a:r>
              <a:rPr lang="en-US" sz="1000" u="sng" dirty="0" smtClean="0">
                <a:solidFill>
                  <a:srgbClr val="002060"/>
                </a:solidFill>
              </a:rPr>
              <a:t>http://thegreatgatsbywiki.pbworks.com/</a:t>
            </a:r>
            <a:endParaRPr lang="en-US" sz="1000" u="sng" dirty="0">
              <a:solidFill>
                <a:srgbClr val="002060"/>
              </a:solidFill>
            </a:endParaRPr>
          </a:p>
        </p:txBody>
      </p:sp>
      <p:sp>
        <p:nvSpPr>
          <p:cNvPr id="11" name="TextBox 10"/>
          <p:cNvSpPr txBox="1"/>
          <p:nvPr/>
        </p:nvSpPr>
        <p:spPr>
          <a:xfrm>
            <a:off x="2971800" y="5791200"/>
            <a:ext cx="1371600" cy="646331"/>
          </a:xfrm>
          <a:prstGeom prst="rect">
            <a:avLst/>
          </a:prstGeom>
          <a:noFill/>
        </p:spPr>
        <p:txBody>
          <a:bodyPr wrap="square" rtlCol="0">
            <a:spAutoFit/>
          </a:bodyPr>
          <a:lstStyle/>
          <a:p>
            <a:r>
              <a:rPr lang="en-US" dirty="0" smtClean="0">
                <a:solidFill>
                  <a:srgbClr val="0045D0"/>
                </a:solidFill>
              </a:rPr>
              <a:t>John Steinbeck</a:t>
            </a:r>
            <a:endParaRPr lang="en-US" dirty="0">
              <a:solidFill>
                <a:srgbClr val="0045D0"/>
              </a:solidFill>
            </a:endParaRPr>
          </a:p>
        </p:txBody>
      </p:sp>
      <p:sp>
        <p:nvSpPr>
          <p:cNvPr id="13" name="Isosceles Triangle 12"/>
          <p:cNvSpPr/>
          <p:nvPr/>
        </p:nvSpPr>
        <p:spPr>
          <a:xfrm rot="18853809">
            <a:off x="-570755" y="-132957"/>
            <a:ext cx="1699953" cy="87551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Isosceles Triangle 13"/>
          <p:cNvSpPr/>
          <p:nvPr/>
        </p:nvSpPr>
        <p:spPr>
          <a:xfrm rot="2621823">
            <a:off x="7991782" y="-143656"/>
            <a:ext cx="1699953" cy="87551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1" name="Rectangle 20"/>
          <p:cNvSpPr/>
          <p:nvPr/>
        </p:nvSpPr>
        <p:spPr>
          <a:xfrm rot="2696267">
            <a:off x="6900393" y="575793"/>
            <a:ext cx="1676400" cy="1676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457200" y="4343400"/>
            <a:ext cx="2209800" cy="22098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fontScale="90000"/>
          </a:bodyPr>
          <a:lstStyle/>
          <a:p>
            <a:r>
              <a:rPr lang="en-US" dirty="0" smtClean="0">
                <a:solidFill>
                  <a:schemeClr val="bg1"/>
                </a:solidFill>
              </a:rPr>
              <a:t>Sweets &amp; Treats</a:t>
            </a:r>
            <a:br>
              <a:rPr lang="en-US" dirty="0" smtClean="0">
                <a:solidFill>
                  <a:schemeClr val="bg1"/>
                </a:solidFill>
              </a:rPr>
            </a:br>
            <a:r>
              <a:rPr lang="en-US" dirty="0" smtClean="0">
                <a:solidFill>
                  <a:schemeClr val="bg1"/>
                </a:solidFill>
              </a:rPr>
              <a:t>of the 40’s</a:t>
            </a:r>
            <a:endParaRPr lang="en-US" dirty="0">
              <a:solidFill>
                <a:schemeClr val="bg1"/>
              </a:solidFill>
            </a:endParaRPr>
          </a:p>
        </p:txBody>
      </p:sp>
      <p:cxnSp>
        <p:nvCxnSpPr>
          <p:cNvPr id="5" name="Straight Arrow Connector 4"/>
          <p:cNvCxnSpPr/>
          <p:nvPr/>
        </p:nvCxnSpPr>
        <p:spPr>
          <a:xfrm>
            <a:off x="762000" y="3124200"/>
            <a:ext cx="7543800" cy="1588"/>
          </a:xfrm>
          <a:prstGeom prst="straightConnector1">
            <a:avLst/>
          </a:prstGeom>
          <a:ln w="28575">
            <a:solidFill>
              <a:srgbClr val="FF0066"/>
            </a:solidFill>
            <a:headEnd type="arrow"/>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04800" y="1447800"/>
            <a:ext cx="1828800" cy="1446550"/>
          </a:xfrm>
          <a:prstGeom prst="rect">
            <a:avLst/>
          </a:prstGeom>
          <a:noFill/>
        </p:spPr>
        <p:txBody>
          <a:bodyPr wrap="square" rtlCol="0">
            <a:spAutoFit/>
          </a:bodyPr>
          <a:lstStyle/>
          <a:p>
            <a:r>
              <a:rPr lang="en-US" sz="2200" dirty="0" smtClean="0"/>
              <a:t>1939: First mini Hershey’s chocolate bar</a:t>
            </a:r>
            <a:endParaRPr lang="en-US" sz="2200" dirty="0"/>
          </a:p>
        </p:txBody>
      </p:sp>
      <p:sp>
        <p:nvSpPr>
          <p:cNvPr id="7" name="TextBox 6"/>
          <p:cNvSpPr txBox="1"/>
          <p:nvPr/>
        </p:nvSpPr>
        <p:spPr>
          <a:xfrm>
            <a:off x="2514600" y="3352800"/>
            <a:ext cx="2819400" cy="769441"/>
          </a:xfrm>
          <a:prstGeom prst="rect">
            <a:avLst/>
          </a:prstGeom>
          <a:noFill/>
        </p:spPr>
        <p:txBody>
          <a:bodyPr wrap="square" rtlCol="0">
            <a:spAutoFit/>
          </a:bodyPr>
          <a:lstStyle/>
          <a:p>
            <a:r>
              <a:rPr lang="en-US" sz="2200" dirty="0" smtClean="0"/>
              <a:t>1941: M&amp;Ms are created</a:t>
            </a:r>
            <a:endParaRPr lang="en-US" sz="2200" dirty="0"/>
          </a:p>
        </p:txBody>
      </p:sp>
      <p:sp>
        <p:nvSpPr>
          <p:cNvPr id="8" name="TextBox 7"/>
          <p:cNvSpPr txBox="1"/>
          <p:nvPr/>
        </p:nvSpPr>
        <p:spPr>
          <a:xfrm>
            <a:off x="4724400" y="1905000"/>
            <a:ext cx="2209800" cy="1107996"/>
          </a:xfrm>
          <a:prstGeom prst="rect">
            <a:avLst/>
          </a:prstGeom>
          <a:noFill/>
        </p:spPr>
        <p:txBody>
          <a:bodyPr wrap="square" rtlCol="0">
            <a:spAutoFit/>
          </a:bodyPr>
          <a:lstStyle/>
          <a:p>
            <a:r>
              <a:rPr lang="en-US" sz="2200" dirty="0" smtClean="0"/>
              <a:t>1949: Junior Mints are introduced</a:t>
            </a:r>
            <a:endParaRPr lang="en-US" sz="2200" dirty="0"/>
          </a:p>
        </p:txBody>
      </p:sp>
      <p:sp>
        <p:nvSpPr>
          <p:cNvPr id="9" name="TextBox 8"/>
          <p:cNvSpPr txBox="1"/>
          <p:nvPr/>
        </p:nvSpPr>
        <p:spPr>
          <a:xfrm>
            <a:off x="5715000" y="3276600"/>
            <a:ext cx="2667000" cy="769441"/>
          </a:xfrm>
          <a:prstGeom prst="rect">
            <a:avLst/>
          </a:prstGeom>
          <a:noFill/>
        </p:spPr>
        <p:txBody>
          <a:bodyPr wrap="square" rtlCol="0">
            <a:spAutoFit/>
          </a:bodyPr>
          <a:lstStyle/>
          <a:p>
            <a:r>
              <a:rPr lang="en-US" sz="2200" dirty="0" smtClean="0"/>
              <a:t>1949: The invention of Smarties!</a:t>
            </a:r>
            <a:endParaRPr lang="en-US" sz="2200" dirty="0"/>
          </a:p>
        </p:txBody>
      </p:sp>
      <p:sp>
        <p:nvSpPr>
          <p:cNvPr id="10" name="Oval 9"/>
          <p:cNvSpPr/>
          <p:nvPr/>
        </p:nvSpPr>
        <p:spPr>
          <a:xfrm>
            <a:off x="1524000" y="3048000"/>
            <a:ext cx="152400" cy="152400"/>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2743200" y="3048000"/>
            <a:ext cx="152400" cy="152400"/>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5486400" y="3048000"/>
            <a:ext cx="152400" cy="152400"/>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678" name="Picture 6" descr="http://bethhonz.files.wordpress.com/2010/07/mmchars.jpg?w=252&amp;h=245">
            <a:hlinkClick r:id="rId2"/>
          </p:cNvPr>
          <p:cNvPicPr>
            <a:picLocks noChangeAspect="1" noChangeArrowheads="1"/>
          </p:cNvPicPr>
          <p:nvPr/>
        </p:nvPicPr>
        <p:blipFill>
          <a:blip r:embed="rId3" cstate="print"/>
          <a:srcRect/>
          <a:stretch>
            <a:fillRect/>
          </a:stretch>
        </p:blipFill>
        <p:spPr bwMode="auto">
          <a:xfrm>
            <a:off x="685800" y="4648200"/>
            <a:ext cx="1730828" cy="1682750"/>
          </a:xfrm>
          <a:prstGeom prst="rect">
            <a:avLst/>
          </a:prstGeom>
          <a:noFill/>
        </p:spPr>
      </p:pic>
      <p:pic>
        <p:nvPicPr>
          <p:cNvPr id="28682" name="Picture 10" descr="http://www.tacomaworld.com/gallery/data/500/smarties.jpg"/>
          <p:cNvPicPr>
            <a:picLocks noChangeAspect="1" noChangeArrowheads="1"/>
          </p:cNvPicPr>
          <p:nvPr/>
        </p:nvPicPr>
        <p:blipFill>
          <a:blip r:embed="rId4" cstate="print"/>
          <a:srcRect/>
          <a:stretch>
            <a:fillRect/>
          </a:stretch>
        </p:blipFill>
        <p:spPr bwMode="auto">
          <a:xfrm>
            <a:off x="6934200" y="685800"/>
            <a:ext cx="1600200" cy="1438276"/>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solidFill>
                  <a:srgbClr val="3399FF"/>
                </a:solidFill>
                <a:effectLst>
                  <a:outerShdw blurRad="38100" dist="38100" dir="2700000" algn="tl">
                    <a:srgbClr val="000000">
                      <a:alpha val="43137"/>
                    </a:srgbClr>
                  </a:outerShdw>
                </a:effectLst>
              </a:rPr>
              <a:t>MUSIC</a:t>
            </a:r>
            <a:endParaRPr lang="en-US" sz="6000" b="1" dirty="0">
              <a:solidFill>
                <a:srgbClr val="3399FF"/>
              </a:solidFill>
              <a:effectLst>
                <a:outerShdw blurRad="38100" dist="38100" dir="2700000" algn="tl">
                  <a:srgbClr val="000000">
                    <a:alpha val="43137"/>
                  </a:srgbClr>
                </a:outerShdw>
              </a:effectLst>
            </a:endParaRPr>
          </a:p>
        </p:txBody>
      </p:sp>
      <p:sp>
        <p:nvSpPr>
          <p:cNvPr id="4" name="TextBox 3"/>
          <p:cNvSpPr txBox="1"/>
          <p:nvPr/>
        </p:nvSpPr>
        <p:spPr>
          <a:xfrm>
            <a:off x="381000" y="76200"/>
            <a:ext cx="8305800" cy="276999"/>
          </a:xfrm>
          <a:prstGeom prst="rect">
            <a:avLst/>
          </a:prstGeom>
          <a:noFill/>
        </p:spPr>
        <p:txBody>
          <a:bodyPr wrap="square" rtlCol="0">
            <a:spAutoFit/>
          </a:bodyPr>
          <a:lstStyle/>
          <a:p>
            <a:r>
              <a:rPr lang="en-US" sz="1200" dirty="0" smtClean="0">
                <a:solidFill>
                  <a:schemeClr val="bg1"/>
                </a:solidFill>
              </a:rPr>
              <a:t>My mama done tol’ me, When I was in kneepants, My mama done tol’ me, Son! A women’ll sweet talk, and give ya the big eye, but </a:t>
            </a:r>
            <a:endParaRPr lang="en-US" sz="1200" dirty="0">
              <a:solidFill>
                <a:schemeClr val="bg1"/>
              </a:solidFill>
            </a:endParaRPr>
          </a:p>
        </p:txBody>
      </p:sp>
      <p:sp>
        <p:nvSpPr>
          <p:cNvPr id="5" name="TextBox 4"/>
          <p:cNvSpPr txBox="1"/>
          <p:nvPr/>
        </p:nvSpPr>
        <p:spPr>
          <a:xfrm rot="5400000">
            <a:off x="4382988" y="4395401"/>
            <a:ext cx="8763000" cy="276999"/>
          </a:xfrm>
          <a:prstGeom prst="rect">
            <a:avLst/>
          </a:prstGeom>
          <a:noFill/>
        </p:spPr>
        <p:txBody>
          <a:bodyPr wrap="square" rtlCol="0">
            <a:spAutoFit/>
          </a:bodyPr>
          <a:lstStyle/>
          <a:p>
            <a:r>
              <a:rPr lang="en-US" sz="1200" dirty="0" smtClean="0">
                <a:solidFill>
                  <a:schemeClr val="bg1"/>
                </a:solidFill>
              </a:rPr>
              <a:t>when the sweet talkin’s done, A women’s a two-face, A worrisome thing who’ll leave ya t’ sing about  </a:t>
            </a:r>
            <a:endParaRPr lang="en-US" sz="1200" dirty="0">
              <a:solidFill>
                <a:schemeClr val="bg1"/>
              </a:solidFill>
            </a:endParaRPr>
          </a:p>
        </p:txBody>
      </p:sp>
      <p:sp>
        <p:nvSpPr>
          <p:cNvPr id="6" name="TextBox 5"/>
          <p:cNvSpPr txBox="1"/>
          <p:nvPr/>
        </p:nvSpPr>
        <p:spPr>
          <a:xfrm>
            <a:off x="838200" y="6172200"/>
            <a:ext cx="7772400" cy="307777"/>
          </a:xfrm>
          <a:prstGeom prst="rect">
            <a:avLst/>
          </a:prstGeom>
          <a:noFill/>
        </p:spPr>
        <p:txBody>
          <a:bodyPr wrap="square" rtlCol="0">
            <a:spAutoFit/>
          </a:bodyPr>
          <a:lstStyle/>
          <a:p>
            <a:endParaRPr lang="en-US" sz="1400" dirty="0"/>
          </a:p>
        </p:txBody>
      </p:sp>
      <p:sp>
        <p:nvSpPr>
          <p:cNvPr id="7" name="TextBox 6"/>
          <p:cNvSpPr txBox="1"/>
          <p:nvPr/>
        </p:nvSpPr>
        <p:spPr>
          <a:xfrm rot="10800000">
            <a:off x="152400" y="6263789"/>
            <a:ext cx="8534400" cy="276999"/>
          </a:xfrm>
          <a:prstGeom prst="rect">
            <a:avLst/>
          </a:prstGeom>
          <a:noFill/>
        </p:spPr>
        <p:txBody>
          <a:bodyPr wrap="square" rtlCol="0">
            <a:spAutoFit/>
          </a:bodyPr>
          <a:lstStyle/>
          <a:p>
            <a:r>
              <a:rPr lang="en-US" sz="1200" dirty="0" smtClean="0">
                <a:solidFill>
                  <a:schemeClr val="bg1"/>
                </a:solidFill>
              </a:rPr>
              <a:t> the blues in the night. Now the rain’s a fallin, Hear the train a callin’ Woo-ee! Hear that lonesome whistle, blow’n ‘cross the trestle, </a:t>
            </a:r>
            <a:endParaRPr lang="en-US" sz="1200" dirty="0">
              <a:solidFill>
                <a:schemeClr val="bg1"/>
              </a:solidFill>
            </a:endParaRPr>
          </a:p>
        </p:txBody>
      </p:sp>
      <p:sp>
        <p:nvSpPr>
          <p:cNvPr id="8" name="TextBox 7"/>
          <p:cNvSpPr txBox="1"/>
          <p:nvPr/>
        </p:nvSpPr>
        <p:spPr>
          <a:xfrm rot="16200000">
            <a:off x="-3366700" y="2680902"/>
            <a:ext cx="7315200" cy="276999"/>
          </a:xfrm>
          <a:prstGeom prst="rect">
            <a:avLst/>
          </a:prstGeom>
          <a:noFill/>
        </p:spPr>
        <p:txBody>
          <a:bodyPr wrap="square" rtlCol="0">
            <a:spAutoFit/>
          </a:bodyPr>
          <a:lstStyle/>
          <a:p>
            <a:r>
              <a:rPr lang="en-US" sz="1200" dirty="0" smtClean="0">
                <a:solidFill>
                  <a:schemeClr val="bg1"/>
                </a:solidFill>
              </a:rPr>
              <a:t>Woo-ee! A clickety clack’s a echoing back! My mama was right, there’s blues in the night!</a:t>
            </a:r>
            <a:endParaRPr lang="en-US" sz="1200" dirty="0">
              <a:solidFill>
                <a:schemeClr val="bg1"/>
              </a:solidFill>
            </a:endParaRPr>
          </a:p>
        </p:txBody>
      </p:sp>
      <p:sp>
        <p:nvSpPr>
          <p:cNvPr id="9" name="TextBox 8"/>
          <p:cNvSpPr txBox="1"/>
          <p:nvPr/>
        </p:nvSpPr>
        <p:spPr>
          <a:xfrm>
            <a:off x="1143000" y="1143000"/>
            <a:ext cx="2971800" cy="3970318"/>
          </a:xfrm>
          <a:prstGeom prst="rect">
            <a:avLst/>
          </a:prstGeom>
          <a:noFill/>
        </p:spPr>
        <p:txBody>
          <a:bodyPr wrap="square" rtlCol="0">
            <a:spAutoFit/>
          </a:bodyPr>
          <a:lstStyle/>
          <a:p>
            <a:pPr algn="ctr">
              <a:lnSpc>
                <a:spcPct val="150000"/>
              </a:lnSpc>
            </a:pPr>
            <a:r>
              <a:rPr lang="en-US" sz="2200" b="1" u="sng" dirty="0" smtClean="0">
                <a:solidFill>
                  <a:srgbClr val="1F0BB5"/>
                </a:solidFill>
              </a:rPr>
              <a:t>Top Songs of 1940</a:t>
            </a:r>
          </a:p>
          <a:p>
            <a:pPr>
              <a:lnSpc>
                <a:spcPct val="150000"/>
              </a:lnSpc>
              <a:buFont typeface="Arial" pitchFamily="34" charset="0"/>
              <a:buChar char="•"/>
            </a:pPr>
            <a:r>
              <a:rPr lang="en-US" sz="2000" b="1" i="1" dirty="0" smtClean="0">
                <a:solidFill>
                  <a:srgbClr val="1F0BB5"/>
                </a:solidFill>
              </a:rPr>
              <a:t>Blues in the Night </a:t>
            </a:r>
            <a:r>
              <a:rPr lang="en-US" sz="2000" b="1" dirty="0" smtClean="0">
                <a:solidFill>
                  <a:srgbClr val="1F0BB5"/>
                </a:solidFill>
              </a:rPr>
              <a:t>by Johnny Mercer in 1941</a:t>
            </a:r>
          </a:p>
          <a:p>
            <a:pPr>
              <a:lnSpc>
                <a:spcPct val="150000"/>
              </a:lnSpc>
              <a:buFont typeface="Arial" pitchFamily="34" charset="0"/>
              <a:buChar char="•"/>
            </a:pPr>
            <a:r>
              <a:rPr lang="en-US" sz="2000" b="1" i="1" dirty="0" smtClean="0">
                <a:solidFill>
                  <a:srgbClr val="1F0BB5"/>
                </a:solidFill>
              </a:rPr>
              <a:t>White Christmas </a:t>
            </a:r>
            <a:r>
              <a:rPr lang="en-US" sz="2000" b="1" dirty="0" smtClean="0">
                <a:solidFill>
                  <a:srgbClr val="1F0BB5"/>
                </a:solidFill>
              </a:rPr>
              <a:t>by</a:t>
            </a:r>
            <a:r>
              <a:rPr lang="en-US" sz="2000" b="1" i="1" dirty="0" smtClean="0">
                <a:solidFill>
                  <a:srgbClr val="1F0BB5"/>
                </a:solidFill>
              </a:rPr>
              <a:t> </a:t>
            </a:r>
            <a:r>
              <a:rPr lang="en-US" sz="2000" b="1" dirty="0" smtClean="0">
                <a:solidFill>
                  <a:srgbClr val="1F0BB5"/>
                </a:solidFill>
              </a:rPr>
              <a:t> Bing Crosby in 1940</a:t>
            </a:r>
          </a:p>
          <a:p>
            <a:pPr>
              <a:lnSpc>
                <a:spcPct val="150000"/>
              </a:lnSpc>
              <a:buFont typeface="Arial" pitchFamily="34" charset="0"/>
              <a:buChar char="•"/>
            </a:pPr>
            <a:r>
              <a:rPr lang="en-US" sz="2000" b="1" i="1" dirty="0" smtClean="0">
                <a:solidFill>
                  <a:srgbClr val="1F0BB5"/>
                </a:solidFill>
              </a:rPr>
              <a:t>In the Mood</a:t>
            </a:r>
            <a:r>
              <a:rPr lang="en-US" sz="2000" b="1" dirty="0" smtClean="0">
                <a:solidFill>
                  <a:srgbClr val="1F0BB5"/>
                </a:solidFill>
              </a:rPr>
              <a:t> by Glenn Miller in 1940</a:t>
            </a:r>
            <a:endParaRPr lang="en-US" sz="2000" b="1" i="1" dirty="0" smtClean="0">
              <a:solidFill>
                <a:srgbClr val="1F0BB5"/>
              </a:solidFill>
            </a:endParaRPr>
          </a:p>
          <a:p>
            <a:endParaRPr lang="en-US" dirty="0" smtClean="0">
              <a:solidFill>
                <a:schemeClr val="bg1"/>
              </a:solidFill>
            </a:endParaRPr>
          </a:p>
          <a:p>
            <a:endParaRPr lang="en-US" dirty="0">
              <a:solidFill>
                <a:schemeClr val="bg1"/>
              </a:solidFill>
            </a:endParaRPr>
          </a:p>
        </p:txBody>
      </p:sp>
      <p:sp>
        <p:nvSpPr>
          <p:cNvPr id="11" name="TextBox 10"/>
          <p:cNvSpPr txBox="1"/>
          <p:nvPr/>
        </p:nvSpPr>
        <p:spPr>
          <a:xfrm>
            <a:off x="4648200" y="2819400"/>
            <a:ext cx="3200400" cy="3093154"/>
          </a:xfrm>
          <a:prstGeom prst="rect">
            <a:avLst/>
          </a:prstGeom>
          <a:noFill/>
        </p:spPr>
        <p:txBody>
          <a:bodyPr wrap="square" rtlCol="0">
            <a:spAutoFit/>
          </a:bodyPr>
          <a:lstStyle/>
          <a:p>
            <a:pPr>
              <a:lnSpc>
                <a:spcPct val="150000"/>
              </a:lnSpc>
            </a:pPr>
            <a:r>
              <a:rPr lang="en-US" sz="2200" b="1" u="sng" dirty="0" smtClean="0">
                <a:solidFill>
                  <a:srgbClr val="1F0BB5"/>
                </a:solidFill>
              </a:rPr>
              <a:t>Other top songs included:</a:t>
            </a:r>
          </a:p>
          <a:p>
            <a:pPr>
              <a:lnSpc>
                <a:spcPct val="150000"/>
              </a:lnSpc>
              <a:buFont typeface="Arial" pitchFamily="34" charset="0"/>
              <a:buChar char="•"/>
            </a:pPr>
            <a:r>
              <a:rPr lang="en-US" b="1" i="1" dirty="0" smtClean="0">
                <a:solidFill>
                  <a:srgbClr val="1F0BB5"/>
                </a:solidFill>
              </a:rPr>
              <a:t>Only Forever</a:t>
            </a:r>
            <a:r>
              <a:rPr lang="en-US" b="1" dirty="0" smtClean="0">
                <a:solidFill>
                  <a:srgbClr val="1F0BB5"/>
                </a:solidFill>
              </a:rPr>
              <a:t>, Bing Crosby</a:t>
            </a:r>
          </a:p>
          <a:p>
            <a:pPr>
              <a:lnSpc>
                <a:spcPct val="150000"/>
              </a:lnSpc>
              <a:buFont typeface="Arial" pitchFamily="34" charset="0"/>
              <a:buChar char="•"/>
            </a:pPr>
            <a:r>
              <a:rPr lang="en-US" b="1" i="1" dirty="0" smtClean="0">
                <a:solidFill>
                  <a:srgbClr val="1F0BB5"/>
                </a:solidFill>
              </a:rPr>
              <a:t>Frenesi</a:t>
            </a:r>
            <a:r>
              <a:rPr lang="en-US" b="1" dirty="0" smtClean="0">
                <a:solidFill>
                  <a:srgbClr val="1F0BB5"/>
                </a:solidFill>
              </a:rPr>
              <a:t>, Arti Shaw</a:t>
            </a:r>
          </a:p>
          <a:p>
            <a:pPr>
              <a:lnSpc>
                <a:spcPct val="150000"/>
              </a:lnSpc>
              <a:buFont typeface="Arial" pitchFamily="34" charset="0"/>
              <a:buChar char="•"/>
            </a:pPr>
            <a:r>
              <a:rPr lang="en-US" b="1" i="1" dirty="0" smtClean="0">
                <a:solidFill>
                  <a:srgbClr val="1F0BB5"/>
                </a:solidFill>
              </a:rPr>
              <a:t>Tuxedo Junction</a:t>
            </a:r>
            <a:r>
              <a:rPr lang="en-US" b="1" dirty="0" smtClean="0">
                <a:solidFill>
                  <a:srgbClr val="1F0BB5"/>
                </a:solidFill>
              </a:rPr>
              <a:t>, Glenn Miller</a:t>
            </a:r>
          </a:p>
          <a:p>
            <a:pPr>
              <a:lnSpc>
                <a:spcPct val="150000"/>
              </a:lnSpc>
              <a:buFont typeface="Arial" pitchFamily="34" charset="0"/>
              <a:buChar char="•"/>
            </a:pPr>
            <a:r>
              <a:rPr lang="en-US" b="1" i="1" dirty="0" smtClean="0">
                <a:solidFill>
                  <a:srgbClr val="1F0BB5"/>
                </a:solidFill>
              </a:rPr>
              <a:t>Woodpecker Song</a:t>
            </a:r>
            <a:r>
              <a:rPr lang="en-US" b="1" dirty="0" smtClean="0">
                <a:solidFill>
                  <a:srgbClr val="1F0BB5"/>
                </a:solidFill>
              </a:rPr>
              <a:t>, Glenn Miller</a:t>
            </a:r>
          </a:p>
          <a:p>
            <a:pPr>
              <a:lnSpc>
                <a:spcPct val="150000"/>
              </a:lnSpc>
              <a:buFont typeface="Arial" pitchFamily="34" charset="0"/>
              <a:buChar char="•"/>
            </a:pPr>
            <a:r>
              <a:rPr lang="en-US" b="1" i="1" dirty="0" smtClean="0">
                <a:solidFill>
                  <a:srgbClr val="1F0BB5"/>
                </a:solidFill>
              </a:rPr>
              <a:t>Trade Winds,</a:t>
            </a:r>
            <a:r>
              <a:rPr lang="en-US" b="1" dirty="0" smtClean="0">
                <a:solidFill>
                  <a:srgbClr val="1F0BB5"/>
                </a:solidFill>
              </a:rPr>
              <a:t> Bing Crosby</a:t>
            </a:r>
            <a:endParaRPr lang="en-US" b="1" i="1" dirty="0">
              <a:solidFill>
                <a:srgbClr val="1F0BB5"/>
              </a:solidFill>
            </a:endParaRPr>
          </a:p>
        </p:txBody>
      </p:sp>
      <p:cxnSp>
        <p:nvCxnSpPr>
          <p:cNvPr id="13" name="Straight Arrow Connector 12"/>
          <p:cNvCxnSpPr/>
          <p:nvPr/>
        </p:nvCxnSpPr>
        <p:spPr>
          <a:xfrm rot="16200000" flipV="1">
            <a:off x="228600" y="838200"/>
            <a:ext cx="1371600" cy="60960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838200" y="609600"/>
            <a:ext cx="1676400" cy="523220"/>
          </a:xfrm>
          <a:prstGeom prst="rect">
            <a:avLst/>
          </a:prstGeom>
          <a:noFill/>
        </p:spPr>
        <p:txBody>
          <a:bodyPr wrap="square" rtlCol="0">
            <a:spAutoFit/>
          </a:bodyPr>
          <a:lstStyle/>
          <a:p>
            <a:r>
              <a:rPr lang="en-US" sz="1400" dirty="0" smtClean="0">
                <a:solidFill>
                  <a:schemeClr val="bg1"/>
                </a:solidFill>
              </a:rPr>
              <a:t>Lyrics to, </a:t>
            </a:r>
            <a:r>
              <a:rPr lang="en-US" sz="1400" i="1" dirty="0" smtClean="0">
                <a:solidFill>
                  <a:schemeClr val="bg1"/>
                </a:solidFill>
              </a:rPr>
              <a:t>Blues in the Night</a:t>
            </a:r>
            <a:endParaRPr lang="en-US" sz="1400" dirty="0">
              <a:solidFill>
                <a:schemeClr val="bg1"/>
              </a:solidFill>
            </a:endParaRPr>
          </a:p>
        </p:txBody>
      </p:sp>
      <p:pic>
        <p:nvPicPr>
          <p:cNvPr id="2050" name="Picture 2" descr="http://content.answcdn.com/main/content/img/amg/pop_albums/cov200/drg700/g703/g70388o8oly.jpg"/>
          <p:cNvPicPr>
            <a:picLocks noChangeAspect="1" noChangeArrowheads="1"/>
          </p:cNvPicPr>
          <p:nvPr/>
        </p:nvPicPr>
        <p:blipFill>
          <a:blip r:embed="rId3" cstate="print"/>
          <a:srcRect/>
          <a:stretch>
            <a:fillRect/>
          </a:stretch>
        </p:blipFill>
        <p:spPr bwMode="auto">
          <a:xfrm>
            <a:off x="6172200" y="533400"/>
            <a:ext cx="2128887" cy="2065021"/>
          </a:xfrm>
          <a:prstGeom prst="rect">
            <a:avLst/>
          </a:prstGeom>
          <a:ln w="88900" cap="sq" cmpd="thickThin">
            <a:solidFill>
              <a:srgbClr val="000000"/>
            </a:solidFill>
            <a:prstDash val="solid"/>
            <a:miter lim="800000"/>
          </a:ln>
          <a:effectLst>
            <a:innerShdw blurRad="76200">
              <a:srgbClr val="000000"/>
            </a:innerShdw>
          </a:effectLst>
        </p:spPr>
      </p:pic>
      <p:sp>
        <p:nvSpPr>
          <p:cNvPr id="17" name="Rectangle 16"/>
          <p:cNvSpPr/>
          <p:nvPr/>
        </p:nvSpPr>
        <p:spPr>
          <a:xfrm>
            <a:off x="533400" y="5867400"/>
            <a:ext cx="3429000" cy="369332"/>
          </a:xfrm>
          <a:prstGeom prst="rect">
            <a:avLst/>
          </a:prstGeom>
        </p:spPr>
        <p:txBody>
          <a:bodyPr wrap="square">
            <a:spAutoFit/>
          </a:bodyPr>
          <a:lstStyle/>
          <a:p>
            <a:r>
              <a:rPr lang="en-US" sz="900" u="sng" dirty="0" smtClean="0">
                <a:solidFill>
                  <a:srgbClr val="0070C0"/>
                </a:solidFill>
              </a:rPr>
              <a:t>http://www.answers.com/topic/in-the-mood-with-glenn-miller-collectables-2005-album-by-glenn-miller</a:t>
            </a:r>
            <a:endParaRPr lang="en-US" sz="900" u="sng" dirty="0">
              <a:solidFill>
                <a:srgbClr val="0070C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41098"/>
        </a:solidFill>
        <a:effectLst/>
      </p:bgPr>
    </p:bg>
    <p:spTree>
      <p:nvGrpSpPr>
        <p:cNvPr id="1" name=""/>
        <p:cNvGrpSpPr/>
        <p:nvPr/>
      </p:nvGrpSpPr>
      <p:grpSpPr>
        <a:xfrm>
          <a:off x="0" y="0"/>
          <a:ext cx="0" cy="0"/>
          <a:chOff x="0" y="0"/>
          <a:chExt cx="0" cy="0"/>
        </a:xfrm>
      </p:grpSpPr>
      <p:sp>
        <p:nvSpPr>
          <p:cNvPr id="4" name="Rectangle 3"/>
          <p:cNvSpPr/>
          <p:nvPr/>
        </p:nvSpPr>
        <p:spPr>
          <a:xfrm rot="20529416">
            <a:off x="398884" y="398993"/>
            <a:ext cx="2425985" cy="1323439"/>
          </a:xfrm>
          <a:prstGeom prst="rect">
            <a:avLst/>
          </a:prstGeom>
          <a:noFill/>
        </p:spPr>
        <p:txBody>
          <a:bodyPr wrap="none" lIns="91440" tIns="45720" rIns="91440" bIns="45720">
            <a:spAutoFit/>
          </a:bodyPr>
          <a:lstStyle/>
          <a:p>
            <a:pPr algn="ctr"/>
            <a:r>
              <a:rPr lang="en-US" sz="4000" b="0" u="sng"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iondi" pitchFamily="2" charset="0"/>
              </a:rPr>
              <a:t>Boys</a:t>
            </a:r>
          </a:p>
          <a:p>
            <a:pPr algn="ctr"/>
            <a:r>
              <a:rPr lang="en-US" sz="4000"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iondi" pitchFamily="2" charset="0"/>
              </a:rPr>
              <a:t>Fashion</a:t>
            </a:r>
            <a:endParaRPr lang="en-US" sz="4000" b="0" u="sng"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iondi" pitchFamily="2" charset="0"/>
            </a:endParaRPr>
          </a:p>
        </p:txBody>
      </p:sp>
      <p:pic>
        <p:nvPicPr>
          <p:cNvPr id="24578" name="Picture 2" descr="http://www.museumcollections.in.gov/grabimg.php?kv=88095"/>
          <p:cNvPicPr>
            <a:picLocks noChangeAspect="1" noChangeArrowheads="1"/>
          </p:cNvPicPr>
          <p:nvPr/>
        </p:nvPicPr>
        <p:blipFill>
          <a:blip r:embed="rId2" cstate="print"/>
          <a:srcRect/>
          <a:stretch>
            <a:fillRect/>
          </a:stretch>
        </p:blipFill>
        <p:spPr bwMode="auto">
          <a:xfrm>
            <a:off x="4191000" y="304800"/>
            <a:ext cx="1714500" cy="1571626"/>
          </a:xfrm>
          <a:prstGeom prst="rect">
            <a:avLst/>
          </a:prstGeom>
          <a:noFill/>
        </p:spPr>
      </p:pic>
      <p:sp>
        <p:nvSpPr>
          <p:cNvPr id="6" name="Rectangle 5"/>
          <p:cNvSpPr/>
          <p:nvPr/>
        </p:nvSpPr>
        <p:spPr>
          <a:xfrm>
            <a:off x="4572000" y="6477000"/>
            <a:ext cx="4572000" cy="230832"/>
          </a:xfrm>
          <a:prstGeom prst="rect">
            <a:avLst/>
          </a:prstGeom>
        </p:spPr>
        <p:txBody>
          <a:bodyPr>
            <a:spAutoFit/>
          </a:bodyPr>
          <a:lstStyle/>
          <a:p>
            <a:r>
              <a:rPr lang="en-US" sz="900" u="sng" dirty="0" smtClean="0">
                <a:solidFill>
                  <a:srgbClr val="92D050"/>
                </a:solidFill>
              </a:rPr>
              <a:t>http://www.worthpoint.com/worthopedia/1940s-boy-scout-uniform-with-knickers-knoxville</a:t>
            </a:r>
            <a:endParaRPr lang="en-US" sz="900" u="sng" dirty="0">
              <a:solidFill>
                <a:srgbClr val="92D050"/>
              </a:solidFill>
            </a:endParaRPr>
          </a:p>
        </p:txBody>
      </p:sp>
      <p:pic>
        <p:nvPicPr>
          <p:cNvPr id="24580" name="Picture 4" descr="http://www.icity.se/icms/1940_Jeans_fran_Rodebjer.jpg"/>
          <p:cNvPicPr>
            <a:picLocks noChangeAspect="1" noChangeArrowheads="1"/>
          </p:cNvPicPr>
          <p:nvPr/>
        </p:nvPicPr>
        <p:blipFill>
          <a:blip r:embed="rId3" cstate="print"/>
          <a:srcRect/>
          <a:stretch>
            <a:fillRect/>
          </a:stretch>
        </p:blipFill>
        <p:spPr bwMode="auto">
          <a:xfrm>
            <a:off x="6705600" y="228600"/>
            <a:ext cx="1219200" cy="1795721"/>
          </a:xfrm>
          <a:prstGeom prst="rect">
            <a:avLst/>
          </a:prstGeom>
          <a:noFill/>
        </p:spPr>
      </p:pic>
      <p:sp>
        <p:nvSpPr>
          <p:cNvPr id="8" name="Rectangle 7"/>
          <p:cNvSpPr/>
          <p:nvPr/>
        </p:nvSpPr>
        <p:spPr>
          <a:xfrm>
            <a:off x="0" y="6627168"/>
            <a:ext cx="4572000" cy="230832"/>
          </a:xfrm>
          <a:prstGeom prst="rect">
            <a:avLst/>
          </a:prstGeom>
        </p:spPr>
        <p:txBody>
          <a:bodyPr>
            <a:spAutoFit/>
          </a:bodyPr>
          <a:lstStyle/>
          <a:p>
            <a:r>
              <a:rPr lang="en-US" sz="900" u="sng" dirty="0" smtClean="0">
                <a:solidFill>
                  <a:srgbClr val="92D050"/>
                </a:solidFill>
              </a:rPr>
              <a:t>http://www.icity.se/artikel/263/Filippa_tipsar.html</a:t>
            </a:r>
            <a:endParaRPr lang="en-US" sz="900" u="sng" dirty="0">
              <a:solidFill>
                <a:srgbClr val="92D050"/>
              </a:solidFill>
            </a:endParaRPr>
          </a:p>
        </p:txBody>
      </p:sp>
      <p:cxnSp>
        <p:nvCxnSpPr>
          <p:cNvPr id="10" name="Straight Arrow Connector 9"/>
          <p:cNvCxnSpPr/>
          <p:nvPr/>
        </p:nvCxnSpPr>
        <p:spPr>
          <a:xfrm>
            <a:off x="5791200" y="1066800"/>
            <a:ext cx="914400" cy="1588"/>
          </a:xfrm>
          <a:prstGeom prst="straightConnector1">
            <a:avLst/>
          </a:prstGeom>
          <a:ln w="317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334000" y="1905000"/>
            <a:ext cx="1371600" cy="830997"/>
          </a:xfrm>
          <a:prstGeom prst="rect">
            <a:avLst/>
          </a:prstGeom>
          <a:noFill/>
        </p:spPr>
        <p:txBody>
          <a:bodyPr wrap="square" rtlCol="0">
            <a:spAutoFit/>
          </a:bodyPr>
          <a:lstStyle/>
          <a:p>
            <a:r>
              <a:rPr lang="en-US" sz="1600" dirty="0" smtClean="0"/>
              <a:t>Knickers were so last season by 1945!</a:t>
            </a:r>
            <a:endParaRPr lang="en-US" sz="1600" dirty="0"/>
          </a:p>
        </p:txBody>
      </p:sp>
      <p:pic>
        <p:nvPicPr>
          <p:cNvPr id="24582" name="Picture 6" descr="http://s7d2.scene7.com/is/image/EddieBauer/EB09IC_0067351_241C1"/>
          <p:cNvPicPr>
            <a:picLocks noChangeAspect="1" noChangeArrowheads="1"/>
          </p:cNvPicPr>
          <p:nvPr/>
        </p:nvPicPr>
        <p:blipFill>
          <a:blip r:embed="rId4" cstate="print"/>
          <a:srcRect/>
          <a:stretch>
            <a:fillRect/>
          </a:stretch>
        </p:blipFill>
        <p:spPr bwMode="auto">
          <a:xfrm>
            <a:off x="7543800" y="3048000"/>
            <a:ext cx="1600200" cy="2589320"/>
          </a:xfrm>
          <a:prstGeom prst="rect">
            <a:avLst/>
          </a:prstGeom>
          <a:noFill/>
        </p:spPr>
      </p:pic>
      <p:sp>
        <p:nvSpPr>
          <p:cNvPr id="13" name="Rectangle 12"/>
          <p:cNvSpPr/>
          <p:nvPr/>
        </p:nvSpPr>
        <p:spPr>
          <a:xfrm>
            <a:off x="0" y="6400800"/>
            <a:ext cx="4572000" cy="230832"/>
          </a:xfrm>
          <a:prstGeom prst="rect">
            <a:avLst/>
          </a:prstGeom>
        </p:spPr>
        <p:txBody>
          <a:bodyPr>
            <a:spAutoFit/>
          </a:bodyPr>
          <a:lstStyle/>
          <a:p>
            <a:r>
              <a:rPr lang="en-US" sz="900" u="sng" dirty="0" smtClean="0">
                <a:solidFill>
                  <a:srgbClr val="92D050"/>
                </a:solidFill>
              </a:rPr>
              <a:t>http://www.cybermonday.com/sr____.htm?cat=666&amp;cat=666&amp;fields=merchant_id-1</a:t>
            </a:r>
            <a:endParaRPr lang="en-US" sz="900" u="sng" dirty="0">
              <a:solidFill>
                <a:srgbClr val="92D050"/>
              </a:solidFill>
            </a:endParaRPr>
          </a:p>
        </p:txBody>
      </p:sp>
      <p:pic>
        <p:nvPicPr>
          <p:cNvPr id="24584" name="Picture 8" descr="Denim Bib Overalls by Key"/>
          <p:cNvPicPr>
            <a:picLocks noChangeAspect="1" noChangeArrowheads="1"/>
          </p:cNvPicPr>
          <p:nvPr/>
        </p:nvPicPr>
        <p:blipFill>
          <a:blip r:embed="rId5" cstate="print"/>
          <a:srcRect/>
          <a:stretch>
            <a:fillRect/>
          </a:stretch>
        </p:blipFill>
        <p:spPr bwMode="auto">
          <a:xfrm>
            <a:off x="2438400" y="1676400"/>
            <a:ext cx="1038225" cy="2857500"/>
          </a:xfrm>
          <a:prstGeom prst="rect">
            <a:avLst/>
          </a:prstGeom>
          <a:noFill/>
        </p:spPr>
      </p:pic>
      <p:sp>
        <p:nvSpPr>
          <p:cNvPr id="15" name="Rectangle 14"/>
          <p:cNvSpPr/>
          <p:nvPr/>
        </p:nvSpPr>
        <p:spPr>
          <a:xfrm>
            <a:off x="3657600" y="6627168"/>
            <a:ext cx="5486400" cy="230832"/>
          </a:xfrm>
          <a:prstGeom prst="rect">
            <a:avLst/>
          </a:prstGeom>
        </p:spPr>
        <p:txBody>
          <a:bodyPr wrap="square">
            <a:spAutoFit/>
          </a:bodyPr>
          <a:lstStyle/>
          <a:p>
            <a:r>
              <a:rPr lang="en-US" sz="900" u="sng" dirty="0" smtClean="0">
                <a:solidFill>
                  <a:srgbClr val="92D050"/>
                </a:solidFill>
              </a:rPr>
              <a:t>http://workwearsavings.sportsmansguide.com/net/cb/29-key-industries-denim-bib-overalls.aspx?a=644797</a:t>
            </a:r>
            <a:endParaRPr lang="en-US" sz="900" u="sng" dirty="0">
              <a:solidFill>
                <a:srgbClr val="92D050"/>
              </a:solidFill>
            </a:endParaRPr>
          </a:p>
        </p:txBody>
      </p:sp>
      <p:pic>
        <p:nvPicPr>
          <p:cNvPr id="24586" name="Picture 10" descr="http://www.planetboo.com/img/garments/t_stripe_br.jpg"/>
          <p:cNvPicPr>
            <a:picLocks noChangeAspect="1" noChangeArrowheads="1"/>
          </p:cNvPicPr>
          <p:nvPr/>
        </p:nvPicPr>
        <p:blipFill>
          <a:blip r:embed="rId6" cstate="print"/>
          <a:srcRect/>
          <a:stretch>
            <a:fillRect/>
          </a:stretch>
        </p:blipFill>
        <p:spPr bwMode="auto">
          <a:xfrm>
            <a:off x="914400" y="2590800"/>
            <a:ext cx="1273641" cy="1514476"/>
          </a:xfrm>
          <a:prstGeom prst="rect">
            <a:avLst/>
          </a:prstGeom>
          <a:noFill/>
        </p:spPr>
      </p:pic>
      <p:pic>
        <p:nvPicPr>
          <p:cNvPr id="24588" name="Picture 12" descr="http://images.freshnessmag.com/wp-content/uploads/2010/07/keds-call-of-duty-champion-6.jpg"/>
          <p:cNvPicPr>
            <a:picLocks noChangeAspect="1" noChangeArrowheads="1"/>
          </p:cNvPicPr>
          <p:nvPr/>
        </p:nvPicPr>
        <p:blipFill>
          <a:blip r:embed="rId7" cstate="print"/>
          <a:srcRect/>
          <a:stretch>
            <a:fillRect/>
          </a:stretch>
        </p:blipFill>
        <p:spPr bwMode="auto">
          <a:xfrm>
            <a:off x="1143000" y="4267200"/>
            <a:ext cx="1219200" cy="1219200"/>
          </a:xfrm>
          <a:prstGeom prst="rect">
            <a:avLst/>
          </a:prstGeom>
          <a:noFill/>
        </p:spPr>
      </p:pic>
      <p:sp>
        <p:nvSpPr>
          <p:cNvPr id="19" name="TextBox 18"/>
          <p:cNvSpPr txBox="1"/>
          <p:nvPr/>
        </p:nvSpPr>
        <p:spPr>
          <a:xfrm>
            <a:off x="3505200" y="3124200"/>
            <a:ext cx="2057400" cy="2092881"/>
          </a:xfrm>
          <a:prstGeom prst="rect">
            <a:avLst/>
          </a:prstGeom>
          <a:noFill/>
        </p:spPr>
        <p:txBody>
          <a:bodyPr wrap="square" rtlCol="0">
            <a:spAutoFit/>
          </a:bodyPr>
          <a:lstStyle/>
          <a:p>
            <a:r>
              <a:rPr lang="en-US" sz="1600" dirty="0" smtClean="0"/>
              <a:t>Going casual? You can never go wrong with a pair of overall’s and sneakers! </a:t>
            </a:r>
            <a:r>
              <a:rPr lang="en-US" sz="1600" dirty="0" err="1" smtClean="0"/>
              <a:t>Wanna</a:t>
            </a:r>
            <a:r>
              <a:rPr lang="en-US" sz="1600" dirty="0" smtClean="0"/>
              <a:t> be bold? Try the trend that was just introduced in 1942: The T-shirt</a:t>
            </a:r>
            <a:r>
              <a:rPr lang="en-US" dirty="0" smtClean="0"/>
              <a:t>!</a:t>
            </a:r>
            <a:endParaRPr lang="en-US" dirty="0"/>
          </a:p>
        </p:txBody>
      </p:sp>
      <p:sp>
        <p:nvSpPr>
          <p:cNvPr id="20" name="TextBox 19"/>
          <p:cNvSpPr txBox="1"/>
          <p:nvPr/>
        </p:nvSpPr>
        <p:spPr>
          <a:xfrm>
            <a:off x="6324600" y="4343400"/>
            <a:ext cx="1371600" cy="1569660"/>
          </a:xfrm>
          <a:prstGeom prst="rect">
            <a:avLst/>
          </a:prstGeom>
          <a:noFill/>
        </p:spPr>
        <p:txBody>
          <a:bodyPr wrap="square" rtlCol="0">
            <a:spAutoFit/>
          </a:bodyPr>
          <a:lstStyle/>
          <a:p>
            <a:r>
              <a:rPr lang="en-US" sz="1600" dirty="0" smtClean="0"/>
              <a:t>If you’re dressing up, but don’t have a suit, slip on the trench coat!</a:t>
            </a:r>
            <a:endParaRPr lang="en-US" sz="1600" dirty="0"/>
          </a:p>
        </p:txBody>
      </p:sp>
      <p:sp>
        <p:nvSpPr>
          <p:cNvPr id="21" name="Rectangle 20"/>
          <p:cNvSpPr/>
          <p:nvPr/>
        </p:nvSpPr>
        <p:spPr>
          <a:xfrm>
            <a:off x="0" y="6172200"/>
            <a:ext cx="4572000" cy="230832"/>
          </a:xfrm>
          <a:prstGeom prst="rect">
            <a:avLst/>
          </a:prstGeom>
        </p:spPr>
        <p:txBody>
          <a:bodyPr>
            <a:spAutoFit/>
          </a:bodyPr>
          <a:lstStyle/>
          <a:p>
            <a:r>
              <a:rPr lang="en-US" sz="900" u="sng" dirty="0" smtClean="0">
                <a:solidFill>
                  <a:srgbClr val="92D050"/>
                </a:solidFill>
              </a:rPr>
              <a:t>http://www.nickevery.com/blog/2010/07/28/keds-%E2%80%93-%E2%80%9C</a:t>
            </a:r>
            <a:endParaRPr lang="en-US" sz="900" u="sng" dirty="0">
              <a:solidFill>
                <a:srgbClr val="92D050"/>
              </a:solidFill>
            </a:endParaRPr>
          </a:p>
        </p:txBody>
      </p:sp>
      <p:sp>
        <p:nvSpPr>
          <p:cNvPr id="22" name="Rectangle 21"/>
          <p:cNvSpPr/>
          <p:nvPr/>
        </p:nvSpPr>
        <p:spPr>
          <a:xfrm>
            <a:off x="7091835" y="6324600"/>
            <a:ext cx="2052165" cy="230832"/>
          </a:xfrm>
          <a:prstGeom prst="rect">
            <a:avLst/>
          </a:prstGeom>
        </p:spPr>
        <p:txBody>
          <a:bodyPr wrap="none">
            <a:spAutoFit/>
          </a:bodyPr>
          <a:lstStyle/>
          <a:p>
            <a:r>
              <a:rPr lang="en-US" sz="900" u="sng" dirty="0" smtClean="0">
                <a:solidFill>
                  <a:srgbClr val="92D050"/>
                </a:solidFill>
              </a:rPr>
              <a:t>http://www.planetboo.com/tshirts.htm</a:t>
            </a:r>
            <a:endParaRPr lang="en-US" sz="900" u="sng" dirty="0">
              <a:solidFill>
                <a:srgbClr val="92D05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cstate="print">
            <a:duotone>
              <a:prstClr val="black"/>
              <a:schemeClr val="accent5">
                <a:tint val="45000"/>
                <a:satMod val="400000"/>
              </a:schemeClr>
            </a:duotone>
          </a:blip>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2286000" y="457200"/>
            <a:ext cx="4419600" cy="584775"/>
          </a:xfrm>
          <a:prstGeom prst="rect">
            <a:avLst/>
          </a:prstGeom>
          <a:noFill/>
        </p:spPr>
        <p:txBody>
          <a:bodyPr wrap="square" rtlCol="0">
            <a:spAutoFit/>
          </a:bodyPr>
          <a:lstStyle/>
          <a:p>
            <a:pPr algn="ctr"/>
            <a:r>
              <a:rPr lang="en-US" sz="3200" u="sng" dirty="0" smtClean="0">
                <a:solidFill>
                  <a:schemeClr val="bg1"/>
                </a:solidFill>
                <a:latin typeface="Comic Sans MS" pitchFamily="66" charset="0"/>
              </a:rPr>
              <a:t>The Slinky</a:t>
            </a:r>
            <a:endParaRPr lang="en-US" sz="3200" u="sng" dirty="0">
              <a:solidFill>
                <a:schemeClr val="bg1"/>
              </a:solidFill>
              <a:latin typeface="Comic Sans MS" pitchFamily="66" charset="0"/>
            </a:endParaRPr>
          </a:p>
        </p:txBody>
      </p:sp>
      <p:pic>
        <p:nvPicPr>
          <p:cNvPr id="20482" name="Picture 2" descr="http://mattogno.com/MattognoGirls/wp-content/uploads/2008/11/slinky2.jpg"/>
          <p:cNvPicPr>
            <a:picLocks noChangeAspect="1" noChangeArrowheads="1"/>
          </p:cNvPicPr>
          <p:nvPr/>
        </p:nvPicPr>
        <p:blipFill>
          <a:blip r:embed="rId3" cstate="print"/>
          <a:srcRect/>
          <a:stretch>
            <a:fillRect/>
          </a:stretch>
        </p:blipFill>
        <p:spPr bwMode="auto">
          <a:xfrm>
            <a:off x="6400800" y="762000"/>
            <a:ext cx="2324100" cy="1571092"/>
          </a:xfrm>
          <a:prstGeom prst="rect">
            <a:avLst/>
          </a:prstGeom>
          <a:ln w="88900" cap="sq" cmpd="thickThin">
            <a:solidFill>
              <a:srgbClr val="000000"/>
            </a:solidFill>
            <a:prstDash val="solid"/>
            <a:miter lim="800000"/>
          </a:ln>
          <a:effectLst>
            <a:innerShdw blurRad="76200">
              <a:srgbClr val="000000"/>
            </a:innerShdw>
          </a:effectLst>
        </p:spPr>
      </p:pic>
      <p:sp>
        <p:nvSpPr>
          <p:cNvPr id="6" name="TextBox 5"/>
          <p:cNvSpPr txBox="1"/>
          <p:nvPr/>
        </p:nvSpPr>
        <p:spPr>
          <a:xfrm>
            <a:off x="152400" y="1143000"/>
            <a:ext cx="4191000" cy="4619854"/>
          </a:xfrm>
          <a:prstGeom prst="rect">
            <a:avLst/>
          </a:prstGeom>
          <a:noFill/>
        </p:spPr>
        <p:txBody>
          <a:bodyPr wrap="square" rtlCol="0">
            <a:spAutoFit/>
          </a:bodyPr>
          <a:lstStyle/>
          <a:p>
            <a:pPr>
              <a:lnSpc>
                <a:spcPct val="150000"/>
              </a:lnSpc>
              <a:buFont typeface="Arial" pitchFamily="34" charset="0"/>
              <a:buChar char="•"/>
            </a:pPr>
            <a:r>
              <a:rPr lang="en-US" dirty="0" smtClean="0">
                <a:solidFill>
                  <a:schemeClr val="bg1"/>
                </a:solidFill>
                <a:latin typeface="+mj-lt"/>
              </a:rPr>
              <a:t>Invented by Richard T. James in 1943</a:t>
            </a:r>
          </a:p>
          <a:p>
            <a:pPr>
              <a:lnSpc>
                <a:spcPct val="150000"/>
              </a:lnSpc>
              <a:buFont typeface="Arial" pitchFamily="34" charset="0"/>
              <a:buChar char="•"/>
            </a:pPr>
            <a:r>
              <a:rPr lang="en-US" dirty="0" smtClean="0">
                <a:solidFill>
                  <a:schemeClr val="bg1"/>
                </a:solidFill>
                <a:latin typeface="+mj-lt"/>
              </a:rPr>
              <a:t>James was a naval engineer</a:t>
            </a:r>
          </a:p>
          <a:p>
            <a:pPr>
              <a:lnSpc>
                <a:spcPct val="150000"/>
              </a:lnSpc>
              <a:buFont typeface="Arial" pitchFamily="34" charset="0"/>
              <a:buChar char="•"/>
            </a:pPr>
            <a:r>
              <a:rPr lang="en-US" dirty="0" smtClean="0">
                <a:solidFill>
                  <a:schemeClr val="bg1"/>
                </a:solidFill>
                <a:latin typeface="+mj-lt"/>
              </a:rPr>
              <a:t>Thought of the idea when a tension spring fell onto the steps</a:t>
            </a:r>
          </a:p>
          <a:p>
            <a:pPr>
              <a:lnSpc>
                <a:spcPct val="150000"/>
              </a:lnSpc>
              <a:buFont typeface="Arial" pitchFamily="34" charset="0"/>
              <a:buChar char="•"/>
            </a:pPr>
            <a:r>
              <a:rPr lang="en-US" dirty="0" smtClean="0">
                <a:solidFill>
                  <a:schemeClr val="bg1"/>
                </a:solidFill>
                <a:latin typeface="+mj-lt"/>
              </a:rPr>
              <a:t>He told his wife, Betty, “I think I can make a toy out of this.”</a:t>
            </a:r>
          </a:p>
          <a:p>
            <a:pPr>
              <a:lnSpc>
                <a:spcPct val="150000"/>
              </a:lnSpc>
              <a:buFont typeface="Arial" pitchFamily="34" charset="0"/>
              <a:buChar char="•"/>
            </a:pPr>
            <a:r>
              <a:rPr lang="en-US" dirty="0" smtClean="0">
                <a:solidFill>
                  <a:schemeClr val="bg1"/>
                </a:solidFill>
                <a:latin typeface="+mj-lt"/>
              </a:rPr>
              <a:t>His wife named the toy after finding that ‘Slinky’ means graceful and sleek in Swedish</a:t>
            </a:r>
          </a:p>
          <a:p>
            <a:pPr>
              <a:lnSpc>
                <a:spcPct val="150000"/>
              </a:lnSpc>
              <a:buFont typeface="Arial" pitchFamily="34" charset="0"/>
              <a:buChar char="•"/>
            </a:pPr>
            <a:r>
              <a:rPr lang="en-US" dirty="0" smtClean="0">
                <a:solidFill>
                  <a:schemeClr val="bg1"/>
                </a:solidFill>
                <a:latin typeface="+mj-lt"/>
              </a:rPr>
              <a:t>Slinky debuted at the Gimbles Department store in Philadelphia in 1945</a:t>
            </a:r>
            <a:endParaRPr lang="en-US" dirty="0">
              <a:solidFill>
                <a:schemeClr val="bg1"/>
              </a:solidFill>
              <a:latin typeface="+mj-lt"/>
            </a:endParaRPr>
          </a:p>
        </p:txBody>
      </p:sp>
      <p:sp>
        <p:nvSpPr>
          <p:cNvPr id="8" name="TextBox 7"/>
          <p:cNvSpPr txBox="1"/>
          <p:nvPr/>
        </p:nvSpPr>
        <p:spPr>
          <a:xfrm>
            <a:off x="6019800" y="2590800"/>
            <a:ext cx="3124200" cy="3416320"/>
          </a:xfrm>
          <a:prstGeom prst="rect">
            <a:avLst/>
          </a:prstGeom>
          <a:noFill/>
          <a:ln w="6350" cmpd="dbl">
            <a:noFill/>
          </a:ln>
          <a:effectLst/>
        </p:spPr>
        <p:txBody>
          <a:bodyPr wrap="square" rtlCol="0">
            <a:spAutoFit/>
          </a:bodyPr>
          <a:lstStyle/>
          <a:p>
            <a:pPr>
              <a:lnSpc>
                <a:spcPct val="150000"/>
              </a:lnSpc>
            </a:pPr>
            <a:r>
              <a:rPr lang="en-US" sz="1600" dirty="0" smtClean="0">
                <a:solidFill>
                  <a:schemeClr val="bg1"/>
                </a:solidFill>
                <a:latin typeface="+mj-lt"/>
                <a:ea typeface="Batang" pitchFamily="18" charset="-127"/>
              </a:rPr>
              <a:t>The best kind of gift to give or get,           the favorite of all over town,</a:t>
            </a:r>
          </a:p>
          <a:p>
            <a:pPr>
              <a:lnSpc>
                <a:spcPct val="150000"/>
              </a:lnSpc>
            </a:pPr>
            <a:r>
              <a:rPr lang="en-US" sz="1600" dirty="0" smtClean="0">
                <a:solidFill>
                  <a:schemeClr val="bg1"/>
                </a:solidFill>
                <a:latin typeface="+mj-lt"/>
                <a:ea typeface="Batang" pitchFamily="18" charset="-127"/>
              </a:rPr>
              <a:t>The hit of the day when you’re ready to play,</a:t>
            </a:r>
          </a:p>
          <a:p>
            <a:pPr>
              <a:lnSpc>
                <a:spcPct val="150000"/>
              </a:lnSpc>
            </a:pPr>
            <a:r>
              <a:rPr lang="en-US" sz="1600" dirty="0" smtClean="0">
                <a:solidFill>
                  <a:schemeClr val="bg1"/>
                </a:solidFill>
                <a:latin typeface="+mj-lt"/>
                <a:ea typeface="Batang" pitchFamily="18" charset="-127"/>
              </a:rPr>
              <a:t>Everyone knows it’s Slinky!</a:t>
            </a:r>
          </a:p>
          <a:p>
            <a:pPr>
              <a:lnSpc>
                <a:spcPct val="150000"/>
              </a:lnSpc>
            </a:pPr>
            <a:r>
              <a:rPr lang="en-US" sz="1600" dirty="0" smtClean="0">
                <a:solidFill>
                  <a:schemeClr val="bg1"/>
                </a:solidFill>
                <a:latin typeface="+mj-lt"/>
                <a:ea typeface="Batang" pitchFamily="18" charset="-127"/>
              </a:rPr>
              <a:t>It’s Slinky, it’s Slinky!</a:t>
            </a:r>
          </a:p>
          <a:p>
            <a:pPr>
              <a:lnSpc>
                <a:spcPct val="150000"/>
              </a:lnSpc>
            </a:pPr>
            <a:r>
              <a:rPr lang="en-US" sz="1600" dirty="0" smtClean="0">
                <a:solidFill>
                  <a:schemeClr val="bg1"/>
                </a:solidFill>
                <a:latin typeface="+mj-lt"/>
                <a:ea typeface="Batang" pitchFamily="18" charset="-127"/>
              </a:rPr>
              <a:t>It’s fun it’s a wonderful toy!</a:t>
            </a:r>
          </a:p>
          <a:p>
            <a:pPr>
              <a:lnSpc>
                <a:spcPct val="150000"/>
              </a:lnSpc>
            </a:pPr>
            <a:r>
              <a:rPr lang="en-US" sz="1600" dirty="0" smtClean="0">
                <a:solidFill>
                  <a:schemeClr val="bg1"/>
                </a:solidFill>
                <a:latin typeface="+mj-lt"/>
                <a:ea typeface="Batang" pitchFamily="18" charset="-127"/>
              </a:rPr>
              <a:t>It’s Slinky, it’s Slinky!</a:t>
            </a:r>
          </a:p>
          <a:p>
            <a:pPr>
              <a:lnSpc>
                <a:spcPct val="150000"/>
              </a:lnSpc>
            </a:pPr>
            <a:r>
              <a:rPr lang="en-US" sz="1600" dirty="0" smtClean="0">
                <a:solidFill>
                  <a:schemeClr val="bg1"/>
                </a:solidFill>
                <a:latin typeface="+mj-lt"/>
                <a:ea typeface="Batang" pitchFamily="18" charset="-127"/>
              </a:rPr>
              <a:t>The favorite of girls and boys!</a:t>
            </a:r>
          </a:p>
        </p:txBody>
      </p:sp>
      <p:sp>
        <p:nvSpPr>
          <p:cNvPr id="9" name="Rectangle 8"/>
          <p:cNvSpPr/>
          <p:nvPr/>
        </p:nvSpPr>
        <p:spPr>
          <a:xfrm>
            <a:off x="152400" y="6172200"/>
            <a:ext cx="6172200" cy="400110"/>
          </a:xfrm>
          <a:prstGeom prst="rect">
            <a:avLst/>
          </a:prstGeom>
        </p:spPr>
        <p:txBody>
          <a:bodyPr wrap="square">
            <a:spAutoFit/>
          </a:bodyPr>
          <a:lstStyle/>
          <a:p>
            <a:r>
              <a:rPr lang="en-US" sz="2000" dirty="0" smtClean="0">
                <a:solidFill>
                  <a:srgbClr val="F60808"/>
                </a:solidFill>
              </a:rPr>
              <a:t>http://www.youtube.com/watch?v=EZL6RGkPjws</a:t>
            </a:r>
            <a:endParaRPr lang="en-US" sz="2000" dirty="0">
              <a:solidFill>
                <a:srgbClr val="F60808"/>
              </a:solidFill>
            </a:endParaRPr>
          </a:p>
        </p:txBody>
      </p:sp>
      <p:sp>
        <p:nvSpPr>
          <p:cNvPr id="10" name="TextBox 9"/>
          <p:cNvSpPr txBox="1"/>
          <p:nvPr/>
        </p:nvSpPr>
        <p:spPr>
          <a:xfrm>
            <a:off x="5791200" y="6400800"/>
            <a:ext cx="2057400" cy="307777"/>
          </a:xfrm>
          <a:prstGeom prst="rect">
            <a:avLst/>
          </a:prstGeom>
          <a:noFill/>
        </p:spPr>
        <p:txBody>
          <a:bodyPr wrap="square" rtlCol="0">
            <a:spAutoFit/>
          </a:bodyPr>
          <a:lstStyle/>
          <a:p>
            <a:r>
              <a:rPr lang="en-US" sz="1400" dirty="0" smtClean="0">
                <a:solidFill>
                  <a:schemeClr val="bg1"/>
                </a:solidFill>
              </a:rPr>
              <a:t>Check it out!</a:t>
            </a:r>
            <a:endParaRPr lang="en-US" sz="1400" dirty="0">
              <a:solidFill>
                <a:schemeClr val="bg1"/>
              </a:solidFill>
            </a:endParaRPr>
          </a:p>
        </p:txBody>
      </p:sp>
      <p:cxnSp>
        <p:nvCxnSpPr>
          <p:cNvPr id="14" name="Straight Arrow Connector 13"/>
          <p:cNvCxnSpPr/>
          <p:nvPr/>
        </p:nvCxnSpPr>
        <p:spPr>
          <a:xfrm rot="10800000">
            <a:off x="5410200" y="6400800"/>
            <a:ext cx="457200" cy="228600"/>
          </a:xfrm>
          <a:prstGeom prst="straightConnector1">
            <a:avLst/>
          </a:prstGeom>
          <a:ln w="158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6096000" y="381000"/>
            <a:ext cx="2773516" cy="261610"/>
          </a:xfrm>
          <a:prstGeom prst="rect">
            <a:avLst/>
          </a:prstGeom>
        </p:spPr>
        <p:txBody>
          <a:bodyPr wrap="none">
            <a:spAutoFit/>
          </a:bodyPr>
          <a:lstStyle/>
          <a:p>
            <a:r>
              <a:rPr lang="en-US" sz="1100" u="sng" dirty="0" smtClean="0">
                <a:solidFill>
                  <a:srgbClr val="002060"/>
                </a:solidFill>
              </a:rPr>
              <a:t>http://mattogno.com/MattognoGirls/?p=146</a:t>
            </a:r>
            <a:endParaRPr lang="en-US" sz="1100" u="sng" dirty="0">
              <a:solidFill>
                <a:srgbClr val="00206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7A66F0"/>
        </a:solidFill>
        <a:effectLst/>
      </p:bgPr>
    </p:bg>
    <p:spTree>
      <p:nvGrpSpPr>
        <p:cNvPr id="1" name=""/>
        <p:cNvGrpSpPr/>
        <p:nvPr/>
      </p:nvGrpSpPr>
      <p:grpSpPr>
        <a:xfrm>
          <a:off x="0" y="0"/>
          <a:ext cx="0" cy="0"/>
          <a:chOff x="0" y="0"/>
          <a:chExt cx="0" cy="0"/>
        </a:xfrm>
      </p:grpSpPr>
      <p:sp>
        <p:nvSpPr>
          <p:cNvPr id="4" name="Oval 3"/>
          <p:cNvSpPr/>
          <p:nvPr/>
        </p:nvSpPr>
        <p:spPr>
          <a:xfrm>
            <a:off x="0" y="304800"/>
            <a:ext cx="9144000" cy="5943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TextBox 4"/>
          <p:cNvSpPr txBox="1"/>
          <p:nvPr/>
        </p:nvSpPr>
        <p:spPr>
          <a:xfrm>
            <a:off x="2743200" y="609600"/>
            <a:ext cx="3657600" cy="523220"/>
          </a:xfrm>
          <a:prstGeom prst="rect">
            <a:avLst/>
          </a:prstGeom>
          <a:noFill/>
        </p:spPr>
        <p:txBody>
          <a:bodyPr wrap="square" rtlCol="0">
            <a:spAutoFit/>
          </a:bodyPr>
          <a:lstStyle/>
          <a:p>
            <a:pPr algn="ctr"/>
            <a:r>
              <a:rPr lang="en-US" sz="2800" b="1" u="sng" dirty="0" smtClean="0">
                <a:solidFill>
                  <a:schemeClr val="bg1"/>
                </a:solidFill>
                <a:latin typeface="Comic Sans MS" pitchFamily="66" charset="0"/>
                <a:ea typeface="Batang" pitchFamily="18" charset="-127"/>
              </a:rPr>
              <a:t>Silly Putty</a:t>
            </a:r>
            <a:endParaRPr lang="en-US" sz="2800" b="1" u="sng" dirty="0">
              <a:solidFill>
                <a:schemeClr val="bg1"/>
              </a:solidFill>
              <a:latin typeface="Comic Sans MS" pitchFamily="66" charset="0"/>
              <a:ea typeface="Batang" pitchFamily="18" charset="-127"/>
            </a:endParaRPr>
          </a:p>
        </p:txBody>
      </p:sp>
      <p:sp>
        <p:nvSpPr>
          <p:cNvPr id="6" name="Rectangle 5"/>
          <p:cNvSpPr/>
          <p:nvPr/>
        </p:nvSpPr>
        <p:spPr>
          <a:xfrm>
            <a:off x="990600" y="1828800"/>
            <a:ext cx="2286000" cy="2667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532" name="Picture 4" descr="http://retrotoys.com/images/SillyPuttyBulk.jpg"/>
          <p:cNvPicPr>
            <a:picLocks noChangeAspect="1" noChangeArrowheads="1"/>
          </p:cNvPicPr>
          <p:nvPr/>
        </p:nvPicPr>
        <p:blipFill>
          <a:blip r:embed="rId2" cstate="print"/>
          <a:srcRect/>
          <a:stretch>
            <a:fillRect/>
          </a:stretch>
        </p:blipFill>
        <p:spPr bwMode="auto">
          <a:xfrm>
            <a:off x="1371600" y="2209800"/>
            <a:ext cx="1545460" cy="1914526"/>
          </a:xfrm>
          <a:prstGeom prst="rect">
            <a:avLst/>
          </a:prstGeom>
          <a:noFill/>
        </p:spPr>
      </p:pic>
      <p:sp>
        <p:nvSpPr>
          <p:cNvPr id="9" name="TextBox 8"/>
          <p:cNvSpPr txBox="1"/>
          <p:nvPr/>
        </p:nvSpPr>
        <p:spPr>
          <a:xfrm>
            <a:off x="3962400" y="1676400"/>
            <a:ext cx="3733800" cy="3000821"/>
          </a:xfrm>
          <a:prstGeom prst="rect">
            <a:avLst/>
          </a:prstGeom>
          <a:noFill/>
        </p:spPr>
        <p:txBody>
          <a:bodyPr wrap="square" rtlCol="0">
            <a:spAutoFit/>
          </a:bodyPr>
          <a:lstStyle/>
          <a:p>
            <a:pPr>
              <a:lnSpc>
                <a:spcPct val="150000"/>
              </a:lnSpc>
              <a:buFont typeface="Arial" pitchFamily="34" charset="0"/>
              <a:buChar char="•"/>
            </a:pPr>
            <a:r>
              <a:rPr lang="en-US" dirty="0" smtClean="0">
                <a:solidFill>
                  <a:schemeClr val="bg1"/>
                </a:solidFill>
              </a:rPr>
              <a:t>Created by James Wright in 1943</a:t>
            </a:r>
          </a:p>
          <a:p>
            <a:pPr>
              <a:lnSpc>
                <a:spcPct val="150000"/>
              </a:lnSpc>
              <a:buFont typeface="Arial" pitchFamily="34" charset="0"/>
              <a:buChar char="•"/>
            </a:pPr>
            <a:r>
              <a:rPr lang="en-US" dirty="0" smtClean="0">
                <a:solidFill>
                  <a:schemeClr val="bg1"/>
                </a:solidFill>
              </a:rPr>
              <a:t>First called “Nutty Putty”</a:t>
            </a:r>
          </a:p>
          <a:p>
            <a:pPr>
              <a:lnSpc>
                <a:spcPct val="150000"/>
              </a:lnSpc>
              <a:buFont typeface="Arial" pitchFamily="34" charset="0"/>
              <a:buChar char="•"/>
            </a:pPr>
            <a:r>
              <a:rPr lang="en-US" dirty="0" smtClean="0">
                <a:solidFill>
                  <a:schemeClr val="bg1"/>
                </a:solidFill>
              </a:rPr>
              <a:t>It can bounce, stretch, snap, pop, and copy the image of printed materials such as newspaper</a:t>
            </a:r>
          </a:p>
          <a:p>
            <a:pPr>
              <a:lnSpc>
                <a:spcPct val="150000"/>
              </a:lnSpc>
              <a:buFont typeface="Arial" pitchFamily="34" charset="0"/>
              <a:buChar char="•"/>
            </a:pPr>
            <a:r>
              <a:rPr lang="en-US" dirty="0" smtClean="0">
                <a:solidFill>
                  <a:schemeClr val="bg1"/>
                </a:solidFill>
              </a:rPr>
              <a:t>Name changed to “Silly Putty” in 1949</a:t>
            </a:r>
          </a:p>
        </p:txBody>
      </p:sp>
      <p:sp>
        <p:nvSpPr>
          <p:cNvPr id="10" name="Rectangle 9"/>
          <p:cNvSpPr/>
          <p:nvPr/>
        </p:nvSpPr>
        <p:spPr>
          <a:xfrm>
            <a:off x="762000" y="4572000"/>
            <a:ext cx="2819400" cy="415498"/>
          </a:xfrm>
          <a:prstGeom prst="rect">
            <a:avLst/>
          </a:prstGeom>
        </p:spPr>
        <p:txBody>
          <a:bodyPr wrap="square">
            <a:spAutoFit/>
          </a:bodyPr>
          <a:lstStyle/>
          <a:p>
            <a:r>
              <a:rPr lang="en-US" sz="1050" u="sng" dirty="0" smtClean="0">
                <a:solidFill>
                  <a:schemeClr val="bg2"/>
                </a:solidFill>
              </a:rPr>
              <a:t>http://makeyourownstore.com/index.php?main_page=product_info&amp;cPath=5&amp;products_id=21</a:t>
            </a:r>
            <a:endParaRPr lang="en-US" sz="1050" u="sng" dirty="0">
              <a:solidFill>
                <a:schemeClr val="bg2"/>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CCFF"/>
            </a:gs>
            <a:gs pos="17999">
              <a:srgbClr val="99CCFF"/>
            </a:gs>
            <a:gs pos="36000">
              <a:srgbClr val="9966FF"/>
            </a:gs>
            <a:gs pos="61000">
              <a:srgbClr val="CC99FF"/>
            </a:gs>
            <a:gs pos="82001">
              <a:srgbClr val="99CCFF"/>
            </a:gs>
            <a:gs pos="100000">
              <a:srgbClr val="CCCCFF"/>
            </a:gs>
          </a:gsLst>
          <a:lin ang="18900000" scaled="1"/>
          <a:tileRect/>
        </a:gradFill>
        <a:effectLst/>
      </p:bgPr>
    </p:bg>
    <p:spTree>
      <p:nvGrpSpPr>
        <p:cNvPr id="1" name=""/>
        <p:cNvGrpSpPr/>
        <p:nvPr/>
      </p:nvGrpSpPr>
      <p:grpSpPr>
        <a:xfrm>
          <a:off x="0" y="0"/>
          <a:ext cx="0" cy="0"/>
          <a:chOff x="0" y="0"/>
          <a:chExt cx="0" cy="0"/>
        </a:xfrm>
      </p:grpSpPr>
      <p:sp>
        <p:nvSpPr>
          <p:cNvPr id="4" name="TextBox 3"/>
          <p:cNvSpPr txBox="1"/>
          <p:nvPr/>
        </p:nvSpPr>
        <p:spPr>
          <a:xfrm>
            <a:off x="3733800" y="457200"/>
            <a:ext cx="1676400" cy="461665"/>
          </a:xfrm>
          <a:prstGeom prst="rect">
            <a:avLst/>
          </a:prstGeom>
          <a:noFill/>
        </p:spPr>
        <p:txBody>
          <a:bodyPr wrap="square" rtlCol="0">
            <a:spAutoFit/>
          </a:bodyPr>
          <a:lstStyle/>
          <a:p>
            <a:r>
              <a:rPr lang="en-US" sz="2400" u="sng" dirty="0" smtClean="0">
                <a:solidFill>
                  <a:srgbClr val="0070C0"/>
                </a:solidFill>
              </a:rPr>
              <a:t>Works Cited</a:t>
            </a:r>
            <a:endParaRPr lang="en-US" sz="2400" u="sng" dirty="0">
              <a:solidFill>
                <a:srgbClr val="0070C0"/>
              </a:solidFill>
            </a:endParaRPr>
          </a:p>
        </p:txBody>
      </p:sp>
      <p:sp>
        <p:nvSpPr>
          <p:cNvPr id="6" name="TextBox 5"/>
          <p:cNvSpPr txBox="1"/>
          <p:nvPr/>
        </p:nvSpPr>
        <p:spPr>
          <a:xfrm>
            <a:off x="457200" y="1066800"/>
            <a:ext cx="7772400" cy="5047536"/>
          </a:xfrm>
          <a:prstGeom prst="rect">
            <a:avLst/>
          </a:prstGeom>
          <a:noFill/>
        </p:spPr>
        <p:txBody>
          <a:bodyPr wrap="square" rtlCol="0">
            <a:spAutoFit/>
          </a:bodyPr>
          <a:lstStyle/>
          <a:p>
            <a:r>
              <a:rPr lang="en-US" sz="1200" dirty="0" smtClean="0"/>
              <a:t>Neill, Michael. "Accessing World War II Draft Cards; Old Man's Draft.“</a:t>
            </a:r>
            <a:r>
              <a:rPr lang="en-US" sz="1200" i="1" dirty="0" smtClean="0"/>
              <a:t>RootDig.com</a:t>
            </a:r>
            <a:r>
              <a:rPr lang="en-US" sz="1200" dirty="0" smtClean="0"/>
              <a:t>. N.p., 5/6/2008. Web. 14 Sep 2010. </a:t>
            </a:r>
          </a:p>
          <a:p>
            <a:endParaRPr lang="en-US" sz="1200" dirty="0" smtClean="0"/>
          </a:p>
          <a:p>
            <a:r>
              <a:rPr lang="en-US" sz="1200" dirty="0" smtClean="0"/>
              <a:t>"World War II in Europe." </a:t>
            </a:r>
            <a:r>
              <a:rPr lang="en-US" sz="1200" i="1" dirty="0" smtClean="0"/>
              <a:t>The History Place</a:t>
            </a:r>
            <a:r>
              <a:rPr lang="en-US" sz="1200" dirty="0" smtClean="0"/>
              <a:t>. The History Place, n.d. Web. 14 Sep 2010.</a:t>
            </a:r>
          </a:p>
          <a:p>
            <a:endParaRPr lang="en-US" sz="1200" dirty="0" smtClean="0"/>
          </a:p>
          <a:p>
            <a:r>
              <a:rPr lang="en-US" sz="1200" dirty="0" smtClean="0"/>
              <a:t>"World War Two History." 6 pps</a:t>
            </a:r>
            <a:r>
              <a:rPr lang="en-US" sz="1200" i="1" dirty="0" smtClean="0"/>
              <a:t>World-war-2.info</a:t>
            </a:r>
            <a:r>
              <a:rPr lang="en-US" sz="1200" dirty="0" smtClean="0"/>
              <a:t>. Worldwar2info, 2010. Web. 14 Sep 2010.</a:t>
            </a:r>
          </a:p>
          <a:p>
            <a:endParaRPr lang="en-US" sz="1200" dirty="0" smtClean="0"/>
          </a:p>
          <a:p>
            <a:r>
              <a:rPr lang="en-US" sz="1200" dirty="0" smtClean="0"/>
              <a:t>"Harry Lloyd Hopkins." </a:t>
            </a:r>
            <a:r>
              <a:rPr lang="en-US" sz="1200" i="1" dirty="0" smtClean="0"/>
              <a:t>Spartacus Educational</a:t>
            </a:r>
            <a:r>
              <a:rPr lang="en-US" sz="1200" dirty="0" smtClean="0"/>
              <a:t>. SpartacusUS, n.d. Web. 14 Sep 2010.</a:t>
            </a:r>
          </a:p>
          <a:p>
            <a:endParaRPr lang="en-US" sz="1200" dirty="0" smtClean="0"/>
          </a:p>
          <a:p>
            <a:r>
              <a:rPr lang="en-US" sz="1200" dirty="0" smtClean="0"/>
              <a:t>"Franklin D. Roosevelt." </a:t>
            </a:r>
            <a:r>
              <a:rPr lang="en-US" sz="1200" i="1" dirty="0" smtClean="0"/>
              <a:t>Spartacus Educational</a:t>
            </a:r>
            <a:r>
              <a:rPr lang="en-US" sz="1200" dirty="0" smtClean="0"/>
              <a:t>. SparatcusUS, n.d. Web. 14 Sep 2010.</a:t>
            </a:r>
          </a:p>
          <a:p>
            <a:endParaRPr lang="en-US" sz="1200" dirty="0" smtClean="0"/>
          </a:p>
          <a:p>
            <a:r>
              <a:rPr lang="en-US" sz="1200" dirty="0" smtClean="0"/>
              <a:t>"Harry S. Truman." </a:t>
            </a:r>
            <a:r>
              <a:rPr lang="en-US" sz="1200" i="1" dirty="0" smtClean="0"/>
              <a:t>Spartacus Educational</a:t>
            </a:r>
            <a:r>
              <a:rPr lang="en-US" sz="1200" dirty="0" smtClean="0"/>
              <a:t>. SpartacusUS, n.d. Web. 14 Sep 2010.</a:t>
            </a:r>
          </a:p>
          <a:p>
            <a:endParaRPr lang="en-US" sz="1200" dirty="0" smtClean="0"/>
          </a:p>
          <a:p>
            <a:r>
              <a:rPr lang="en-US" sz="1200" dirty="0" err="1" smtClean="0"/>
              <a:t>Bellis</a:t>
            </a:r>
            <a:r>
              <a:rPr lang="en-US" sz="1200" dirty="0" smtClean="0"/>
              <a:t>, Mary. "Silly Putty-The History of Silly Putty." </a:t>
            </a:r>
            <a:r>
              <a:rPr lang="en-US" sz="1200" i="1" dirty="0" smtClean="0"/>
              <a:t>Ask.com</a:t>
            </a:r>
            <a:r>
              <a:rPr lang="en-US" sz="1200" dirty="0" smtClean="0"/>
              <a:t>. The New York Times Company, 2010. Web. 15 Sep 2010.</a:t>
            </a:r>
          </a:p>
          <a:p>
            <a:endParaRPr lang="en-US" sz="1200" dirty="0" smtClean="0"/>
          </a:p>
          <a:p>
            <a:r>
              <a:rPr lang="en-US" sz="1200" dirty="0" err="1" smtClean="0"/>
              <a:t>Bellis</a:t>
            </a:r>
            <a:r>
              <a:rPr lang="en-US" sz="1200" dirty="0" smtClean="0"/>
              <a:t>, Mary. "History of the Slinky Toy." </a:t>
            </a:r>
            <a:r>
              <a:rPr lang="en-US" sz="1200" i="1" dirty="0" smtClean="0"/>
              <a:t>Ask.com</a:t>
            </a:r>
            <a:r>
              <a:rPr lang="en-US" sz="1200" dirty="0" smtClean="0"/>
              <a:t>. New York Times Company, 2010. Web. 15 Sep 2010. </a:t>
            </a:r>
          </a:p>
          <a:p>
            <a:endParaRPr lang="en-US" sz="1200" dirty="0" smtClean="0"/>
          </a:p>
          <a:p>
            <a:r>
              <a:rPr lang="en-US" sz="1200" dirty="0" err="1" smtClean="0"/>
              <a:t>Ament</a:t>
            </a:r>
            <a:r>
              <a:rPr lang="en-US" sz="1200" dirty="0" smtClean="0"/>
              <a:t>, Phil. "Slinky." </a:t>
            </a:r>
            <a:r>
              <a:rPr lang="en-US" sz="1200" i="1" dirty="0" smtClean="0"/>
              <a:t>ideafinder.com</a:t>
            </a:r>
            <a:r>
              <a:rPr lang="en-US" sz="1200" dirty="0" smtClean="0"/>
              <a:t>. </a:t>
            </a:r>
            <a:r>
              <a:rPr lang="en-US" sz="1200" dirty="0" err="1" smtClean="0"/>
              <a:t>TheGreatIdeaFinder</a:t>
            </a:r>
            <a:r>
              <a:rPr lang="en-US" sz="1200" dirty="0" smtClean="0"/>
              <a:t>, </a:t>
            </a:r>
            <a:r>
              <a:rPr lang="en-US" sz="1200" dirty="0" err="1" smtClean="0"/>
              <a:t>n.d</a:t>
            </a:r>
            <a:r>
              <a:rPr lang="en-US" sz="1200" dirty="0" smtClean="0"/>
              <a:t>. Web. 15 Sep 2010.</a:t>
            </a:r>
          </a:p>
          <a:p>
            <a:endParaRPr lang="en-US" sz="1200" dirty="0" smtClean="0"/>
          </a:p>
          <a:p>
            <a:r>
              <a:rPr lang="en-US" sz="1200" dirty="0" smtClean="0"/>
              <a:t>Nolan, Carol. "Men's Fashions of the 1940's." </a:t>
            </a:r>
            <a:r>
              <a:rPr lang="en-US" sz="1200" i="1" dirty="0" smtClean="0"/>
              <a:t>Men's Vintage Fashions</a:t>
            </a:r>
            <a:r>
              <a:rPr lang="en-US" sz="1200" dirty="0" smtClean="0"/>
              <a:t>. </a:t>
            </a:r>
            <a:r>
              <a:rPr lang="en-US" sz="1200" dirty="0" err="1" smtClean="0"/>
              <a:t>CarolNolan</a:t>
            </a:r>
            <a:r>
              <a:rPr lang="en-US" sz="1200" dirty="0" smtClean="0"/>
              <a:t>, </a:t>
            </a:r>
            <a:r>
              <a:rPr lang="en-US" sz="1200" dirty="0" err="1" smtClean="0"/>
              <a:t>n.d</a:t>
            </a:r>
            <a:r>
              <a:rPr lang="en-US" sz="1200" dirty="0" smtClean="0"/>
              <a:t>. Web. 15 Sep 2010</a:t>
            </a:r>
          </a:p>
          <a:p>
            <a:endParaRPr lang="en-US" sz="1200" dirty="0" smtClean="0"/>
          </a:p>
          <a:p>
            <a:r>
              <a:rPr lang="en-US" sz="1200" dirty="0" smtClean="0"/>
              <a:t>Wagner, Christopher. "Boys' Clothing during </a:t>
            </a:r>
            <a:r>
              <a:rPr lang="en-US" sz="1200" dirty="0" err="1" smtClean="0"/>
              <a:t>th</a:t>
            </a:r>
            <a:r>
              <a:rPr lang="en-US" sz="1200" dirty="0" smtClean="0"/>
              <a:t> e1940's." </a:t>
            </a:r>
            <a:r>
              <a:rPr lang="en-US" sz="1200" i="1" dirty="0" smtClean="0"/>
              <a:t>Historical Boys' Clothing</a:t>
            </a:r>
            <a:r>
              <a:rPr lang="en-US" sz="1200" dirty="0" smtClean="0"/>
              <a:t>. </a:t>
            </a:r>
            <a:r>
              <a:rPr lang="en-US" sz="1200" dirty="0" err="1" smtClean="0"/>
              <a:t>N.p</a:t>
            </a:r>
            <a:r>
              <a:rPr lang="en-US" sz="1200" dirty="0" smtClean="0"/>
              <a:t>., 1/26/2001. Web. 15 Sep 2010</a:t>
            </a:r>
          </a:p>
          <a:p>
            <a:endParaRPr lang="en-US" sz="1200" dirty="0" smtClean="0"/>
          </a:p>
          <a:p>
            <a:r>
              <a:rPr lang="en-US" sz="1200" dirty="0" err="1" smtClean="0"/>
              <a:t>Ivins</a:t>
            </a:r>
            <a:r>
              <a:rPr lang="en-US" sz="1200" dirty="0" smtClean="0"/>
              <a:t>, </a:t>
            </a:r>
            <a:r>
              <a:rPr lang="en-US" sz="1200" dirty="0" err="1" smtClean="0"/>
              <a:t>Fogel</a:t>
            </a:r>
            <a:r>
              <a:rPr lang="en-US" sz="1200" dirty="0" smtClean="0"/>
              <a:t>. "Penicillin: the first miracle drug." </a:t>
            </a:r>
            <a:r>
              <a:rPr lang="en-US" sz="1200" i="1" dirty="0" smtClean="0"/>
              <a:t>Fun facts about fungi</a:t>
            </a:r>
            <a:r>
              <a:rPr lang="en-US" sz="1200" dirty="0" smtClean="0"/>
              <a:t>. </a:t>
            </a:r>
            <a:r>
              <a:rPr lang="en-US" sz="1200" dirty="0" err="1" smtClean="0"/>
              <a:t>N.p</a:t>
            </a:r>
            <a:r>
              <a:rPr lang="en-US" sz="1200" dirty="0" smtClean="0"/>
              <a:t>., 12/6/2008. Web. 15 Sep 2010.</a:t>
            </a:r>
          </a:p>
          <a:p>
            <a:endParaRPr lang="en-US" sz="1200" dirty="0" smtClean="0"/>
          </a:p>
          <a:p>
            <a:r>
              <a:rPr lang="en-US" sz="1200" dirty="0" smtClean="0"/>
              <a:t>"The History of Penicillin." </a:t>
            </a:r>
            <a:r>
              <a:rPr lang="en-US" sz="1200" i="1" dirty="0" smtClean="0"/>
              <a:t>essortment.com</a:t>
            </a:r>
            <a:r>
              <a:rPr lang="en-US" sz="1200" dirty="0" smtClean="0"/>
              <a:t>. Google, </a:t>
            </a:r>
            <a:r>
              <a:rPr lang="en-US" sz="1200" dirty="0" err="1" smtClean="0"/>
              <a:t>n.d</a:t>
            </a:r>
            <a:r>
              <a:rPr lang="en-US" sz="1200" dirty="0" smtClean="0"/>
              <a:t>. Web. 15 Sep 2010.</a:t>
            </a:r>
          </a:p>
          <a:p>
            <a:r>
              <a:rPr lang="en-US" sz="1200" dirty="0" smtClean="0"/>
              <a:t> </a:t>
            </a:r>
          </a:p>
          <a:p>
            <a:r>
              <a:rPr lang="en-US" sz="1200" dirty="0" err="1" smtClean="0"/>
              <a:t>Bellis</a:t>
            </a:r>
            <a:r>
              <a:rPr lang="en-US" sz="1200" dirty="0" smtClean="0"/>
              <a:t>, Mary. "History of Penicillin." </a:t>
            </a:r>
            <a:r>
              <a:rPr lang="en-US" sz="1200" i="1" dirty="0" smtClean="0"/>
              <a:t>Ask.com</a:t>
            </a:r>
            <a:r>
              <a:rPr lang="en-US" sz="1200" dirty="0" smtClean="0"/>
              <a:t>. New York Times Company, </a:t>
            </a:r>
            <a:r>
              <a:rPr lang="en-US" sz="1200" dirty="0" err="1" smtClean="0"/>
              <a:t>n.d</a:t>
            </a:r>
            <a:r>
              <a:rPr lang="en-US" sz="1200" dirty="0" smtClean="0"/>
              <a:t>. Web. 15 Sep 2010.</a:t>
            </a:r>
            <a:endParaRPr lang="en-US" sz="1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00080">
            <a:alpha val="40784"/>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chemeClr val="bg1"/>
                </a:solidFill>
              </a:rPr>
              <a:t>New Hampshire</a:t>
            </a:r>
            <a:endParaRPr lang="en-US" u="sng" dirty="0">
              <a:solidFill>
                <a:schemeClr val="bg1"/>
              </a:solidFill>
            </a:endParaRPr>
          </a:p>
        </p:txBody>
      </p:sp>
      <p:sp>
        <p:nvSpPr>
          <p:cNvPr id="4" name="TextBox 3"/>
          <p:cNvSpPr txBox="1"/>
          <p:nvPr/>
        </p:nvSpPr>
        <p:spPr>
          <a:xfrm>
            <a:off x="609600" y="1600200"/>
            <a:ext cx="3886200" cy="4062651"/>
          </a:xfrm>
          <a:prstGeom prst="rect">
            <a:avLst/>
          </a:prstGeom>
          <a:noFill/>
        </p:spPr>
        <p:txBody>
          <a:bodyPr wrap="square" rtlCol="0">
            <a:spAutoFit/>
          </a:bodyPr>
          <a:lstStyle/>
          <a:p>
            <a:pPr>
              <a:lnSpc>
                <a:spcPct val="150000"/>
              </a:lnSpc>
              <a:buFont typeface="Arial" pitchFamily="34" charset="0"/>
              <a:buChar char="•"/>
            </a:pPr>
            <a:r>
              <a:rPr lang="en-US" sz="2200" dirty="0" smtClean="0">
                <a:solidFill>
                  <a:schemeClr val="bg1"/>
                </a:solidFill>
              </a:rPr>
              <a:t> </a:t>
            </a:r>
            <a:r>
              <a:rPr lang="en-US" sz="2200" dirty="0" smtClean="0">
                <a:solidFill>
                  <a:schemeClr val="bg1"/>
                </a:solidFill>
              </a:rPr>
              <a:t>One of the Original 13 States</a:t>
            </a:r>
            <a:endParaRPr lang="en-US" sz="2200" dirty="0" smtClean="0">
              <a:solidFill>
                <a:schemeClr val="bg1"/>
              </a:solidFill>
            </a:endParaRPr>
          </a:p>
          <a:p>
            <a:pPr>
              <a:lnSpc>
                <a:spcPct val="150000"/>
              </a:lnSpc>
              <a:buFont typeface="Arial" pitchFamily="34" charset="0"/>
              <a:buChar char="•"/>
            </a:pPr>
            <a:r>
              <a:rPr lang="en-US" sz="2200" dirty="0" smtClean="0">
                <a:solidFill>
                  <a:schemeClr val="bg1"/>
                </a:solidFill>
              </a:rPr>
              <a:t>Capital is Concord</a:t>
            </a:r>
          </a:p>
          <a:p>
            <a:pPr>
              <a:lnSpc>
                <a:spcPct val="150000"/>
              </a:lnSpc>
              <a:buFont typeface="Arial" pitchFamily="34" charset="0"/>
              <a:buChar char="•"/>
            </a:pPr>
            <a:r>
              <a:rPr lang="en-US" sz="2200" dirty="0" smtClean="0">
                <a:solidFill>
                  <a:schemeClr val="bg1"/>
                </a:solidFill>
              </a:rPr>
              <a:t>Largest City Manchester</a:t>
            </a:r>
          </a:p>
          <a:p>
            <a:pPr>
              <a:lnSpc>
                <a:spcPct val="150000"/>
              </a:lnSpc>
              <a:buFont typeface="Arial" pitchFamily="34" charset="0"/>
              <a:buChar char="•"/>
            </a:pPr>
            <a:r>
              <a:rPr lang="en-US" sz="2200" dirty="0" smtClean="0">
                <a:solidFill>
                  <a:schemeClr val="bg1"/>
                </a:solidFill>
              </a:rPr>
              <a:t>State Motto is “Live Free or Die”</a:t>
            </a:r>
          </a:p>
          <a:p>
            <a:pPr>
              <a:lnSpc>
                <a:spcPct val="150000"/>
              </a:lnSpc>
              <a:buFont typeface="Arial" pitchFamily="34" charset="0"/>
              <a:buChar char="•"/>
            </a:pPr>
            <a:r>
              <a:rPr lang="en-US" sz="2200" dirty="0" smtClean="0">
                <a:solidFill>
                  <a:schemeClr val="bg1"/>
                </a:solidFill>
              </a:rPr>
              <a:t>Robert Frost, Alan Shepard Jr., Adam Sandler</a:t>
            </a:r>
          </a:p>
          <a:p>
            <a:pPr>
              <a:lnSpc>
                <a:spcPct val="150000"/>
              </a:lnSpc>
              <a:buFont typeface="Arial" pitchFamily="34" charset="0"/>
              <a:buChar char="•"/>
            </a:pPr>
            <a:endParaRPr lang="en-US" dirty="0">
              <a:solidFill>
                <a:schemeClr val="bg1"/>
              </a:solidFill>
            </a:endParaRPr>
          </a:p>
        </p:txBody>
      </p:sp>
      <p:pic>
        <p:nvPicPr>
          <p:cNvPr id="27650" name="Picture 2" descr="http://www.enchantedlearning.com/usa/states/newhampshire/map.GIF">
            <a:hlinkClick r:id="rId2"/>
          </p:cNvPr>
          <p:cNvPicPr>
            <a:picLocks noChangeAspect="1" noChangeArrowheads="1"/>
          </p:cNvPicPr>
          <p:nvPr/>
        </p:nvPicPr>
        <p:blipFill>
          <a:blip r:embed="rId3" cstate="print"/>
          <a:srcRect/>
          <a:stretch>
            <a:fillRect/>
          </a:stretch>
        </p:blipFill>
        <p:spPr bwMode="auto">
          <a:xfrm>
            <a:off x="5867400" y="1447800"/>
            <a:ext cx="2971800" cy="51237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5-Point Star 6"/>
          <p:cNvSpPr/>
          <p:nvPr/>
        </p:nvSpPr>
        <p:spPr>
          <a:xfrm>
            <a:off x="8153400" y="5943600"/>
            <a:ext cx="304800" cy="304800"/>
          </a:xfrm>
          <a:prstGeom prst="star5">
            <a:avLst>
              <a:gd name="adj" fmla="val 19098"/>
              <a:gd name="hf" fmla="val 105146"/>
              <a:gd name="vf" fmla="val 110557"/>
            </a:avLst>
          </a:prstGeom>
          <a:solidFill>
            <a:srgbClr val="49E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Arrow Connector 8"/>
          <p:cNvCxnSpPr/>
          <p:nvPr/>
        </p:nvCxnSpPr>
        <p:spPr>
          <a:xfrm>
            <a:off x="5257800" y="5943600"/>
            <a:ext cx="2819400" cy="7620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191000" y="5638800"/>
            <a:ext cx="1219200" cy="461665"/>
          </a:xfrm>
          <a:prstGeom prst="rect">
            <a:avLst/>
          </a:prstGeom>
          <a:noFill/>
        </p:spPr>
        <p:txBody>
          <a:bodyPr wrap="square" rtlCol="0">
            <a:spAutoFit/>
          </a:bodyPr>
          <a:lstStyle/>
          <a:p>
            <a:r>
              <a:rPr lang="en-US" sz="2400" dirty="0" smtClean="0">
                <a:solidFill>
                  <a:schemeClr val="bg1"/>
                </a:solidFill>
              </a:rPr>
              <a:t>Devon</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 name="Picture 3" descr="navy needs up.jpg"/>
          <p:cNvPicPr>
            <a:picLocks noChangeAspect="1"/>
          </p:cNvPicPr>
          <p:nvPr/>
        </p:nvPicPr>
        <p:blipFill>
          <a:blip r:embed="rId3" cstate="print"/>
          <a:stretch>
            <a:fillRect/>
          </a:stretch>
        </p:blipFill>
        <p:spPr>
          <a:xfrm>
            <a:off x="381000" y="228599"/>
            <a:ext cx="1905000" cy="27432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volunteer for the army.jpg"/>
          <p:cNvPicPr>
            <a:picLocks noChangeAspect="1"/>
          </p:cNvPicPr>
          <p:nvPr/>
        </p:nvPicPr>
        <p:blipFill>
          <a:blip r:embed="rId4" cstate="print"/>
          <a:stretch>
            <a:fillRect/>
          </a:stretch>
        </p:blipFill>
        <p:spPr>
          <a:xfrm>
            <a:off x="7086600" y="152400"/>
            <a:ext cx="1754619" cy="2667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today, germany....jpg"/>
          <p:cNvPicPr>
            <a:picLocks noChangeAspect="1"/>
          </p:cNvPicPr>
          <p:nvPr/>
        </p:nvPicPr>
        <p:blipFill>
          <a:blip r:embed="rId5" cstate="print"/>
          <a:stretch>
            <a:fillRect/>
          </a:stretch>
        </p:blipFill>
        <p:spPr>
          <a:xfrm>
            <a:off x="381000" y="3856709"/>
            <a:ext cx="2057400" cy="28536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i want you!.jpg"/>
          <p:cNvPicPr>
            <a:picLocks noChangeAspect="1"/>
          </p:cNvPicPr>
          <p:nvPr/>
        </p:nvPicPr>
        <p:blipFill>
          <a:blip r:embed="rId6" cstate="print"/>
          <a:stretch>
            <a:fillRect/>
          </a:stretch>
        </p:blipFill>
        <p:spPr>
          <a:xfrm>
            <a:off x="6934200" y="3810000"/>
            <a:ext cx="1865503" cy="2819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Rectangle 8"/>
          <p:cNvSpPr/>
          <p:nvPr/>
        </p:nvSpPr>
        <p:spPr>
          <a:xfrm>
            <a:off x="4495800" y="6248400"/>
            <a:ext cx="2438400" cy="507831"/>
          </a:xfrm>
          <a:prstGeom prst="rect">
            <a:avLst/>
          </a:prstGeom>
        </p:spPr>
        <p:txBody>
          <a:bodyPr wrap="square">
            <a:spAutoFit/>
          </a:bodyPr>
          <a:lstStyle/>
          <a:p>
            <a:r>
              <a:rPr lang="en-US" sz="900" b="1" u="sng" dirty="0" smtClean="0">
                <a:solidFill>
                  <a:schemeClr val="bg1"/>
                </a:solidFill>
              </a:rPr>
              <a:t>http://blogs.riverfronttimes.com/dailyrft/2009/11/remembering_veterans_day_through_jingoistic_posters_of_wwii.php?page=3</a:t>
            </a:r>
            <a:endParaRPr lang="en-US" sz="900" b="1" u="sng" dirty="0">
              <a:solidFill>
                <a:schemeClr val="bg1"/>
              </a:solidFill>
            </a:endParaRPr>
          </a:p>
        </p:txBody>
      </p:sp>
      <p:sp>
        <p:nvSpPr>
          <p:cNvPr id="10" name="Rectangle 9"/>
          <p:cNvSpPr/>
          <p:nvPr/>
        </p:nvSpPr>
        <p:spPr>
          <a:xfrm>
            <a:off x="2438400" y="5934670"/>
            <a:ext cx="762000" cy="923330"/>
          </a:xfrm>
          <a:prstGeom prst="rect">
            <a:avLst/>
          </a:prstGeom>
        </p:spPr>
        <p:txBody>
          <a:bodyPr wrap="square">
            <a:spAutoFit/>
          </a:bodyPr>
          <a:lstStyle/>
          <a:p>
            <a:r>
              <a:rPr lang="en-US" sz="900" b="1" u="sng" dirty="0" smtClean="0">
                <a:solidFill>
                  <a:schemeClr val="bg1"/>
                </a:solidFill>
              </a:rPr>
              <a:t>http://www.world-war-2.info/posters/poster_4.php</a:t>
            </a:r>
            <a:endParaRPr lang="en-US" sz="900" b="1" u="sng" dirty="0">
              <a:solidFill>
                <a:schemeClr val="bg1"/>
              </a:solidFill>
            </a:endParaRPr>
          </a:p>
        </p:txBody>
      </p:sp>
      <p:sp>
        <p:nvSpPr>
          <p:cNvPr id="11" name="Rectangle 10"/>
          <p:cNvSpPr/>
          <p:nvPr/>
        </p:nvSpPr>
        <p:spPr>
          <a:xfrm>
            <a:off x="228600" y="2971800"/>
            <a:ext cx="2452916" cy="230832"/>
          </a:xfrm>
          <a:prstGeom prst="rect">
            <a:avLst/>
          </a:prstGeom>
        </p:spPr>
        <p:txBody>
          <a:bodyPr wrap="none">
            <a:spAutoFit/>
          </a:bodyPr>
          <a:lstStyle/>
          <a:p>
            <a:r>
              <a:rPr lang="en-US" sz="900" b="1" u="sng" dirty="0" smtClean="0">
                <a:solidFill>
                  <a:schemeClr val="bg1"/>
                </a:solidFill>
              </a:rPr>
              <a:t>http://www.digitalhit.com/posters/p/2893644</a:t>
            </a:r>
            <a:endParaRPr lang="en-US" sz="900" b="1" u="sng" dirty="0">
              <a:solidFill>
                <a:schemeClr val="bg1"/>
              </a:solidFill>
            </a:endParaRPr>
          </a:p>
        </p:txBody>
      </p:sp>
      <p:sp>
        <p:nvSpPr>
          <p:cNvPr id="12" name="Rectangle 11"/>
          <p:cNvSpPr/>
          <p:nvPr/>
        </p:nvSpPr>
        <p:spPr>
          <a:xfrm>
            <a:off x="6781800" y="2819400"/>
            <a:ext cx="2362200" cy="369332"/>
          </a:xfrm>
          <a:prstGeom prst="rect">
            <a:avLst/>
          </a:prstGeom>
        </p:spPr>
        <p:txBody>
          <a:bodyPr wrap="square">
            <a:spAutoFit/>
          </a:bodyPr>
          <a:lstStyle/>
          <a:p>
            <a:r>
              <a:rPr lang="en-US" sz="900" b="1" u="sng" dirty="0" smtClean="0">
                <a:solidFill>
                  <a:schemeClr val="bg1"/>
                </a:solidFill>
              </a:rPr>
              <a:t>http://www.world-war-pictures.com/war-poster/warusa015</a:t>
            </a:r>
            <a:endParaRPr lang="en-US" sz="900" b="1" u="sng" dirty="0">
              <a:solidFill>
                <a:schemeClr val="bg1"/>
              </a:solidFill>
            </a:endParaRPr>
          </a:p>
        </p:txBody>
      </p:sp>
      <p:sp>
        <p:nvSpPr>
          <p:cNvPr id="13" name="TextBox 12"/>
          <p:cNvSpPr txBox="1"/>
          <p:nvPr/>
        </p:nvSpPr>
        <p:spPr>
          <a:xfrm>
            <a:off x="2743200" y="685800"/>
            <a:ext cx="3962400" cy="4208781"/>
          </a:xfrm>
          <a:prstGeom prst="rect">
            <a:avLst/>
          </a:prstGeom>
          <a:noFill/>
        </p:spPr>
        <p:txBody>
          <a:bodyPr wrap="square" rtlCol="0">
            <a:spAutoFit/>
          </a:bodyPr>
          <a:lstStyle/>
          <a:p>
            <a:pPr>
              <a:lnSpc>
                <a:spcPct val="150000"/>
              </a:lnSpc>
            </a:pPr>
            <a:r>
              <a:rPr lang="en-US" b="1" dirty="0" smtClean="0">
                <a:solidFill>
                  <a:srgbClr val="541098"/>
                </a:solidFill>
                <a:latin typeface="Bell MT" pitchFamily="18" charset="0"/>
              </a:rPr>
              <a:t>     Almost everywhere I go, the war follows. Recruiters are always coming to Devon and trying to get us to enlist. Many times their presentations can be quite persuading. Take Leper for instance: He had no plans of enlisting before he saw that ski troop video. Posters are everywhere, advertising for the war. Here are just some examples…</a:t>
            </a:r>
            <a:endParaRPr lang="en-US" b="1" dirty="0">
              <a:solidFill>
                <a:srgbClr val="541098"/>
              </a:solidFill>
              <a:latin typeface="Bell MT"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B2A1C7"/>
            </a:gs>
            <a:gs pos="53000">
              <a:srgbClr val="D4DEFF"/>
            </a:gs>
            <a:gs pos="83000">
              <a:srgbClr val="D4DEFF"/>
            </a:gs>
            <a:gs pos="100000">
              <a:srgbClr val="96AB94"/>
            </a:gs>
          </a:gsLst>
          <a:lin ang="2700000" scaled="1"/>
          <a:tileRect/>
        </a:gradFill>
        <a:effectLst/>
      </p:bgPr>
    </p:bg>
    <p:spTree>
      <p:nvGrpSpPr>
        <p:cNvPr id="1" name=""/>
        <p:cNvGrpSpPr/>
        <p:nvPr/>
      </p:nvGrpSpPr>
      <p:grpSpPr>
        <a:xfrm>
          <a:off x="0" y="0"/>
          <a:ext cx="0" cy="0"/>
          <a:chOff x="0" y="0"/>
          <a:chExt cx="0" cy="0"/>
        </a:xfrm>
      </p:grpSpPr>
      <p:sp>
        <p:nvSpPr>
          <p:cNvPr id="4" name="TextBox 3"/>
          <p:cNvSpPr txBox="1"/>
          <p:nvPr/>
        </p:nvSpPr>
        <p:spPr>
          <a:xfrm>
            <a:off x="685800" y="533400"/>
            <a:ext cx="5105400" cy="2897203"/>
          </a:xfrm>
          <a:prstGeom prst="rect">
            <a:avLst/>
          </a:prstGeom>
          <a:noFill/>
        </p:spPr>
        <p:txBody>
          <a:bodyPr wrap="square" rtlCol="0">
            <a:spAutoFit/>
          </a:bodyPr>
          <a:lstStyle/>
          <a:p>
            <a:pPr>
              <a:lnSpc>
                <a:spcPts val="2200"/>
              </a:lnSpc>
            </a:pPr>
            <a:r>
              <a:rPr lang="en-US" sz="1600" dirty="0" smtClean="0">
                <a:solidFill>
                  <a:srgbClr val="002060"/>
                </a:solidFill>
              </a:rPr>
              <a:t>	It’s pretty much inevitable. I’m eventually going to be drafted into this never-ending war. The only way I won’t be is if I get injured like Finny. About 540,000 men were in the armed forces in 1940 and in 1941, 1,620,000 were. It more than doubled! It’s also more common for an 18 year old to be drafted rather than a father. Men who are between the ages of 42 and 64 have to fill out an “Old Man’s Draft” card that includes their name, birth date, height, and lots of other personal information. Should I enlist or just let the unavoidable draft come to me?</a:t>
            </a:r>
            <a:endParaRPr lang="en-US" sz="1600" dirty="0">
              <a:solidFill>
                <a:srgbClr val="002060"/>
              </a:solidFill>
            </a:endParaRPr>
          </a:p>
        </p:txBody>
      </p:sp>
      <p:pic>
        <p:nvPicPr>
          <p:cNvPr id="16386" name="Picture 2" descr="http://www.rootdig.com/uploaded_images/ww2_henry_trautvetter_1-746139.JPG"/>
          <p:cNvPicPr>
            <a:picLocks noChangeAspect="1" noChangeArrowheads="1"/>
          </p:cNvPicPr>
          <p:nvPr/>
        </p:nvPicPr>
        <p:blipFill>
          <a:blip r:embed="rId2" cstate="print"/>
          <a:srcRect/>
          <a:stretch>
            <a:fillRect/>
          </a:stretch>
        </p:blipFill>
        <p:spPr bwMode="auto">
          <a:xfrm>
            <a:off x="762000" y="3733800"/>
            <a:ext cx="3466691" cy="2418018"/>
          </a:xfrm>
          <a:prstGeom prst="rect">
            <a:avLst/>
          </a:prstGeom>
          <a:noFill/>
        </p:spPr>
      </p:pic>
      <p:pic>
        <p:nvPicPr>
          <p:cNvPr id="16388" name="Picture 4" descr="http://www.rootdig.com/uploaded_images/ww2_henry_trautvetter_2-728616.JPG">
            <a:hlinkClick r:id="rId3"/>
          </p:cNvPr>
          <p:cNvPicPr>
            <a:picLocks noChangeAspect="1" noChangeArrowheads="1"/>
          </p:cNvPicPr>
          <p:nvPr/>
        </p:nvPicPr>
        <p:blipFill>
          <a:blip r:embed="rId4" cstate="print"/>
          <a:srcRect/>
          <a:stretch>
            <a:fillRect/>
          </a:stretch>
        </p:blipFill>
        <p:spPr bwMode="auto">
          <a:xfrm>
            <a:off x="6400800" y="457200"/>
            <a:ext cx="2216276" cy="3200399"/>
          </a:xfrm>
          <a:prstGeom prst="rect">
            <a:avLst/>
          </a:prstGeom>
          <a:noFill/>
        </p:spPr>
      </p:pic>
      <p:sp>
        <p:nvSpPr>
          <p:cNvPr id="7" name="TextBox 6"/>
          <p:cNvSpPr txBox="1"/>
          <p:nvPr/>
        </p:nvSpPr>
        <p:spPr>
          <a:xfrm>
            <a:off x="4495800" y="3962400"/>
            <a:ext cx="1143000" cy="646331"/>
          </a:xfrm>
          <a:prstGeom prst="rect">
            <a:avLst/>
          </a:prstGeom>
          <a:noFill/>
        </p:spPr>
        <p:txBody>
          <a:bodyPr wrap="square" rtlCol="0">
            <a:spAutoFit/>
          </a:bodyPr>
          <a:lstStyle/>
          <a:p>
            <a:r>
              <a:rPr lang="en-US" dirty="0" smtClean="0">
                <a:solidFill>
                  <a:schemeClr val="bg1"/>
                </a:solidFill>
              </a:rPr>
              <a:t>Front of a draft card</a:t>
            </a:r>
            <a:endParaRPr lang="en-US" dirty="0">
              <a:solidFill>
                <a:schemeClr val="bg1"/>
              </a:solidFill>
            </a:endParaRPr>
          </a:p>
        </p:txBody>
      </p:sp>
      <p:sp>
        <p:nvSpPr>
          <p:cNvPr id="8" name="TextBox 7"/>
          <p:cNvSpPr txBox="1"/>
          <p:nvPr/>
        </p:nvSpPr>
        <p:spPr>
          <a:xfrm>
            <a:off x="6705600" y="4191000"/>
            <a:ext cx="1752600" cy="646331"/>
          </a:xfrm>
          <a:prstGeom prst="rect">
            <a:avLst/>
          </a:prstGeom>
          <a:noFill/>
        </p:spPr>
        <p:txBody>
          <a:bodyPr wrap="square" rtlCol="0">
            <a:spAutoFit/>
          </a:bodyPr>
          <a:lstStyle/>
          <a:p>
            <a:pPr algn="ctr"/>
            <a:r>
              <a:rPr lang="en-US" dirty="0" smtClean="0">
                <a:solidFill>
                  <a:schemeClr val="bg1"/>
                </a:solidFill>
              </a:rPr>
              <a:t>Back of a draft card</a:t>
            </a:r>
            <a:endParaRPr lang="en-US" dirty="0">
              <a:solidFill>
                <a:schemeClr val="bg1"/>
              </a:solidFill>
            </a:endParaRPr>
          </a:p>
        </p:txBody>
      </p:sp>
      <p:cxnSp>
        <p:nvCxnSpPr>
          <p:cNvPr id="10" name="Straight Arrow Connector 9"/>
          <p:cNvCxnSpPr/>
          <p:nvPr/>
        </p:nvCxnSpPr>
        <p:spPr>
          <a:xfrm rot="5400000">
            <a:off x="4572000" y="4648200"/>
            <a:ext cx="457200" cy="457200"/>
          </a:xfrm>
          <a:prstGeom prst="straightConnector1">
            <a:avLst/>
          </a:prstGeom>
          <a:ln w="15875">
            <a:solidFill>
              <a:srgbClr val="0045D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flipH="1" flipV="1">
            <a:off x="7315200" y="3962400"/>
            <a:ext cx="457994" cy="794"/>
          </a:xfrm>
          <a:prstGeom prst="straightConnector1">
            <a:avLst/>
          </a:prstGeom>
          <a:ln w="15875">
            <a:solidFill>
              <a:srgbClr val="0045D0"/>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838200" y="6324600"/>
            <a:ext cx="3657600" cy="307777"/>
          </a:xfrm>
          <a:prstGeom prst="rect">
            <a:avLst/>
          </a:prstGeom>
        </p:spPr>
        <p:txBody>
          <a:bodyPr wrap="square">
            <a:spAutoFit/>
          </a:bodyPr>
          <a:lstStyle/>
          <a:p>
            <a:r>
              <a:rPr lang="en-US" sz="1400" u="sng" dirty="0" smtClean="0">
                <a:solidFill>
                  <a:srgbClr val="7030A0"/>
                </a:solidFill>
              </a:rPr>
              <a:t>http://www.rootdig.com/labels/draft.html</a:t>
            </a:r>
            <a:endParaRPr lang="en-US" sz="1400" u="sng" dirty="0">
              <a:solidFill>
                <a:srgbClr val="7030A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F396"/>
        </a:solidFill>
        <a:effectLst/>
      </p:bgPr>
    </p:bg>
    <p:spTree>
      <p:nvGrpSpPr>
        <p:cNvPr id="1" name=""/>
        <p:cNvGrpSpPr/>
        <p:nvPr/>
      </p:nvGrpSpPr>
      <p:grpSpPr>
        <a:xfrm>
          <a:off x="0" y="0"/>
          <a:ext cx="0" cy="0"/>
          <a:chOff x="0" y="0"/>
          <a:chExt cx="0" cy="0"/>
        </a:xfrm>
      </p:grpSpPr>
      <p:cxnSp>
        <p:nvCxnSpPr>
          <p:cNvPr id="5" name="Straight Arrow Connector 4"/>
          <p:cNvCxnSpPr/>
          <p:nvPr/>
        </p:nvCxnSpPr>
        <p:spPr>
          <a:xfrm>
            <a:off x="914400" y="914400"/>
            <a:ext cx="7391400" cy="5105400"/>
          </a:xfrm>
          <a:prstGeom prst="straightConnector1">
            <a:avLst/>
          </a:prstGeom>
          <a:ln>
            <a:headEnd type="arrow"/>
            <a:tailEnd type="arrow"/>
          </a:ln>
        </p:spPr>
        <p:style>
          <a:lnRef idx="2">
            <a:schemeClr val="accent5"/>
          </a:lnRef>
          <a:fillRef idx="0">
            <a:schemeClr val="accent5"/>
          </a:fillRef>
          <a:effectRef idx="1">
            <a:schemeClr val="accent5"/>
          </a:effectRef>
          <a:fontRef idx="minor">
            <a:schemeClr val="tx1"/>
          </a:fontRef>
        </p:style>
      </p:cxnSp>
      <p:sp>
        <p:nvSpPr>
          <p:cNvPr id="6" name="TextBox 5"/>
          <p:cNvSpPr txBox="1"/>
          <p:nvPr/>
        </p:nvSpPr>
        <p:spPr>
          <a:xfrm>
            <a:off x="4038600" y="381000"/>
            <a:ext cx="1828800" cy="954107"/>
          </a:xfrm>
          <a:prstGeom prst="rect">
            <a:avLst/>
          </a:prstGeom>
          <a:noFill/>
        </p:spPr>
        <p:txBody>
          <a:bodyPr wrap="square" rtlCol="0">
            <a:spAutoFit/>
          </a:bodyPr>
          <a:lstStyle/>
          <a:p>
            <a:pPr algn="ctr"/>
            <a:r>
              <a:rPr lang="en-US" sz="2800" u="sng" dirty="0" smtClean="0">
                <a:solidFill>
                  <a:srgbClr val="003BB0"/>
                </a:solidFill>
              </a:rPr>
              <a:t>Battles of 1942</a:t>
            </a:r>
            <a:endParaRPr lang="en-US" sz="2800" u="sng" dirty="0">
              <a:solidFill>
                <a:srgbClr val="003BB0"/>
              </a:solidFill>
            </a:endParaRPr>
          </a:p>
        </p:txBody>
      </p:sp>
      <p:sp>
        <p:nvSpPr>
          <p:cNvPr id="7" name="Oval 6"/>
          <p:cNvSpPr/>
          <p:nvPr/>
        </p:nvSpPr>
        <p:spPr>
          <a:xfrm>
            <a:off x="2362200" y="1905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1371600" y="1219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3657600" y="2819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8077200" y="5867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4724400" y="3505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1143000" y="228600"/>
            <a:ext cx="1295400" cy="830997"/>
          </a:xfrm>
          <a:prstGeom prst="rect">
            <a:avLst/>
          </a:prstGeom>
          <a:noFill/>
        </p:spPr>
        <p:txBody>
          <a:bodyPr wrap="square" rtlCol="0">
            <a:spAutoFit/>
          </a:bodyPr>
          <a:lstStyle/>
          <a:p>
            <a:r>
              <a:rPr lang="en-US" sz="1200" u="sng" dirty="0" smtClean="0">
                <a:solidFill>
                  <a:schemeClr val="bg1"/>
                </a:solidFill>
              </a:rPr>
              <a:t>January 1</a:t>
            </a:r>
            <a:r>
              <a:rPr lang="en-US" sz="1200" dirty="0" smtClean="0">
                <a:solidFill>
                  <a:schemeClr val="bg1"/>
                </a:solidFill>
              </a:rPr>
              <a:t>: Mass gassing of Jews begins at Auschwitz</a:t>
            </a:r>
            <a:endParaRPr lang="en-US" sz="1200" dirty="0">
              <a:solidFill>
                <a:schemeClr val="bg1"/>
              </a:solidFill>
            </a:endParaRPr>
          </a:p>
        </p:txBody>
      </p:sp>
      <p:sp>
        <p:nvSpPr>
          <p:cNvPr id="13" name="TextBox 12"/>
          <p:cNvSpPr txBox="1"/>
          <p:nvPr/>
        </p:nvSpPr>
        <p:spPr>
          <a:xfrm>
            <a:off x="914400" y="1447800"/>
            <a:ext cx="914400" cy="1384995"/>
          </a:xfrm>
          <a:prstGeom prst="rect">
            <a:avLst/>
          </a:prstGeom>
          <a:noFill/>
        </p:spPr>
        <p:txBody>
          <a:bodyPr wrap="square" rtlCol="0">
            <a:spAutoFit/>
          </a:bodyPr>
          <a:lstStyle/>
          <a:p>
            <a:r>
              <a:rPr lang="en-US" sz="1200" u="sng" dirty="0" smtClean="0">
                <a:solidFill>
                  <a:schemeClr val="bg1"/>
                </a:solidFill>
              </a:rPr>
              <a:t>January 27: </a:t>
            </a:r>
            <a:r>
              <a:rPr lang="en-US" sz="1200" dirty="0" smtClean="0">
                <a:solidFill>
                  <a:schemeClr val="bg1"/>
                </a:solidFill>
              </a:rPr>
              <a:t>First Japanese warship is sunk by a U.S. submarine</a:t>
            </a:r>
            <a:endParaRPr lang="en-US" sz="1200" dirty="0">
              <a:solidFill>
                <a:schemeClr val="bg1"/>
              </a:solidFill>
            </a:endParaRPr>
          </a:p>
        </p:txBody>
      </p:sp>
      <p:sp>
        <p:nvSpPr>
          <p:cNvPr id="14" name="TextBox 13"/>
          <p:cNvSpPr txBox="1"/>
          <p:nvPr/>
        </p:nvSpPr>
        <p:spPr>
          <a:xfrm>
            <a:off x="3657600" y="1828800"/>
            <a:ext cx="2362200" cy="1015663"/>
          </a:xfrm>
          <a:prstGeom prst="rect">
            <a:avLst/>
          </a:prstGeom>
          <a:noFill/>
        </p:spPr>
        <p:txBody>
          <a:bodyPr wrap="square" rtlCol="0">
            <a:spAutoFit/>
          </a:bodyPr>
          <a:lstStyle/>
          <a:p>
            <a:r>
              <a:rPr lang="en-US" sz="1200" u="sng" dirty="0" smtClean="0">
                <a:solidFill>
                  <a:schemeClr val="bg1"/>
                </a:solidFill>
              </a:rPr>
              <a:t>June 4-5</a:t>
            </a:r>
            <a:r>
              <a:rPr lang="en-US" sz="1200" dirty="0" smtClean="0">
                <a:solidFill>
                  <a:schemeClr val="bg1"/>
                </a:solidFill>
              </a:rPr>
              <a:t>: Four Japanese carriers, a Japanese cruiser, and two Japanese destroyers are destroyed. This is often called the turning point in the war. </a:t>
            </a:r>
            <a:endParaRPr lang="en-US" sz="1200" dirty="0">
              <a:solidFill>
                <a:schemeClr val="bg1"/>
              </a:solidFill>
            </a:endParaRPr>
          </a:p>
        </p:txBody>
      </p:sp>
      <p:sp>
        <p:nvSpPr>
          <p:cNvPr id="15" name="TextBox 14"/>
          <p:cNvSpPr txBox="1"/>
          <p:nvPr/>
        </p:nvSpPr>
        <p:spPr>
          <a:xfrm>
            <a:off x="2057400" y="3581400"/>
            <a:ext cx="3200400" cy="1015663"/>
          </a:xfrm>
          <a:prstGeom prst="rect">
            <a:avLst/>
          </a:prstGeom>
          <a:noFill/>
        </p:spPr>
        <p:txBody>
          <a:bodyPr wrap="square" rtlCol="0">
            <a:spAutoFit/>
          </a:bodyPr>
          <a:lstStyle/>
          <a:p>
            <a:r>
              <a:rPr lang="en-US" sz="1200" u="sng" dirty="0" smtClean="0">
                <a:solidFill>
                  <a:schemeClr val="bg1"/>
                </a:solidFill>
              </a:rPr>
              <a:t>August 8/9</a:t>
            </a:r>
            <a:r>
              <a:rPr lang="en-US" sz="1200" dirty="0" smtClean="0">
                <a:solidFill>
                  <a:schemeClr val="bg1"/>
                </a:solidFill>
              </a:rPr>
              <a:t>: Just off of Savo Island, eight Japanese warships wage a night attack and sink three U.S. heavy cruisers, an Australian cruiser, and one U.s. destroyer I n less than one hour. Over 1500 Allied men were killed. </a:t>
            </a:r>
            <a:endParaRPr lang="en-US" sz="1200" dirty="0">
              <a:solidFill>
                <a:schemeClr val="bg1"/>
              </a:solidFill>
            </a:endParaRPr>
          </a:p>
        </p:txBody>
      </p:sp>
      <p:sp>
        <p:nvSpPr>
          <p:cNvPr id="16" name="TextBox 15"/>
          <p:cNvSpPr txBox="1"/>
          <p:nvPr/>
        </p:nvSpPr>
        <p:spPr>
          <a:xfrm>
            <a:off x="6781800" y="5791200"/>
            <a:ext cx="1524000" cy="830997"/>
          </a:xfrm>
          <a:prstGeom prst="rect">
            <a:avLst/>
          </a:prstGeom>
          <a:noFill/>
        </p:spPr>
        <p:txBody>
          <a:bodyPr wrap="square" rtlCol="0">
            <a:spAutoFit/>
          </a:bodyPr>
          <a:lstStyle/>
          <a:p>
            <a:r>
              <a:rPr lang="en-US" sz="1200" u="sng" dirty="0" smtClean="0">
                <a:solidFill>
                  <a:schemeClr val="bg1"/>
                </a:solidFill>
              </a:rPr>
              <a:t>December 31</a:t>
            </a:r>
            <a:r>
              <a:rPr lang="en-US" sz="1200" dirty="0" smtClean="0">
                <a:solidFill>
                  <a:schemeClr val="bg1"/>
                </a:solidFill>
              </a:rPr>
              <a:t>: Germany fights Britain at the Battle of the Barents Sea</a:t>
            </a:r>
            <a:endParaRPr lang="en-US" sz="1200" dirty="0">
              <a:solidFill>
                <a:schemeClr val="bg1"/>
              </a:solidFill>
            </a:endParaRPr>
          </a:p>
        </p:txBody>
      </p:sp>
      <p:sp>
        <p:nvSpPr>
          <p:cNvPr id="17" name="TextBox 16"/>
          <p:cNvSpPr txBox="1"/>
          <p:nvPr/>
        </p:nvSpPr>
        <p:spPr>
          <a:xfrm>
            <a:off x="2438400" y="838200"/>
            <a:ext cx="1219200" cy="1015663"/>
          </a:xfrm>
          <a:prstGeom prst="rect">
            <a:avLst/>
          </a:prstGeom>
          <a:noFill/>
        </p:spPr>
        <p:txBody>
          <a:bodyPr wrap="square" rtlCol="0">
            <a:spAutoFit/>
          </a:bodyPr>
          <a:lstStyle/>
          <a:p>
            <a:r>
              <a:rPr lang="en-US" sz="1200" u="sng" dirty="0" smtClean="0">
                <a:solidFill>
                  <a:schemeClr val="bg1"/>
                </a:solidFill>
              </a:rPr>
              <a:t>May 6: </a:t>
            </a:r>
            <a:r>
              <a:rPr lang="en-US" sz="1200" dirty="0" smtClean="0">
                <a:solidFill>
                  <a:schemeClr val="bg1"/>
                </a:solidFill>
              </a:rPr>
              <a:t>The last American troops in the Philippians surrender</a:t>
            </a:r>
            <a:endParaRPr lang="en-US" sz="1200" dirty="0">
              <a:solidFill>
                <a:schemeClr val="bg1"/>
              </a:solidFill>
            </a:endParaRPr>
          </a:p>
        </p:txBody>
      </p:sp>
      <p:sp>
        <p:nvSpPr>
          <p:cNvPr id="18" name="TextBox 17"/>
          <p:cNvSpPr txBox="1"/>
          <p:nvPr/>
        </p:nvSpPr>
        <p:spPr>
          <a:xfrm>
            <a:off x="6096000" y="3886200"/>
            <a:ext cx="1981200" cy="646331"/>
          </a:xfrm>
          <a:prstGeom prst="rect">
            <a:avLst/>
          </a:prstGeom>
          <a:noFill/>
        </p:spPr>
        <p:txBody>
          <a:bodyPr wrap="square" rtlCol="0">
            <a:spAutoFit/>
          </a:bodyPr>
          <a:lstStyle/>
          <a:p>
            <a:r>
              <a:rPr lang="en-US" sz="1200" u="sng" dirty="0" smtClean="0">
                <a:solidFill>
                  <a:schemeClr val="bg1"/>
                </a:solidFill>
              </a:rPr>
              <a:t>October 18:</a:t>
            </a:r>
            <a:r>
              <a:rPr lang="en-US" sz="1200" dirty="0" smtClean="0">
                <a:solidFill>
                  <a:schemeClr val="bg1"/>
                </a:solidFill>
              </a:rPr>
              <a:t> Hitler orders the execution of all captured British commanders</a:t>
            </a:r>
            <a:endParaRPr lang="en-US" sz="1200" u="sng" dirty="0">
              <a:solidFill>
                <a:schemeClr val="bg1"/>
              </a:solidFill>
            </a:endParaRPr>
          </a:p>
        </p:txBody>
      </p:sp>
      <p:sp>
        <p:nvSpPr>
          <p:cNvPr id="19" name="Oval 18"/>
          <p:cNvSpPr/>
          <p:nvPr/>
        </p:nvSpPr>
        <p:spPr>
          <a:xfrm>
            <a:off x="1066800" y="990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p:cNvSpPr/>
          <p:nvPr/>
        </p:nvSpPr>
        <p:spPr>
          <a:xfrm>
            <a:off x="6172200" y="4495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Map of the Solomon Islands"/>
          <p:cNvPicPr>
            <a:picLocks noChangeAspect="1" noChangeArrowheads="1"/>
          </p:cNvPicPr>
          <p:nvPr/>
        </p:nvPicPr>
        <p:blipFill>
          <a:blip r:embed="rId2" cstate="print"/>
          <a:srcRect t="12698" r="20036"/>
          <a:stretch>
            <a:fillRect/>
          </a:stretch>
        </p:blipFill>
        <p:spPr bwMode="auto">
          <a:xfrm>
            <a:off x="6324599" y="533400"/>
            <a:ext cx="2456411" cy="18764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26" name="Straight Arrow Connector 25"/>
          <p:cNvCxnSpPr/>
          <p:nvPr/>
        </p:nvCxnSpPr>
        <p:spPr>
          <a:xfrm rot="16200000" flipV="1">
            <a:off x="7331964" y="1812036"/>
            <a:ext cx="911352" cy="640080"/>
          </a:xfrm>
          <a:prstGeom prst="straightConnector1">
            <a:avLst/>
          </a:prstGeom>
          <a:ln w="22225">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848600" y="2590800"/>
            <a:ext cx="1066800" cy="307777"/>
          </a:xfrm>
          <a:prstGeom prst="rect">
            <a:avLst/>
          </a:prstGeom>
          <a:noFill/>
        </p:spPr>
        <p:txBody>
          <a:bodyPr wrap="square" rtlCol="0">
            <a:spAutoFit/>
          </a:bodyPr>
          <a:lstStyle/>
          <a:p>
            <a:r>
              <a:rPr lang="en-US" sz="1400" dirty="0" smtClean="0">
                <a:solidFill>
                  <a:srgbClr val="003BB0"/>
                </a:solidFill>
              </a:rPr>
              <a:t>Savo Island</a:t>
            </a:r>
            <a:endParaRPr lang="en-US" sz="1400" dirty="0">
              <a:solidFill>
                <a:srgbClr val="003BB0"/>
              </a:solidFill>
            </a:endParaRPr>
          </a:p>
        </p:txBody>
      </p:sp>
      <p:sp>
        <p:nvSpPr>
          <p:cNvPr id="28" name="Rectangle 27"/>
          <p:cNvSpPr/>
          <p:nvPr/>
        </p:nvSpPr>
        <p:spPr>
          <a:xfrm>
            <a:off x="6248400" y="76200"/>
            <a:ext cx="2667000" cy="415498"/>
          </a:xfrm>
          <a:prstGeom prst="rect">
            <a:avLst/>
          </a:prstGeom>
        </p:spPr>
        <p:txBody>
          <a:bodyPr wrap="square">
            <a:spAutoFit/>
          </a:bodyPr>
          <a:lstStyle/>
          <a:p>
            <a:r>
              <a:rPr lang="en-US" sz="1050" u="sng" dirty="0" smtClean="0">
                <a:solidFill>
                  <a:srgbClr val="002060"/>
                </a:solidFill>
              </a:rPr>
              <a:t>http://www.battlesforguadalcanal.com/Story/Solomons/solomons.html</a:t>
            </a:r>
            <a:endParaRPr lang="en-US" sz="1050" u="sng" dirty="0">
              <a:solidFill>
                <a:srgbClr val="00206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AC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Political Figures</a:t>
            </a:r>
            <a:endParaRPr lang="en-US" u="sng" dirty="0"/>
          </a:p>
        </p:txBody>
      </p:sp>
      <p:sp>
        <p:nvSpPr>
          <p:cNvPr id="4" name="TextBox 3"/>
          <p:cNvSpPr txBox="1"/>
          <p:nvPr/>
        </p:nvSpPr>
        <p:spPr>
          <a:xfrm>
            <a:off x="762000" y="1447800"/>
            <a:ext cx="3124200" cy="4601260"/>
          </a:xfrm>
          <a:prstGeom prst="rect">
            <a:avLst/>
          </a:prstGeom>
          <a:noFill/>
        </p:spPr>
        <p:txBody>
          <a:bodyPr wrap="square" rtlCol="0">
            <a:spAutoFit/>
          </a:bodyPr>
          <a:lstStyle/>
          <a:p>
            <a:pPr algn="ctr"/>
            <a:r>
              <a:rPr lang="en-US" sz="2400" u="sng" dirty="0" smtClean="0"/>
              <a:t>Franklin Delano Roosevelt</a:t>
            </a:r>
          </a:p>
          <a:p>
            <a:pPr>
              <a:lnSpc>
                <a:spcPts val="2140"/>
              </a:lnSpc>
              <a:buFont typeface="Arial" pitchFamily="34" charset="0"/>
              <a:buChar char="•"/>
            </a:pPr>
            <a:endParaRPr lang="en-US" dirty="0" smtClean="0"/>
          </a:p>
          <a:p>
            <a:pPr>
              <a:lnSpc>
                <a:spcPts val="2140"/>
              </a:lnSpc>
              <a:buFont typeface="Arial" pitchFamily="34" charset="0"/>
              <a:buChar char="•"/>
            </a:pPr>
            <a:r>
              <a:rPr lang="en-US" dirty="0" smtClean="0"/>
              <a:t>Born January 30, 1882</a:t>
            </a:r>
          </a:p>
          <a:p>
            <a:pPr>
              <a:lnSpc>
                <a:spcPts val="2140"/>
              </a:lnSpc>
              <a:buFont typeface="Arial" pitchFamily="34" charset="0"/>
              <a:buChar char="•"/>
            </a:pPr>
            <a:r>
              <a:rPr lang="en-US" dirty="0" smtClean="0"/>
              <a:t>Died April 12, 1945</a:t>
            </a:r>
          </a:p>
          <a:p>
            <a:pPr>
              <a:lnSpc>
                <a:spcPts val="2140"/>
              </a:lnSpc>
              <a:buFont typeface="Arial" pitchFamily="34" charset="0"/>
              <a:buChar char="•"/>
            </a:pPr>
            <a:r>
              <a:rPr lang="en-US" dirty="0" smtClean="0"/>
              <a:t>Became President of the U.S. March 4, 1933</a:t>
            </a:r>
          </a:p>
          <a:p>
            <a:pPr>
              <a:lnSpc>
                <a:spcPts val="2140"/>
              </a:lnSpc>
              <a:buFont typeface="Arial" pitchFamily="34" charset="0"/>
              <a:buChar char="•"/>
            </a:pPr>
            <a:r>
              <a:rPr lang="en-US" dirty="0" smtClean="0"/>
              <a:t>Only American President to be elected for more than two terms</a:t>
            </a:r>
          </a:p>
          <a:p>
            <a:pPr>
              <a:lnSpc>
                <a:spcPts val="2140"/>
              </a:lnSpc>
              <a:buFont typeface="Arial" pitchFamily="34" charset="0"/>
              <a:buChar char="•"/>
            </a:pPr>
            <a:r>
              <a:rPr lang="en-US" dirty="0" smtClean="0"/>
              <a:t>Paralyzed from the waist down</a:t>
            </a:r>
          </a:p>
          <a:p>
            <a:pPr>
              <a:lnSpc>
                <a:spcPts val="2140"/>
              </a:lnSpc>
              <a:buFont typeface="Arial" pitchFamily="34" charset="0"/>
              <a:buChar char="•"/>
            </a:pPr>
            <a:r>
              <a:rPr lang="en-US" dirty="0" smtClean="0"/>
              <a:t>Immediately began working to solve the economic depression</a:t>
            </a:r>
          </a:p>
          <a:p>
            <a:pPr>
              <a:lnSpc>
                <a:spcPts val="2140"/>
              </a:lnSpc>
              <a:buFont typeface="Arial" pitchFamily="34" charset="0"/>
              <a:buChar char="•"/>
            </a:pPr>
            <a:r>
              <a:rPr lang="en-US" dirty="0" smtClean="0"/>
              <a:t>Died of a stroke at age 63</a:t>
            </a:r>
          </a:p>
          <a:p>
            <a:pPr>
              <a:lnSpc>
                <a:spcPts val="2140"/>
              </a:lnSpc>
              <a:buFont typeface="Arial" pitchFamily="34" charset="0"/>
              <a:buChar char="•"/>
            </a:pPr>
            <a:r>
              <a:rPr lang="en-US" dirty="0" smtClean="0"/>
              <a:t>Consistently referred to as one of the greatest U.S. Presidents</a:t>
            </a:r>
          </a:p>
        </p:txBody>
      </p:sp>
      <p:pic>
        <p:nvPicPr>
          <p:cNvPr id="17410" name="Picture 2" descr="image 1"/>
          <p:cNvPicPr>
            <a:picLocks noChangeAspect="1" noChangeArrowheads="1"/>
          </p:cNvPicPr>
          <p:nvPr/>
        </p:nvPicPr>
        <p:blipFill>
          <a:blip r:embed="rId2" cstate="print"/>
          <a:srcRect/>
          <a:stretch>
            <a:fillRect/>
          </a:stretch>
        </p:blipFill>
        <p:spPr bwMode="auto">
          <a:xfrm>
            <a:off x="6781800" y="304800"/>
            <a:ext cx="2028825" cy="3295304"/>
          </a:xfrm>
          <a:prstGeom prst="rect">
            <a:avLst/>
          </a:prstGeom>
          <a:ln>
            <a:noFill/>
          </a:ln>
          <a:effectLst>
            <a:outerShdw blurRad="190500" algn="tl" rotWithShape="0">
              <a:srgbClr val="000000">
                <a:alpha val="70000"/>
              </a:srgbClr>
            </a:outerShdw>
          </a:effectLst>
        </p:spPr>
      </p:pic>
      <p:sp>
        <p:nvSpPr>
          <p:cNvPr id="6" name="Rectangle 5"/>
          <p:cNvSpPr/>
          <p:nvPr/>
        </p:nvSpPr>
        <p:spPr>
          <a:xfrm>
            <a:off x="5562600" y="3657600"/>
            <a:ext cx="3581400" cy="261610"/>
          </a:xfrm>
          <a:prstGeom prst="rect">
            <a:avLst/>
          </a:prstGeom>
        </p:spPr>
        <p:txBody>
          <a:bodyPr wrap="square">
            <a:spAutoFit/>
          </a:bodyPr>
          <a:lstStyle/>
          <a:p>
            <a:r>
              <a:rPr lang="en-US" sz="1100" u="sng" dirty="0" smtClean="0">
                <a:solidFill>
                  <a:srgbClr val="1ECFF2"/>
                </a:solidFill>
              </a:rPr>
              <a:t>http://www.spartacus.schoolnet.co.uk/USArooseveltF.htm</a:t>
            </a:r>
            <a:endParaRPr lang="en-US" sz="1100" u="sng" dirty="0">
              <a:solidFill>
                <a:srgbClr val="1ECFF2"/>
              </a:solidFill>
            </a:endParaRPr>
          </a:p>
        </p:txBody>
      </p:sp>
      <p:pic>
        <p:nvPicPr>
          <p:cNvPr id="17412" name="Picture 4" descr="http://t3.gstatic.com/images?q=tbn:ANd9GcR2HrYipL_cVPl114bnTgNfjmsUQrNf15_MHM_2whhFJ3fqaL8&amp;t=1&amp;usg=__99QVd5_exwps4L60r7sWX1NqQB4="/>
          <p:cNvPicPr>
            <a:picLocks noChangeAspect="1" noChangeArrowheads="1"/>
          </p:cNvPicPr>
          <p:nvPr/>
        </p:nvPicPr>
        <p:blipFill>
          <a:blip r:embed="rId3" cstate="print"/>
          <a:srcRect/>
          <a:stretch>
            <a:fillRect/>
          </a:stretch>
        </p:blipFill>
        <p:spPr bwMode="auto">
          <a:xfrm>
            <a:off x="4191000" y="4114800"/>
            <a:ext cx="2667000" cy="24400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7"/>
          <p:cNvSpPr/>
          <p:nvPr/>
        </p:nvSpPr>
        <p:spPr>
          <a:xfrm>
            <a:off x="6858000" y="5638800"/>
            <a:ext cx="2133600" cy="769441"/>
          </a:xfrm>
          <a:prstGeom prst="rect">
            <a:avLst/>
          </a:prstGeom>
        </p:spPr>
        <p:txBody>
          <a:bodyPr wrap="square">
            <a:spAutoFit/>
          </a:bodyPr>
          <a:lstStyle/>
          <a:p>
            <a:pPr algn="ctr"/>
            <a:r>
              <a:rPr lang="en-US" sz="1100" u="sng" dirty="0" smtClean="0">
                <a:solidFill>
                  <a:srgbClr val="1ECFF2"/>
                </a:solidFill>
              </a:rPr>
              <a:t>http://www.britannica.com/EBchecked/topic-art/509263/3388/Franklin-D-Roosevelt-1937</a:t>
            </a:r>
            <a:endParaRPr lang="en-US" sz="1100" u="sng" dirty="0">
              <a:solidFill>
                <a:srgbClr val="1ECFF2"/>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AC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Political Figures</a:t>
            </a:r>
            <a:endParaRPr lang="en-US" u="sng" dirty="0"/>
          </a:p>
        </p:txBody>
      </p:sp>
      <p:sp>
        <p:nvSpPr>
          <p:cNvPr id="4" name="TextBox 3"/>
          <p:cNvSpPr txBox="1"/>
          <p:nvPr/>
        </p:nvSpPr>
        <p:spPr>
          <a:xfrm>
            <a:off x="457200" y="1676400"/>
            <a:ext cx="2819400" cy="4062651"/>
          </a:xfrm>
          <a:prstGeom prst="rect">
            <a:avLst/>
          </a:prstGeom>
          <a:noFill/>
        </p:spPr>
        <p:txBody>
          <a:bodyPr wrap="square" rtlCol="0">
            <a:spAutoFit/>
          </a:bodyPr>
          <a:lstStyle/>
          <a:p>
            <a:pPr algn="ctr"/>
            <a:r>
              <a:rPr lang="en-US" u="sng" dirty="0" smtClean="0"/>
              <a:t>Harry S. Truman</a:t>
            </a:r>
          </a:p>
          <a:p>
            <a:pPr>
              <a:buFont typeface="Arial" pitchFamily="34" charset="0"/>
              <a:buChar char="•"/>
            </a:pPr>
            <a:r>
              <a:rPr lang="en-US" sz="1600" dirty="0" smtClean="0"/>
              <a:t>Born: May 8, 1884 in Lamar Missouri</a:t>
            </a:r>
          </a:p>
          <a:p>
            <a:pPr>
              <a:buFont typeface="Arial" pitchFamily="34" charset="0"/>
              <a:buChar char="•"/>
            </a:pPr>
            <a:r>
              <a:rPr lang="en-US" sz="1600" dirty="0" smtClean="0"/>
              <a:t>Died: December 6, 1972</a:t>
            </a:r>
          </a:p>
          <a:p>
            <a:pPr>
              <a:buFont typeface="Arial" pitchFamily="34" charset="0"/>
              <a:buChar char="•"/>
            </a:pPr>
            <a:r>
              <a:rPr lang="en-US" sz="1600" dirty="0" smtClean="0"/>
              <a:t> Joined the Democratic Party in 1922</a:t>
            </a:r>
          </a:p>
          <a:p>
            <a:pPr>
              <a:buFont typeface="Arial" pitchFamily="34" charset="0"/>
              <a:buChar char="•"/>
            </a:pPr>
            <a:r>
              <a:rPr lang="en-US" sz="1600" dirty="0" smtClean="0"/>
              <a:t>Elected to the Senate 1834</a:t>
            </a:r>
          </a:p>
          <a:p>
            <a:pPr>
              <a:buFont typeface="Arial" pitchFamily="34" charset="0"/>
              <a:buChar char="•"/>
            </a:pPr>
            <a:r>
              <a:rPr lang="en-US" sz="1600" dirty="0" smtClean="0"/>
              <a:t>Became Vice President to FDR in 1944</a:t>
            </a:r>
          </a:p>
          <a:p>
            <a:pPr>
              <a:buFont typeface="Arial" pitchFamily="34" charset="0"/>
              <a:buChar char="•"/>
            </a:pPr>
            <a:r>
              <a:rPr lang="en-US" sz="1600" dirty="0" smtClean="0"/>
              <a:t>When FDR died, Trueman became president and promised Congress he would carry on FDR’s policies</a:t>
            </a:r>
          </a:p>
          <a:p>
            <a:pPr>
              <a:buFont typeface="Arial" pitchFamily="34" charset="0"/>
              <a:buChar char="•"/>
            </a:pPr>
            <a:r>
              <a:rPr lang="en-US" sz="1600" dirty="0" smtClean="0"/>
              <a:t>July 1945, authorized the dropping of the atom bomb on Hiroshima and Nagasaki</a:t>
            </a:r>
            <a:endParaRPr lang="en-US" sz="1600" dirty="0"/>
          </a:p>
        </p:txBody>
      </p:sp>
      <p:pic>
        <p:nvPicPr>
          <p:cNvPr id="19458" name="Picture 2" descr="http://cache2.artprintimages.com/p/LRG/26/2696/RGSUD00Z/marie-hansen-harry-s-truman-sitting-at-desk.jpg"/>
          <p:cNvPicPr>
            <a:picLocks noChangeAspect="1" noChangeArrowheads="1"/>
          </p:cNvPicPr>
          <p:nvPr/>
        </p:nvPicPr>
        <p:blipFill>
          <a:blip r:embed="rId2" cstate="print"/>
          <a:srcRect/>
          <a:stretch>
            <a:fillRect/>
          </a:stretch>
        </p:blipFill>
        <p:spPr bwMode="auto">
          <a:xfrm>
            <a:off x="3276600" y="1600201"/>
            <a:ext cx="1524000" cy="202899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Rectangle 6"/>
          <p:cNvSpPr/>
          <p:nvPr/>
        </p:nvSpPr>
        <p:spPr>
          <a:xfrm>
            <a:off x="228600" y="6096000"/>
            <a:ext cx="3200400" cy="600164"/>
          </a:xfrm>
          <a:prstGeom prst="rect">
            <a:avLst/>
          </a:prstGeom>
        </p:spPr>
        <p:txBody>
          <a:bodyPr wrap="square">
            <a:spAutoFit/>
          </a:bodyPr>
          <a:lstStyle/>
          <a:p>
            <a:r>
              <a:rPr lang="en-US" sz="1100" dirty="0" smtClean="0">
                <a:solidFill>
                  <a:srgbClr val="3399FF"/>
                </a:solidFill>
              </a:rPr>
              <a:t>Figure 1:</a:t>
            </a:r>
            <a:r>
              <a:rPr lang="en-US" sz="1100" u="sng" dirty="0" smtClean="0">
                <a:solidFill>
                  <a:srgbClr val="3399FF"/>
                </a:solidFill>
              </a:rPr>
              <a:t> </a:t>
            </a:r>
            <a:r>
              <a:rPr lang="en-US" sz="1100" u="sng" dirty="0" smtClean="0">
                <a:solidFill>
                  <a:srgbClr val="1ECFF2"/>
                </a:solidFill>
              </a:rPr>
              <a:t>http://www.art.com/products/p13882686-sa-i2771624/marie-hansen-harry-s-truman-sitting-at-desk.htm</a:t>
            </a:r>
            <a:endParaRPr lang="en-US" sz="1100" u="sng" dirty="0">
              <a:solidFill>
                <a:srgbClr val="1ECFF2"/>
              </a:solidFill>
            </a:endParaRPr>
          </a:p>
        </p:txBody>
      </p:sp>
      <p:sp>
        <p:nvSpPr>
          <p:cNvPr id="8" name="TextBox 7"/>
          <p:cNvSpPr txBox="1"/>
          <p:nvPr/>
        </p:nvSpPr>
        <p:spPr>
          <a:xfrm>
            <a:off x="3200400" y="3657600"/>
            <a:ext cx="1981200" cy="276999"/>
          </a:xfrm>
          <a:prstGeom prst="rect">
            <a:avLst/>
          </a:prstGeom>
          <a:noFill/>
        </p:spPr>
        <p:txBody>
          <a:bodyPr wrap="square" rtlCol="0">
            <a:spAutoFit/>
          </a:bodyPr>
          <a:lstStyle/>
          <a:p>
            <a:r>
              <a:rPr lang="en-US" sz="1200" dirty="0" smtClean="0">
                <a:solidFill>
                  <a:srgbClr val="FFC000"/>
                </a:solidFill>
              </a:rPr>
              <a:t>Figure 1: Harry S. Truman</a:t>
            </a:r>
            <a:endParaRPr lang="en-US" sz="1200" dirty="0">
              <a:solidFill>
                <a:srgbClr val="FFC000"/>
              </a:solidFill>
            </a:endParaRPr>
          </a:p>
        </p:txBody>
      </p:sp>
      <p:sp>
        <p:nvSpPr>
          <p:cNvPr id="9" name="TextBox 8"/>
          <p:cNvSpPr txBox="1"/>
          <p:nvPr/>
        </p:nvSpPr>
        <p:spPr>
          <a:xfrm>
            <a:off x="5791200" y="1828800"/>
            <a:ext cx="2895600" cy="3416320"/>
          </a:xfrm>
          <a:prstGeom prst="rect">
            <a:avLst/>
          </a:prstGeom>
          <a:noFill/>
        </p:spPr>
        <p:txBody>
          <a:bodyPr wrap="square" rtlCol="0">
            <a:spAutoFit/>
          </a:bodyPr>
          <a:lstStyle/>
          <a:p>
            <a:pPr algn="ctr"/>
            <a:r>
              <a:rPr lang="en-US" u="sng" dirty="0" smtClean="0"/>
              <a:t>Harry L. Hopkins</a:t>
            </a:r>
          </a:p>
          <a:p>
            <a:pPr>
              <a:buFont typeface="Arial" pitchFamily="34" charset="0"/>
              <a:buChar char="•"/>
            </a:pPr>
            <a:r>
              <a:rPr lang="en-US" dirty="0" smtClean="0"/>
              <a:t>Born: August 17, 1980 in Sioux City, Iowa</a:t>
            </a:r>
          </a:p>
          <a:p>
            <a:pPr>
              <a:buFont typeface="Arial" pitchFamily="34" charset="0"/>
              <a:buChar char="•"/>
            </a:pPr>
            <a:r>
              <a:rPr lang="en-US" dirty="0" smtClean="0"/>
              <a:t>Died: January 29, 1946</a:t>
            </a:r>
          </a:p>
          <a:p>
            <a:pPr>
              <a:buFont typeface="Arial" pitchFamily="34" charset="0"/>
              <a:buChar char="•"/>
            </a:pPr>
            <a:r>
              <a:rPr lang="en-US" dirty="0" smtClean="0"/>
              <a:t>One of FDR’s closest advisors</a:t>
            </a:r>
          </a:p>
          <a:p>
            <a:pPr>
              <a:buFont typeface="Arial" pitchFamily="34" charset="0"/>
              <a:buChar char="•"/>
            </a:pPr>
            <a:r>
              <a:rPr lang="en-US" dirty="0" smtClean="0"/>
              <a:t>Helped create programs to fix the economic depression</a:t>
            </a:r>
          </a:p>
          <a:p>
            <a:pPr>
              <a:buFont typeface="Arial" pitchFamily="34" charset="0"/>
              <a:buChar char="•"/>
            </a:pPr>
            <a:r>
              <a:rPr lang="en-US" dirty="0" smtClean="0"/>
              <a:t>Part of the democratic party</a:t>
            </a:r>
          </a:p>
          <a:p>
            <a:pPr>
              <a:buFont typeface="Arial" pitchFamily="34" charset="0"/>
              <a:buChar char="•"/>
            </a:pPr>
            <a:r>
              <a:rPr lang="en-US" dirty="0" smtClean="0"/>
              <a:t>Roosevelt’s special assistant</a:t>
            </a:r>
          </a:p>
          <a:p>
            <a:pPr>
              <a:buFont typeface="Arial" pitchFamily="34" charset="0"/>
              <a:buChar char="•"/>
            </a:pPr>
            <a:endParaRPr lang="en-US" dirty="0" smtClean="0"/>
          </a:p>
          <a:p>
            <a:pPr>
              <a:buFont typeface="Arial" pitchFamily="34" charset="0"/>
              <a:buChar char="•"/>
            </a:pPr>
            <a:endParaRPr lang="en-US" dirty="0"/>
          </a:p>
        </p:txBody>
      </p:sp>
      <p:pic>
        <p:nvPicPr>
          <p:cNvPr id="19460" name="Picture 4" descr="http://upload.wikimedia.org/wikipedia/commons/thumb/a/ae/Harry_Lloyd_Hopkins.jpg/225px-Harry_Lloyd_Hopkins.jpg">
            <a:hlinkClick r:id="rId3" tooltip="Harry Hopkins"/>
          </p:cNvPr>
          <p:cNvPicPr>
            <a:picLocks noChangeAspect="1" noChangeArrowheads="1"/>
          </p:cNvPicPr>
          <p:nvPr/>
        </p:nvPicPr>
        <p:blipFill>
          <a:blip r:embed="rId4" cstate="print"/>
          <a:srcRect/>
          <a:stretch>
            <a:fillRect/>
          </a:stretch>
        </p:blipFill>
        <p:spPr bwMode="auto">
          <a:xfrm>
            <a:off x="4114800" y="4038600"/>
            <a:ext cx="1685925" cy="229285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1" name="TextBox 10"/>
          <p:cNvSpPr txBox="1"/>
          <p:nvPr/>
        </p:nvSpPr>
        <p:spPr>
          <a:xfrm>
            <a:off x="5562600" y="5181600"/>
            <a:ext cx="1524000" cy="430887"/>
          </a:xfrm>
          <a:prstGeom prst="rect">
            <a:avLst/>
          </a:prstGeom>
          <a:noFill/>
        </p:spPr>
        <p:txBody>
          <a:bodyPr wrap="square" rtlCol="0">
            <a:spAutoFit/>
          </a:bodyPr>
          <a:lstStyle/>
          <a:p>
            <a:pPr algn="ctr"/>
            <a:r>
              <a:rPr lang="en-US" sz="1100" dirty="0" smtClean="0">
                <a:solidFill>
                  <a:srgbClr val="FFC000"/>
                </a:solidFill>
              </a:rPr>
              <a:t>Figure 2: Harry L. Hopkins</a:t>
            </a:r>
            <a:endParaRPr lang="en-US" sz="1100" dirty="0">
              <a:solidFill>
                <a:srgbClr val="FFC000"/>
              </a:solidFill>
            </a:endParaRPr>
          </a:p>
        </p:txBody>
      </p:sp>
      <p:sp>
        <p:nvSpPr>
          <p:cNvPr id="12" name="TextBox 11"/>
          <p:cNvSpPr txBox="1"/>
          <p:nvPr/>
        </p:nvSpPr>
        <p:spPr>
          <a:xfrm>
            <a:off x="5715000" y="6096000"/>
            <a:ext cx="3276600" cy="600164"/>
          </a:xfrm>
          <a:prstGeom prst="rect">
            <a:avLst/>
          </a:prstGeom>
          <a:noFill/>
        </p:spPr>
        <p:txBody>
          <a:bodyPr wrap="square" rtlCol="0">
            <a:spAutoFit/>
          </a:bodyPr>
          <a:lstStyle/>
          <a:p>
            <a:r>
              <a:rPr lang="en-US" sz="1100" dirty="0" smtClean="0">
                <a:solidFill>
                  <a:srgbClr val="3399FF"/>
                </a:solidFill>
              </a:rPr>
              <a:t>Figure 2: </a:t>
            </a:r>
            <a:r>
              <a:rPr lang="en-US" sz="1100" u="sng" dirty="0" smtClean="0">
                <a:solidFill>
                  <a:srgbClr val="1ECFF2"/>
                </a:solidFill>
              </a:rPr>
              <a:t>http://en.wikipedia.org/wiki/Harry_Hopkins#World_War_II</a:t>
            </a:r>
            <a:endParaRPr lang="en-US" sz="1100" u="sng" dirty="0">
              <a:solidFill>
                <a:srgbClr val="1ECFF2"/>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D4A8"/>
            </a:gs>
            <a:gs pos="25000">
              <a:srgbClr val="21D6E0"/>
            </a:gs>
            <a:gs pos="75000">
              <a:srgbClr val="0087E6"/>
            </a:gs>
            <a:gs pos="100000">
              <a:srgbClr val="005CBF"/>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Penicillin: The Miracle Drug</a:t>
            </a:r>
            <a:endParaRPr lang="en-US" u="sng" dirty="0"/>
          </a:p>
        </p:txBody>
      </p:sp>
      <p:sp>
        <p:nvSpPr>
          <p:cNvPr id="4" name="TextBox 3"/>
          <p:cNvSpPr txBox="1"/>
          <p:nvPr/>
        </p:nvSpPr>
        <p:spPr>
          <a:xfrm>
            <a:off x="381000" y="1524000"/>
            <a:ext cx="4038600" cy="5035353"/>
          </a:xfrm>
          <a:prstGeom prst="rect">
            <a:avLst/>
          </a:prstGeom>
          <a:noFill/>
        </p:spPr>
        <p:txBody>
          <a:bodyPr wrap="square" rtlCol="0">
            <a:spAutoFit/>
          </a:bodyPr>
          <a:lstStyle/>
          <a:p>
            <a:pPr>
              <a:lnSpc>
                <a:spcPct val="150000"/>
              </a:lnSpc>
              <a:buFont typeface="Arial" pitchFamily="34" charset="0"/>
              <a:buChar char="•"/>
            </a:pPr>
            <a:r>
              <a:rPr lang="en-US" dirty="0" smtClean="0">
                <a:solidFill>
                  <a:srgbClr val="7030A0"/>
                </a:solidFill>
              </a:rPr>
              <a:t>In 1928, Sir Alexander Fleming discovered that the bacteria </a:t>
            </a:r>
            <a:r>
              <a:rPr lang="en-US" dirty="0" err="1" smtClean="0">
                <a:solidFill>
                  <a:srgbClr val="7030A0"/>
                </a:solidFill>
              </a:rPr>
              <a:t>stapholycocci</a:t>
            </a:r>
            <a:r>
              <a:rPr lang="en-US" dirty="0" smtClean="0">
                <a:solidFill>
                  <a:srgbClr val="7030A0"/>
                </a:solidFill>
              </a:rPr>
              <a:t> had an antibacterial element</a:t>
            </a:r>
          </a:p>
          <a:p>
            <a:pPr>
              <a:lnSpc>
                <a:spcPct val="150000"/>
              </a:lnSpc>
              <a:buFont typeface="Arial" pitchFamily="34" charset="0"/>
              <a:buChar char="•"/>
            </a:pPr>
            <a:r>
              <a:rPr lang="en-US" dirty="0" smtClean="0">
                <a:solidFill>
                  <a:srgbClr val="7030A0"/>
                </a:solidFill>
              </a:rPr>
              <a:t>He named this antibacterial element Penicillin</a:t>
            </a:r>
          </a:p>
          <a:p>
            <a:pPr>
              <a:lnSpc>
                <a:spcPct val="150000"/>
              </a:lnSpc>
              <a:buFont typeface="Arial" pitchFamily="34" charset="0"/>
              <a:buChar char="•"/>
            </a:pPr>
            <a:r>
              <a:rPr lang="en-US" dirty="0" smtClean="0">
                <a:solidFill>
                  <a:srgbClr val="7030A0"/>
                </a:solidFill>
              </a:rPr>
              <a:t>Penicillin could cure pneumonia, diphtheria, meningitis, and more!</a:t>
            </a:r>
          </a:p>
          <a:p>
            <a:pPr>
              <a:lnSpc>
                <a:spcPct val="150000"/>
              </a:lnSpc>
              <a:buFont typeface="Arial" pitchFamily="34" charset="0"/>
              <a:buChar char="•"/>
            </a:pPr>
            <a:r>
              <a:rPr lang="en-US" dirty="0" smtClean="0">
                <a:solidFill>
                  <a:srgbClr val="7030A0"/>
                </a:solidFill>
              </a:rPr>
              <a:t>However, the medical community didn’t like the idea of curing bad bacteria with more bacteria, so Fleming’s work was deemed not important</a:t>
            </a:r>
          </a:p>
        </p:txBody>
      </p:sp>
      <p:pic>
        <p:nvPicPr>
          <p:cNvPr id="25602" name="Picture 2" descr="http://herbarium.usu.edu/fungi/funfacts/Fleming.jpg"/>
          <p:cNvPicPr>
            <a:picLocks noChangeAspect="1" noChangeArrowheads="1"/>
          </p:cNvPicPr>
          <p:nvPr/>
        </p:nvPicPr>
        <p:blipFill>
          <a:blip r:embed="rId2" cstate="print"/>
          <a:srcRect/>
          <a:stretch>
            <a:fillRect/>
          </a:stretch>
        </p:blipFill>
        <p:spPr bwMode="auto">
          <a:xfrm>
            <a:off x="4572000" y="1524000"/>
            <a:ext cx="3964775" cy="2981326"/>
          </a:xfrm>
          <a:prstGeom prst="rect">
            <a:avLst/>
          </a:prstGeom>
          <a:ln w="88900" cap="sq" cmpd="thickThin">
            <a:solidFill>
              <a:srgbClr val="000000"/>
            </a:solidFill>
            <a:prstDash val="solid"/>
            <a:miter lim="800000"/>
          </a:ln>
          <a:effectLst>
            <a:innerShdw blurRad="76200">
              <a:srgbClr val="000000"/>
            </a:innerShdw>
          </a:effectLst>
        </p:spPr>
      </p:pic>
      <p:sp>
        <p:nvSpPr>
          <p:cNvPr id="7" name="TextBox 6"/>
          <p:cNvSpPr txBox="1"/>
          <p:nvPr/>
        </p:nvSpPr>
        <p:spPr>
          <a:xfrm>
            <a:off x="5562600" y="4572000"/>
            <a:ext cx="2286000" cy="369332"/>
          </a:xfrm>
          <a:prstGeom prst="rect">
            <a:avLst/>
          </a:prstGeom>
          <a:noFill/>
        </p:spPr>
        <p:txBody>
          <a:bodyPr wrap="square" rtlCol="0">
            <a:spAutoFit/>
          </a:bodyPr>
          <a:lstStyle/>
          <a:p>
            <a:r>
              <a:rPr lang="en-US" dirty="0" smtClean="0"/>
              <a:t>Sir Alexander Fleming</a:t>
            </a:r>
            <a:endParaRPr lang="en-US" dirty="0"/>
          </a:p>
        </p:txBody>
      </p:sp>
      <p:sp>
        <p:nvSpPr>
          <p:cNvPr id="8" name="Rectangle 7"/>
          <p:cNvSpPr/>
          <p:nvPr/>
        </p:nvSpPr>
        <p:spPr>
          <a:xfrm>
            <a:off x="3200400" y="6553200"/>
            <a:ext cx="4572000" cy="230832"/>
          </a:xfrm>
          <a:prstGeom prst="rect">
            <a:avLst/>
          </a:prstGeom>
        </p:spPr>
        <p:txBody>
          <a:bodyPr>
            <a:spAutoFit/>
          </a:bodyPr>
          <a:lstStyle/>
          <a:p>
            <a:r>
              <a:rPr lang="en-US" sz="900" u="sng" dirty="0" smtClean="0">
                <a:solidFill>
                  <a:srgbClr val="61D6FF"/>
                </a:solidFill>
              </a:rPr>
              <a:t>http://herbarium.usu.edu/fungi/funfacts/penicillin.htm</a:t>
            </a:r>
            <a:endParaRPr lang="en-US" sz="900" u="sng" dirty="0">
              <a:solidFill>
                <a:srgbClr val="61D6FF"/>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D4A8"/>
            </a:gs>
            <a:gs pos="25000">
              <a:srgbClr val="21D6E0"/>
            </a:gs>
            <a:gs pos="75000">
              <a:srgbClr val="0087E6"/>
            </a:gs>
            <a:gs pos="100000">
              <a:srgbClr val="005CBF"/>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821DE7"/>
                </a:solidFill>
              </a:rPr>
              <a:t>Penicillin: The Miracle Drug</a:t>
            </a:r>
            <a:endParaRPr lang="en-US" u="sng" dirty="0">
              <a:solidFill>
                <a:srgbClr val="821DE7"/>
              </a:solidFill>
            </a:endParaRPr>
          </a:p>
        </p:txBody>
      </p:sp>
      <p:sp>
        <p:nvSpPr>
          <p:cNvPr id="3" name="Content Placeholder 2"/>
          <p:cNvSpPr>
            <a:spLocks noGrp="1"/>
          </p:cNvSpPr>
          <p:nvPr>
            <p:ph idx="1"/>
          </p:nvPr>
        </p:nvSpPr>
        <p:spPr>
          <a:xfrm>
            <a:off x="457200" y="1524000"/>
            <a:ext cx="3429000" cy="4602163"/>
          </a:xfrm>
        </p:spPr>
        <p:txBody>
          <a:bodyPr>
            <a:normAutofit lnSpcReduction="10000"/>
          </a:bodyPr>
          <a:lstStyle/>
          <a:p>
            <a:pPr>
              <a:lnSpc>
                <a:spcPct val="150000"/>
              </a:lnSpc>
            </a:pPr>
            <a:r>
              <a:rPr lang="en-US" sz="1800" dirty="0" smtClean="0"/>
              <a:t>Howard Florey and Ernst Chain took an interest in Fleming’s research in the early 1940’s</a:t>
            </a:r>
          </a:p>
          <a:p>
            <a:pPr>
              <a:lnSpc>
                <a:spcPct val="150000"/>
              </a:lnSpc>
            </a:pPr>
            <a:r>
              <a:rPr lang="en-US" sz="1800" dirty="0" smtClean="0"/>
              <a:t>They were able to refine Penicillin into a powder</a:t>
            </a:r>
          </a:p>
          <a:p>
            <a:pPr>
              <a:lnSpc>
                <a:spcPct val="150000"/>
              </a:lnSpc>
            </a:pPr>
            <a:r>
              <a:rPr lang="en-US" sz="1800" dirty="0" smtClean="0"/>
              <a:t>In 1941 the first human was successfully treated with penicillin!</a:t>
            </a:r>
          </a:p>
          <a:p>
            <a:pPr>
              <a:lnSpc>
                <a:spcPct val="150000"/>
              </a:lnSpc>
            </a:pPr>
            <a:r>
              <a:rPr lang="en-US" sz="1800" dirty="0" smtClean="0"/>
              <a:t>In 1945, Fleming, Florey, and Chain received the Nobel Prize for Medicine</a:t>
            </a:r>
          </a:p>
          <a:p>
            <a:endParaRPr lang="en-US" dirty="0"/>
          </a:p>
        </p:txBody>
      </p:sp>
      <p:pic>
        <p:nvPicPr>
          <p:cNvPr id="26626" name="Picture 2" descr="http://www.nndb.com/people/038/000128651/howard-florey.jpg"/>
          <p:cNvPicPr>
            <a:picLocks noChangeAspect="1" noChangeArrowheads="1"/>
          </p:cNvPicPr>
          <p:nvPr/>
        </p:nvPicPr>
        <p:blipFill>
          <a:blip r:embed="rId2" cstate="print"/>
          <a:srcRect/>
          <a:stretch>
            <a:fillRect/>
          </a:stretch>
        </p:blipFill>
        <p:spPr bwMode="auto">
          <a:xfrm>
            <a:off x="4343400" y="1524000"/>
            <a:ext cx="1905000" cy="266529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6628" name="Picture 4" descr="http://www.nndb.com/people/013/000128626/ernst-b-chain.jpg"/>
          <p:cNvPicPr>
            <a:picLocks noChangeAspect="1" noChangeArrowheads="1"/>
          </p:cNvPicPr>
          <p:nvPr/>
        </p:nvPicPr>
        <p:blipFill>
          <a:blip r:embed="rId3" cstate="print"/>
          <a:srcRect/>
          <a:stretch>
            <a:fillRect/>
          </a:stretch>
        </p:blipFill>
        <p:spPr bwMode="auto">
          <a:xfrm>
            <a:off x="6705600" y="3581400"/>
            <a:ext cx="1905000" cy="269297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TextBox 5"/>
          <p:cNvSpPr txBox="1"/>
          <p:nvPr/>
        </p:nvSpPr>
        <p:spPr>
          <a:xfrm>
            <a:off x="6629400" y="2133600"/>
            <a:ext cx="2057400" cy="967957"/>
          </a:xfrm>
          <a:prstGeom prst="rect">
            <a:avLst/>
          </a:prstGeom>
          <a:noFill/>
        </p:spPr>
        <p:txBody>
          <a:bodyPr wrap="square" rtlCol="0">
            <a:spAutoFit/>
          </a:bodyPr>
          <a:lstStyle/>
          <a:p>
            <a:pPr algn="ctr">
              <a:lnSpc>
                <a:spcPct val="150000"/>
              </a:lnSpc>
            </a:pPr>
            <a:r>
              <a:rPr lang="en-US" sz="2000" dirty="0" smtClean="0">
                <a:solidFill>
                  <a:srgbClr val="821DE7"/>
                </a:solidFill>
              </a:rPr>
              <a:t>Howard Florey</a:t>
            </a:r>
          </a:p>
          <a:p>
            <a:pPr algn="ctr">
              <a:lnSpc>
                <a:spcPct val="150000"/>
              </a:lnSpc>
            </a:pPr>
            <a:r>
              <a:rPr lang="en-US" sz="2000" dirty="0" smtClean="0">
                <a:solidFill>
                  <a:srgbClr val="821DE7"/>
                </a:solidFill>
              </a:rPr>
              <a:t>Ernst Chain</a:t>
            </a:r>
            <a:endParaRPr lang="en-US" sz="2000" dirty="0">
              <a:solidFill>
                <a:srgbClr val="821DE7"/>
              </a:solidFill>
            </a:endParaRPr>
          </a:p>
        </p:txBody>
      </p:sp>
      <p:cxnSp>
        <p:nvCxnSpPr>
          <p:cNvPr id="8" name="Straight Arrow Connector 7"/>
          <p:cNvCxnSpPr/>
          <p:nvPr/>
        </p:nvCxnSpPr>
        <p:spPr>
          <a:xfrm rot="10800000">
            <a:off x="6400800" y="2438400"/>
            <a:ext cx="457200" cy="1588"/>
          </a:xfrm>
          <a:prstGeom prst="straightConnector1">
            <a:avLst/>
          </a:prstGeom>
          <a:ln w="2222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a:off x="7392988" y="3198812"/>
            <a:ext cx="455612" cy="1588"/>
          </a:xfrm>
          <a:prstGeom prst="straightConnector1">
            <a:avLst/>
          </a:prstGeom>
          <a:ln w="22225">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1890</TotalTime>
  <Words>1524</Words>
  <Application>Microsoft Office PowerPoint</Application>
  <PresentationFormat>On-screen Show (4:3)</PresentationFormat>
  <Paragraphs>180</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Slide 1</vt:lpstr>
      <vt:lpstr>New Hampshire</vt:lpstr>
      <vt:lpstr>Slide 3</vt:lpstr>
      <vt:lpstr>Slide 4</vt:lpstr>
      <vt:lpstr>Slide 5</vt:lpstr>
      <vt:lpstr>Political Figures</vt:lpstr>
      <vt:lpstr>Political Figures</vt:lpstr>
      <vt:lpstr>Penicillin: The Miracle Drug</vt:lpstr>
      <vt:lpstr>Penicillin: The Miracle Drug</vt:lpstr>
      <vt:lpstr>My Favorite Authors</vt:lpstr>
      <vt:lpstr>Sweets &amp; Treats of the 40’s</vt:lpstr>
      <vt:lpstr>MUSIC</vt:lpstr>
      <vt:lpstr>Slide 13</vt:lpstr>
      <vt:lpstr>Slide 14</vt:lpstr>
      <vt:lpstr>Slide 15</vt:lpstr>
      <vt:lpstr>Slide 16</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Kirsten</dc:creator>
  <cp:lastModifiedBy>Kirsten</cp:lastModifiedBy>
  <cp:revision>116</cp:revision>
  <dcterms:created xsi:type="dcterms:W3CDTF">2010-09-09T23:34:28Z</dcterms:created>
  <dcterms:modified xsi:type="dcterms:W3CDTF">2010-09-16T10:55:10Z</dcterms:modified>
</cp:coreProperties>
</file>