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86A2E-9CAA-4E5C-BA0B-2114C3A76F54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C4B5-38CE-4721-993B-C17C82D12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C4B5-38CE-4721-993B-C17C82D122C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72E894-C484-4F0A-86D3-C028AD0FF05C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FF86C0-AA4C-422B-9114-82752AB55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en.wikipedia.org/wiki/File:TheMalteseFalcon3_sz175.jpg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Tommy_dorsey_playing_trombone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upload.wikimedia.org/wikipedia/en/2/23/Yankee_Doodle_Dandy_poster.j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oward_Florey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upload.wikimedia.org/wikipedia/commons/d/dd/Ernst_Boris_Chain.jpg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rolyrics.com/till-then-lyrics-the-mills-brothers.html" TargetMode="External"/><Relationship Id="rId13" Type="http://schemas.openxmlformats.org/officeDocument/2006/relationships/hyperlink" Target="http://www.filmsite.org/casa.html" TargetMode="External"/><Relationship Id="rId3" Type="http://schemas.openxmlformats.org/officeDocument/2006/relationships/hyperlink" Target="http://nobelprize.org/nobel_prizes/literature/laureates/1954/hemingway-bio.html" TargetMode="External"/><Relationship Id="rId7" Type="http://schemas.openxmlformats.org/officeDocument/2006/relationships/hyperlink" Target="http://www.last.fm/music/The+Mills+Brothers/_/Till+Then" TargetMode="External"/><Relationship Id="rId12" Type="http://schemas.openxmlformats.org/officeDocument/2006/relationships/hyperlink" Target="http://pbskids.org/jazz/nowthen/goodman.html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en.wikipedia.org/wiki/Joseph_Stal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ngers.com/jazz/vintage/millsbrothers.html" TargetMode="External"/><Relationship Id="rId11" Type="http://schemas.openxmlformats.org/officeDocument/2006/relationships/hyperlink" Target="http://www.history.navy.mil/photos/events/wwii-pac/midway/midway.htm" TargetMode="External"/><Relationship Id="rId5" Type="http://schemas.openxmlformats.org/officeDocument/2006/relationships/hyperlink" Target="http://www.lostgeneration.com/childhood.htm" TargetMode="External"/><Relationship Id="rId15" Type="http://schemas.openxmlformats.org/officeDocument/2006/relationships/hyperlink" Target="http://www.biography.com/articles/Clark-Gable-9304376" TargetMode="External"/><Relationship Id="rId10" Type="http://schemas.openxmlformats.org/officeDocument/2006/relationships/hyperlink" Target="http://www.history.navy.mil/library/online/battleiwojima.htm" TargetMode="External"/><Relationship Id="rId4" Type="http://schemas.openxmlformats.org/officeDocument/2006/relationships/hyperlink" Target="http://www.ernesthemingway.org.uk/" TargetMode="External"/><Relationship Id="rId9" Type="http://schemas.openxmlformats.org/officeDocument/2006/relationships/hyperlink" Target="http://www.2worldwar2.com/leaders.htm" TargetMode="External"/><Relationship Id="rId14" Type="http://schemas.openxmlformats.org/officeDocument/2006/relationships/hyperlink" Target="http://en.wikipedia.org/wiki/Humphrey_Bogar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istclo.tripod.com/c1940.html" TargetMode="External"/><Relationship Id="rId13" Type="http://schemas.openxmlformats.org/officeDocument/2006/relationships/hyperlink" Target="http://www.rootdig.com/draft/worldwartwo.html" TargetMode="External"/><Relationship Id="rId3" Type="http://schemas.openxmlformats.org/officeDocument/2006/relationships/hyperlink" Target="http://en.wikipedia.org/wiki/Benito_Mussolini" TargetMode="External"/><Relationship Id="rId7" Type="http://schemas.openxmlformats.org/officeDocument/2006/relationships/hyperlink" Target="http://library.thinkquest.org/C0111500/ww2/american/amerprop.htm" TargetMode="External"/><Relationship Id="rId12" Type="http://schemas.openxmlformats.org/officeDocument/2006/relationships/hyperlink" Target="http://en.wikipedia.org/wiki/Yankee_Doodle_Dandy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en.wikipedia.org/wiki/Ernst_Ch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pagandaposters.us/poster10.html" TargetMode="External"/><Relationship Id="rId11" Type="http://schemas.openxmlformats.org/officeDocument/2006/relationships/hyperlink" Target="http://en.wikipedia.org/wiki/Tommy_Dorsey#His_own_band" TargetMode="External"/><Relationship Id="rId5" Type="http://schemas.openxmlformats.org/officeDocument/2006/relationships/hyperlink" Target="http://library.duke.edu/digitalcollections/mma/timeline.html" TargetMode="External"/><Relationship Id="rId15" Type="http://schemas.openxmlformats.org/officeDocument/2006/relationships/hyperlink" Target="http://en.wikipedia.org/wiki/Howard_Florey" TargetMode="External"/><Relationship Id="rId10" Type="http://schemas.openxmlformats.org/officeDocument/2006/relationships/hyperlink" Target="http://www.kennedy-center.org/explorer/artists/?entity_id=3702&amp;source_type=A" TargetMode="External"/><Relationship Id="rId4" Type="http://schemas.openxmlformats.org/officeDocument/2006/relationships/hyperlink" Target="http://en.wikipedia.org/wiki/Winston_churchill" TargetMode="External"/><Relationship Id="rId9" Type="http://schemas.openxmlformats.org/officeDocument/2006/relationships/hyperlink" Target="http://www.walmart.com/ip/Wrangler-Men-s-Relaxed-Fit-Jeans/892584?sourceid=1500000000000003260430&amp;ci_src=14110944&amp;ci_sku=892584" TargetMode="External"/><Relationship Id="rId14" Type="http://schemas.openxmlformats.org/officeDocument/2006/relationships/hyperlink" Target="http://www.nebraskastudies.org/0800/frameset_reset.html?http://www.nebraskastudies.org/0800/stories/0801_010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navy.mil/photos/images/g450000/g451086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navy.mil/photos/images/g310000/g312018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history.navy.mil/photos/images/g10000/g17054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talinPortrait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://upload.wikimedia.org/wikipedia/commons/5/54/Bundesarchiv_Bild_183-2007-1022-506,_Italien,_deutsche_Frontk%C3%A4mpfer_in_Rom_crop.jpg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ir_Winston_S_Churchill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en.wikipedia.org/wiki/File:FDR_in_1933.jpg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A Separate Peace</a:t>
            </a:r>
            <a:br>
              <a:rPr lang="en-US" i="1" dirty="0" smtClean="0"/>
            </a:br>
            <a:r>
              <a:rPr lang="en-US" dirty="0" smtClean="0"/>
              <a:t>Electronic Time Capsule Project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Ryan </a:t>
            </a:r>
            <a:r>
              <a:rPr lang="en-US" dirty="0" smtClean="0"/>
              <a:t>Tucker</a:t>
            </a:r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American Propaganda Posters</a:t>
            </a:r>
            <a:endParaRPr lang="en-US" dirty="0"/>
          </a:p>
        </p:txBody>
      </p:sp>
      <p:pic>
        <p:nvPicPr>
          <p:cNvPr id="10" name="Content Placeholder 9" descr="WW II Propaganda Poster encourages Carpooling to save fuel and fight Hitler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omeone Talk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1242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00400" y="44958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Reminded Americans of possible enemy spies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Made the war a reality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People realized that talking could get troops killed.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13716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Encouraged people to save gas by carpooling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Gas was rationed for normal people.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Gas was rationed to 3 gallons a week.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4958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18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63246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18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6117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(19)</a:t>
            </a:r>
            <a:endParaRPr lang="en-US" sz="1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Popular Song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“Till Then”</a:t>
            </a:r>
          </a:p>
          <a:p>
            <a:pPr>
              <a:buNone/>
            </a:pPr>
            <a:r>
              <a:rPr lang="en-US" dirty="0" smtClean="0"/>
              <a:t>By the Mills Brothers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song was about a soldier singing to his girlfriend back home.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told her to wait for him to return from the war.</a:t>
            </a:r>
            <a:endParaRPr lang="en-US" sz="2400" dirty="0"/>
          </a:p>
        </p:txBody>
      </p:sp>
      <p:pic>
        <p:nvPicPr>
          <p:cNvPr id="29698" name="Picture 2" descr="The Mills Brothers Jaz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00990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63000" y="6550223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(5)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30480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Popular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Ernest Hemingway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Born July 21, 1899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i="1" dirty="0" smtClean="0"/>
              <a:t>For Whom the Bell Tolls </a:t>
            </a:r>
            <a:r>
              <a:rPr lang="en-US" sz="2000" dirty="0" smtClean="0"/>
              <a:t>published</a:t>
            </a:r>
            <a:r>
              <a:rPr lang="en-US" sz="2000" i="1" dirty="0" smtClean="0"/>
              <a:t> </a:t>
            </a:r>
            <a:r>
              <a:rPr lang="en-US" sz="2000" dirty="0" smtClean="0"/>
              <a:t>in 1940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Considered one of Hemingway’s best books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Committed suicide with a shotgun on July 2, 1961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35842" name="Picture 2" descr="Ernest Heming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2305050" cy="32299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011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(2,3)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3505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1066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Other Popular People and Entertainment</a:t>
            </a:r>
            <a:endParaRPr lang="en-US" sz="3400" dirty="0"/>
          </a:p>
        </p:txBody>
      </p:sp>
      <p:pic>
        <p:nvPicPr>
          <p:cNvPr id="37890" name="Picture 2" descr="http://pbskids.org/jazz/nowthen/images/pic-big-goodm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95400"/>
            <a:ext cx="2286000" cy="23241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3581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Benny Goodman, a popular jazz musician</a:t>
            </a:r>
            <a:endParaRPr lang="en-US" dirty="0"/>
          </a:p>
        </p:txBody>
      </p:sp>
      <p:pic>
        <p:nvPicPr>
          <p:cNvPr id="37892" name="Picture 4" descr="casablan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381000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601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movie “Casablanca” was  made in 1942.</a:t>
            </a:r>
            <a:endParaRPr lang="en-US" dirty="0"/>
          </a:p>
        </p:txBody>
      </p:sp>
      <p:pic>
        <p:nvPicPr>
          <p:cNvPr id="37894" name="Picture 6" descr="http://upload.wikimedia.org/wikipedia/en/d/d9/TheMalteseFalcon3_sz17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67000"/>
            <a:ext cx="1666875" cy="21050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000" y="4724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Humphrey Bogart, an actor who starred in “Casablanca”</a:t>
            </a:r>
            <a:endParaRPr lang="en-US" dirty="0"/>
          </a:p>
        </p:txBody>
      </p:sp>
      <p:pic>
        <p:nvPicPr>
          <p:cNvPr id="37896" name="Picture 8" descr="Clark Gab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371600"/>
            <a:ext cx="1524000" cy="20121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1981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Clark Gable, a popular actor who enlisted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106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7912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44958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31242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90000"/>
                  </a:schemeClr>
                </a:solidFill>
              </a:rPr>
              <a:t>13</a:t>
            </a:r>
            <a:endParaRPr lang="en-US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Popular People and Entertainment</a:t>
            </a:r>
            <a:endParaRPr lang="en-US" dirty="0"/>
          </a:p>
        </p:txBody>
      </p:sp>
      <p:pic>
        <p:nvPicPr>
          <p:cNvPr id="44034" name="Picture 2" descr="Image for James Cagney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86200"/>
            <a:ext cx="2057400" cy="26090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2667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Cagney starred in “Yankee Doodle Dandy” in 1942.</a:t>
            </a:r>
            <a:endParaRPr lang="en-US" dirty="0"/>
          </a:p>
        </p:txBody>
      </p:sp>
      <p:pic>
        <p:nvPicPr>
          <p:cNvPr id="44036" name="Picture 4" descr="File:Yankee Doodle Dandy poster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447800"/>
            <a:ext cx="2276475" cy="3552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24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“Yankee Doodle Dandy” was made in 1942.</a:t>
            </a:r>
            <a:endParaRPr lang="en-US" dirty="0"/>
          </a:p>
        </p:txBody>
      </p:sp>
      <p:pic>
        <p:nvPicPr>
          <p:cNvPr id="44038" name="Picture 6" descr="http://upload.wikimedia.org/wikipedia/commons/thumb/1/1f/Tommy_dorsey_playing_trombone.jpg/200px-Tommy_dorsey_playing_trombone.jpg">
            <a:hlinkClick r:id="rId6" tooltip="Tommy Dorsey, in The Fabulous Dorsey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895600"/>
            <a:ext cx="2895600" cy="24612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220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Tommy Dorsey was another popular jazz musician.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624840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51054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23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648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r>
              <a:rPr lang="en-US" dirty="0" smtClean="0"/>
              <a:t>Medical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4736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Penicillin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Font typeface="Wingdings" pitchFamily="2" charset="2"/>
              <a:buChar char="§"/>
            </a:pPr>
            <a:r>
              <a:rPr lang="en-US" sz="2600" dirty="0" smtClean="0"/>
              <a:t>1940- method to produce usable form of penicillin developed by Howard Florey and Ernst Chain</a:t>
            </a:r>
          </a:p>
          <a:p>
            <a:pPr marL="624078" indent="-514350">
              <a:buFont typeface="Wingdings" pitchFamily="2" charset="2"/>
              <a:buChar char="§"/>
            </a:pPr>
            <a:endParaRPr lang="en-US" sz="2600" dirty="0" smtClean="0"/>
          </a:p>
          <a:p>
            <a:pPr marL="624078" indent="-514350">
              <a:buFont typeface="Wingdings" pitchFamily="2" charset="2"/>
              <a:buChar char="§"/>
            </a:pPr>
            <a:r>
              <a:rPr lang="en-US" sz="2600" dirty="0" smtClean="0"/>
              <a:t>1941- 1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clinical tests prove drug can cure many life-threatening infections</a:t>
            </a:r>
            <a:endParaRPr lang="en-US" sz="2600" dirty="0"/>
          </a:p>
        </p:txBody>
      </p:sp>
      <p:pic>
        <p:nvPicPr>
          <p:cNvPr id="39940" name="Picture 4" descr="http://upload.wikimedia.org/wikipedia/en/a/a7/Howard_Flore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"/>
            <a:ext cx="1509299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15200" y="182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Howard Florey</a:t>
            </a:r>
            <a:endParaRPr lang="en-US" dirty="0"/>
          </a:p>
        </p:txBody>
      </p:sp>
      <p:pic>
        <p:nvPicPr>
          <p:cNvPr id="39942" name="Picture 6" descr="File:Ernst Boris Ch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1614321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Ernst Chain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39200" y="66117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(17)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23622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64770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28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Teenage Boys’ Fashion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524000"/>
            <a:ext cx="62484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Fabric was needed for soldiers’ uniforms.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133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Fabrics were in short supply, including silk and nylon.</a:t>
            </a:r>
            <a:endParaRPr lang="en-US" sz="2400" dirty="0"/>
          </a:p>
        </p:txBody>
      </p:sp>
      <p:pic>
        <p:nvPicPr>
          <p:cNvPr id="2050" name="Picture 2" descr="http://x.couver.us/images/socks/white_running_athletic_low_cut_ankle_s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52800"/>
            <a:ext cx="2070100" cy="2070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541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Ankle socks were popular.</a:t>
            </a:r>
            <a:endParaRPr lang="en-US" dirty="0"/>
          </a:p>
        </p:txBody>
      </p:sp>
      <p:pic>
        <p:nvPicPr>
          <p:cNvPr id="2052" name="Picture 4" descr="Wrangler - Men's Relaxed Fit Je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047875" cy="20478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3810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Jeans were worn outside of school.</a:t>
            </a:r>
            <a:endParaRPr lang="en-US" dirty="0"/>
          </a:p>
        </p:txBody>
      </p:sp>
      <p:pic>
        <p:nvPicPr>
          <p:cNvPr id="2054" name="Picture 6" descr="http://www.8ball.co.uk/tshirts/hanestshirt-plainroyalblue_1_109189_royal-blue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733800"/>
            <a:ext cx="2270125" cy="2270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432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T-shirts started to come into style.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24900" y="66117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(20)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5814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21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3"/>
              </a:rPr>
              <a:t>http://nobelprize.org/nobel_prizes/literature/laureates/1954/hemingway-bio.html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4"/>
              </a:rPr>
              <a:t>http://www.ernesthemingway.org.uk/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5"/>
              </a:rPr>
              <a:t>http://www.lostgeneration.com/childhood.htm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6"/>
              </a:rPr>
              <a:t>http://www.singers.com/jazz/vintage/millsbrothers.html</a:t>
            </a:r>
            <a:endParaRPr lang="en-US" sz="2000" u="sng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7"/>
              </a:rPr>
              <a:t>http://www.last.fm/music/The+Mills+Brothers/_/Till+Then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8"/>
              </a:rPr>
              <a:t>http://www.metrolyrics.com/till-then-lyrics-the-mills-brothers.html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9"/>
              </a:rPr>
              <a:t>http://www.2worldwar2.com/leaders.htm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10"/>
              </a:rPr>
              <a:t>http://www.history.navy.mil/library/online/battleiwojima.htm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11"/>
              </a:rPr>
              <a:t>http://www.history.navy.mil/photos/events/wwii-pac/midway/midway.htm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12"/>
              </a:rPr>
              <a:t>http://pbskids.org/jazz/nowthen/goodman.html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13"/>
              </a:rPr>
              <a:t>http://www.filmsite.org/casa.html</a:t>
            </a: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000" u="sng" dirty="0" smtClean="0">
                <a:hlinkClick r:id="rId14"/>
              </a:rPr>
              <a:t>http://en.wikipedia.org/wiki/Humphrey_Bogart</a:t>
            </a:r>
            <a:endParaRPr lang="en-US" sz="2000" u="sng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sz="2000" u="sng" dirty="0" smtClean="0">
                <a:hlinkClick r:id="rId15"/>
              </a:rPr>
              <a:t>http://www.biography.com/articles/Clark-Gable-9304376</a:t>
            </a:r>
            <a:endParaRPr lang="en-US" sz="2000" u="sng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2000" u="sng" dirty="0" smtClean="0">
                <a:hlinkClick r:id="rId16"/>
              </a:rPr>
              <a:t>http://en.wikipedia.org/wiki/Joseph_Stalin</a:t>
            </a:r>
            <a:endParaRPr lang="en-US" sz="2000" u="sng" dirty="0" smtClean="0"/>
          </a:p>
          <a:p>
            <a:pPr marL="624078" lvl="0" indent="-514350">
              <a:buFont typeface="+mj-lt"/>
              <a:buAutoNum type="arabicPeriod"/>
            </a:pPr>
            <a:endParaRPr lang="en-US" sz="2000" u="sng" dirty="0" smtClean="0"/>
          </a:p>
          <a:p>
            <a:pPr marL="624078" lvl="0" indent="-514350">
              <a:buNone/>
            </a:pPr>
            <a:endParaRPr lang="en-US" sz="2000" dirty="0" smtClean="0"/>
          </a:p>
          <a:p>
            <a:pPr marL="566928" lvl="0" indent="-457200">
              <a:buFont typeface="+mj-lt"/>
              <a:buAutoNum type="arabicPeriod"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3"/>
              </a:rPr>
              <a:t>http://en.wikipedia.org/wiki/Benito_Mussolini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4"/>
              </a:rPr>
              <a:t>http://en.wikipedia.org/wiki/Winston_churchill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5"/>
              </a:rPr>
              <a:t>http://library.duke.edu/digitalcollections/mma/timeline.html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6"/>
              </a:rPr>
              <a:t>http://www.propagandaposters.us/poster10.html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7"/>
              </a:rPr>
              <a:t>http://library.thinkquest.org/C0111500/ww2/american/amerprop.htm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8"/>
              </a:rPr>
              <a:t>http://histclo.tripod.com/c1940.html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9"/>
              </a:rPr>
              <a:t>http://www.walmart.com/ip/Wrangler-Men-s-Relaxed-Fit-Jeans/892584?sourceid=1500000000000003260430&amp;ci_src=14110944&amp;ci_sku=892584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10"/>
              </a:rPr>
              <a:t>http://www.kennedy-center.org/explorer/artists/?entity_id=3702&amp;source_type=A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11"/>
              </a:rPr>
              <a:t>http://en.wikipedia.org/wiki/Tommy_Dorsey#His_own_band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12"/>
              </a:rPr>
              <a:t>http://en.wikipedia.org/wiki/Yankee_Doodle_Dandy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13"/>
              </a:rPr>
              <a:t>http://www.rootdig.com/draft/worldwartwo.html</a:t>
            </a:r>
            <a:endParaRPr lang="en-US" sz="2200" u="sng" dirty="0" smtClean="0"/>
          </a:p>
          <a:p>
            <a:pPr marL="624078" indent="-514350">
              <a:buFont typeface="+mj-lt"/>
              <a:buAutoNum type="arabicPeriod" startAt="15"/>
            </a:pPr>
            <a:r>
              <a:rPr lang="en-US" sz="2400" u="sng" dirty="0" smtClean="0">
                <a:hlinkClick r:id="rId14"/>
              </a:rPr>
              <a:t>http://www.nebraskastudies.org/0800/frameset_reset.html?http://www.nebraskastudies.org/0800/stories/0801_0106.html</a:t>
            </a:r>
            <a:endParaRPr lang="en-US" sz="2400" u="sng" dirty="0" smtClean="0"/>
          </a:p>
          <a:p>
            <a:pPr marL="624078" indent="-514350">
              <a:buFont typeface="+mj-lt"/>
              <a:buAutoNum type="arabicPeriod" startAt="15"/>
            </a:pPr>
            <a:r>
              <a:rPr lang="en-US" sz="2200" dirty="0" smtClean="0">
                <a:hlinkClick r:id="rId15"/>
              </a:rPr>
              <a:t>http://en.wikipedia.org/wiki/Howard_Florey</a:t>
            </a:r>
            <a:endParaRPr lang="en-US" sz="2200" dirty="0" smtClean="0"/>
          </a:p>
          <a:p>
            <a:pPr marL="624078" lvl="0" indent="-514350">
              <a:buFont typeface="+mj-lt"/>
              <a:buAutoNum type="arabicPeriod" startAt="15"/>
            </a:pPr>
            <a:r>
              <a:rPr lang="en-US" sz="2200" u="sng" dirty="0" smtClean="0">
                <a:hlinkClick r:id="rId16"/>
              </a:rPr>
              <a:t>http://en.wikipedia.org/wiki/Ernst_Chain</a:t>
            </a:r>
            <a:endParaRPr lang="en-US" sz="2200" u="sng" dirty="0" smtClean="0"/>
          </a:p>
          <a:p>
            <a:pPr marL="624078" lvl="0" indent="-514350">
              <a:buFont typeface="+mj-lt"/>
              <a:buAutoNum type="arabicPeriod" startAt="15"/>
            </a:pPr>
            <a:endParaRPr lang="en-US" sz="2200" dirty="0" smtClean="0"/>
          </a:p>
          <a:p>
            <a:pPr marL="624078" indent="-514350">
              <a:buFont typeface="+mj-lt"/>
              <a:buAutoNum type="arabicPeriod" startAt="15"/>
            </a:pPr>
            <a:endParaRPr lang="en-US" sz="2400" dirty="0" smtClean="0"/>
          </a:p>
          <a:p>
            <a:pPr marL="624078" lvl="0" indent="-514350">
              <a:buFont typeface="+mj-lt"/>
              <a:buAutoNum type="arabicPeriod" startAt="15"/>
            </a:pPr>
            <a:endParaRPr lang="en-US" sz="2200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The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6248400" cy="43251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draft was made a law on September 16, 1940.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Men between the ages of 24 and 35 were required to register.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On October 16, 1940, the first registration occurred. </a:t>
            </a:r>
            <a:endParaRPr lang="en-US" dirty="0"/>
          </a:p>
        </p:txBody>
      </p:sp>
      <p:pic>
        <p:nvPicPr>
          <p:cNvPr id="46082" name="Picture 2" descr="Henry Mortier card from W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1"/>
            <a:ext cx="3505200" cy="24867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281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WWII draft card</a:t>
            </a:r>
            <a:endParaRPr lang="en-US" dirty="0"/>
          </a:p>
        </p:txBody>
      </p:sp>
      <p:pic>
        <p:nvPicPr>
          <p:cNvPr id="46084" name="Picture 4" descr="Bertus Ufkes Draft c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67200"/>
            <a:ext cx="2793889" cy="19732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8400" y="609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WWII draft card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59436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610600" y="2362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0" y="661177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(26)</a:t>
            </a:r>
            <a:endParaRPr lang="en-US" sz="1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WWII Pacific Battle- Midway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600" dirty="0" smtClean="0"/>
              <a:t>Fought July 4-7, 1942</a:t>
            </a:r>
          </a:p>
          <a:p>
            <a:pPr>
              <a:buFont typeface="Wingdings" pitchFamily="2" charset="2"/>
              <a:buChar char="§"/>
            </a:pPr>
            <a:endParaRPr lang="en-US" sz="2600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Fought over and around the U.S. base</a:t>
            </a:r>
          </a:p>
          <a:p>
            <a:pPr>
              <a:buNone/>
            </a:pPr>
            <a:r>
              <a:rPr lang="en-US" sz="2600" dirty="0" smtClean="0"/>
              <a:t>	 on the island of Midway</a:t>
            </a:r>
          </a:p>
          <a:p>
            <a:pPr>
              <a:buFont typeface="Wingdings" pitchFamily="2" charset="2"/>
              <a:buChar char="§"/>
            </a:pPr>
            <a:endParaRPr lang="en-US" sz="2600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Japan wanted to destroy the U.S. Pacific Fleet.</a:t>
            </a:r>
          </a:p>
          <a:p>
            <a:pPr>
              <a:buFont typeface="Wingdings" pitchFamily="2" charset="2"/>
              <a:buChar char="§"/>
            </a:pPr>
            <a:endParaRPr lang="en-US" sz="2600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Pacific Fleet set an ambush for the Japanese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0" name="Picture 2" descr="http://www.history.navy.mil/photos/images/g450000/g451086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95400"/>
            <a:ext cx="2133600" cy="23191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0" y="33528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0" y="66117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(9)</a:t>
            </a:r>
            <a:endParaRPr lang="en-US" sz="1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Pacific Battle- Midway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U.S. naval aviators sunk or severely damaged 4 Japanese carriers.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Only 1 U.S. carrier lost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www.history.navy.mil/photos/images/g310000/g312018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00400"/>
            <a:ext cx="3200400" cy="2832356"/>
          </a:xfrm>
          <a:prstGeom prst="rect">
            <a:avLst/>
          </a:prstGeom>
          <a:noFill/>
        </p:spPr>
      </p:pic>
      <p:pic>
        <p:nvPicPr>
          <p:cNvPr id="10244" name="Picture 4" descr="http://www.history.navy.mil/photos/images/g10000/g17054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419600"/>
            <a:ext cx="2362200" cy="18661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58674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57912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66117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(9)</a:t>
            </a:r>
            <a:endParaRPr lang="en-US" sz="10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WWII Pacific Battle- Iwo 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/>
              <a:t>Attack started February 19, 1945</a:t>
            </a:r>
          </a:p>
          <a:p>
            <a:pPr>
              <a:buFont typeface="Wingdings" pitchFamily="2" charset="2"/>
              <a:buChar char="§"/>
            </a:pPr>
            <a:endParaRPr lang="en-US" sz="2600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The island was strategically important to the U.S. </a:t>
            </a:r>
          </a:p>
          <a:p>
            <a:pPr>
              <a:buFont typeface="Wingdings" pitchFamily="2" charset="2"/>
              <a:buChar char="§"/>
            </a:pPr>
            <a:endParaRPr lang="en-US" sz="2600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On March 26, after over a month of heavy fighting, the Marines declared the island secure.</a:t>
            </a:r>
          </a:p>
        </p:txBody>
      </p:sp>
      <p:pic>
        <p:nvPicPr>
          <p:cNvPr id="8194" name="Picture 2" descr="Iwo Jima Invasion, Feb. 1945: LVTs retracting from the Iwo Jima beaches  after landing the initial waves of marines, in the morning of 19 February, 1945. USS Tennessee (BB-43) is in the right center. Photograph attributed to LtJG Gene Senier. Naval Historical Center Photographic Section #80-G-474795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38600"/>
            <a:ext cx="3352800" cy="2641082"/>
          </a:xfrm>
          <a:prstGeom prst="rect">
            <a:avLst/>
          </a:prstGeom>
          <a:noFill/>
        </p:spPr>
      </p:pic>
      <p:pic>
        <p:nvPicPr>
          <p:cNvPr id="8196" name="Picture 4" descr="Iwo Jima Operation, 1945: White phosphorous rounds burst ashore as destroyers prepare for a underwater demolition team operation off Iwo Jima's West Beach at 4:00 P.M., 17 February 1945. Note &quot;Fletcher&quot; class destroyer firing at right. Photographed from USS Texas (BB-35) . Naval Historical Center Photographic Section #80-G-309163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38600"/>
            <a:ext cx="3426534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0" y="64008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64770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6553201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(8)</a:t>
            </a:r>
            <a:endParaRPr lang="en-US" sz="1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WWII Pacific Battle- Iwo 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U.S.- suffered 26,000 casualties, including 6,800 dead Marines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Japan- only 1,083 of the original 20,000 defenders survived</a:t>
            </a:r>
            <a:endParaRPr lang="en-US" dirty="0"/>
          </a:p>
        </p:txBody>
      </p:sp>
      <p:pic>
        <p:nvPicPr>
          <p:cNvPr id="6146" name="Picture 2" descr="Amphibious tractors approaching Iwo Jima, February 1945. Naval Historical Center, Photographic Section #NH 104317-K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562350" cy="2485360"/>
          </a:xfrm>
          <a:prstGeom prst="rect">
            <a:avLst/>
          </a:prstGeom>
          <a:noFill/>
        </p:spPr>
      </p:pic>
      <p:pic>
        <p:nvPicPr>
          <p:cNvPr id="6148" name="Picture 4" descr="Iwo Jima, Volcano Islands: Fourth Marine Division Cemetary, March 1945. Note DUKW and truck traffic in background, with wrecked Japanese aircraft beyond. Naval Historical Center Photographic Section #80-G-412517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2849909" cy="19240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29600" y="59436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9436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655320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(8)</a:t>
            </a:r>
            <a:endParaRPr lang="en-US" sz="1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Political Leaders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352800"/>
            <a:ext cx="40386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Adolf Hitler- Axis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Became German Prime Minister in 1933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Later became dictator of Germany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Invaded Poland, starting WWII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733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Hideki Tojo- Axis</a:t>
            </a:r>
          </a:p>
          <a:p>
            <a:pPr algn="ctr">
              <a:buNone/>
            </a:pPr>
            <a:r>
              <a:rPr lang="en-US" dirty="0" smtClean="0"/>
              <a:t>Prime Minister of Japan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Responsible for the attack on Pearl Harbor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Very aggressive military leader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Executed after WWII for war crimes</a:t>
            </a:r>
            <a:endParaRPr lang="en-US" dirty="0"/>
          </a:p>
        </p:txBody>
      </p:sp>
      <p:pic>
        <p:nvPicPr>
          <p:cNvPr id="4098" name="Picture 2" descr="http://www.2worldwar2.com/images/adolf-hit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1838325" cy="1905000"/>
          </a:xfrm>
          <a:prstGeom prst="rect">
            <a:avLst/>
          </a:prstGeom>
          <a:noFill/>
        </p:spPr>
      </p:pic>
      <p:pic>
        <p:nvPicPr>
          <p:cNvPr id="4100" name="Picture 4" descr="http://www.2worldwar2.com/images/to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90600"/>
            <a:ext cx="1343025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2800" y="2590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90000"/>
                  </a:schemeClr>
                </a:solidFill>
              </a:rPr>
              <a:t>7</a:t>
            </a:r>
            <a:endParaRPr lang="en-US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0480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661177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(7)</a:t>
            </a:r>
            <a:endParaRPr lang="en-US" sz="10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Political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971800"/>
            <a:ext cx="4495800" cy="36179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r>
              <a:rPr lang="en-US" sz="3000" dirty="0" smtClean="0"/>
              <a:t>Benito Mussolini- Axis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Prime Minister of Italy from 1922 to 1943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Invaded weaker neighbors during WWII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Allied himself with Hitler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706624"/>
            <a:ext cx="4572000" cy="41513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000" dirty="0" smtClean="0"/>
              <a:t>Joseph Stalin- Allies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Communist dictator of the Soviet Union from 1928 to 1953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Murdered many military officers before the start of WWII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Initially made a deal with Hitler, but the Germans still attacked the Soviet Union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2050" name="Picture 2" descr="http://upload.wikimedia.org/wikipedia/commons/thumb/b/b4/StalinPortrait.jpg/240px-StalinPortrait.jpg">
            <a:hlinkClick r:id="rId3" tooltip="Joseph Stali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"/>
            <a:ext cx="1676400" cy="2249170"/>
          </a:xfrm>
          <a:prstGeom prst="rect">
            <a:avLst/>
          </a:prstGeom>
          <a:noFill/>
        </p:spPr>
      </p:pic>
      <p:pic>
        <p:nvPicPr>
          <p:cNvPr id="2054" name="Picture 6" descr="File:Bundesarchiv Bild 183-2007-1022-506, Italien, deutsche Frontkämpfer in Rom cro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219200"/>
            <a:ext cx="1828800" cy="22165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3124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4384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661177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(7)</a:t>
            </a:r>
            <a:endParaRPr lang="en-US" sz="10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Political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200400"/>
            <a:ext cx="4495800" cy="3810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dirty="0" smtClean="0"/>
              <a:t>Winston Churchill-Allies</a:t>
            </a:r>
          </a:p>
          <a:p>
            <a:pPr>
              <a:buNone/>
            </a:pPr>
            <a:r>
              <a:rPr lang="en-US" dirty="0" smtClean="0"/>
              <a:t>Prime Minister of Great Britain starting May 10, 1940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Spirit and charm raised morale of British people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Strong alliance with U.S.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One of the most famous leaders of WWII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1"/>
            <a:ext cx="449580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dirty="0" smtClean="0"/>
              <a:t>Franklin D. Roosevelt-Allies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President of the U.S. from 1933 to 1945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Tried to remain neutral in WWII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Because of the attack on Pearl Harbor, the U.S. entered WWII.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Died in April 1945, shortly before the end of the war</a:t>
            </a:r>
          </a:p>
          <a:p>
            <a:pPr algn="ctr">
              <a:buNone/>
            </a:pPr>
            <a:endParaRPr lang="en-US" sz="3000" dirty="0"/>
          </a:p>
        </p:txBody>
      </p:sp>
      <p:pic>
        <p:nvPicPr>
          <p:cNvPr id="33794" name="Picture 2" descr="http://upload.wikimedia.org/wikipedia/commons/thumb/9/9c/Sir_Winston_S_Churchill.jpg/225px-Sir_Winston_S_Churchill.jpg">
            <a:hlinkClick r:id="rId3" tooltip="Winston Churchill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19200"/>
            <a:ext cx="1524000" cy="1903307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b/b8/FDR_in_1933.jpg/260px-FDR_in_1933.jpg">
            <a:hlinkClick r:id="rId5" tooltip="Franklin D. Roosevelt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33400"/>
            <a:ext cx="1877608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7600" y="24384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8956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16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200" y="661177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(7)</a:t>
            </a:r>
            <a:endParaRPr lang="en-US" sz="1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429</TotalTime>
  <Words>784</Words>
  <Application>Microsoft Office PowerPoint</Application>
  <PresentationFormat>On-screen Show (4:3)</PresentationFormat>
  <Paragraphs>232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A Separate Peace Electronic Time Capsule Project</vt:lpstr>
      <vt:lpstr>The Draft</vt:lpstr>
      <vt:lpstr>WWII Pacific Battle- Midway</vt:lpstr>
      <vt:lpstr>WWII Pacific Battle- Midway</vt:lpstr>
      <vt:lpstr>WWII Pacific Battle- Iwo Jima</vt:lpstr>
      <vt:lpstr>WWII Pacific Battle- Iwo Jima</vt:lpstr>
      <vt:lpstr>Political Leaders</vt:lpstr>
      <vt:lpstr>Political Leaders</vt:lpstr>
      <vt:lpstr>Political Leaders</vt:lpstr>
      <vt:lpstr>American Propaganda Posters</vt:lpstr>
      <vt:lpstr>Popular Song</vt:lpstr>
      <vt:lpstr>Popular Author</vt:lpstr>
      <vt:lpstr>Other Popular People and Entertainment</vt:lpstr>
      <vt:lpstr>More Popular People and Entertainment</vt:lpstr>
      <vt:lpstr>Medical Discovery</vt:lpstr>
      <vt:lpstr>Teenage Boys’ Fashion</vt:lpstr>
      <vt:lpstr>Works Cited</vt:lpstr>
      <vt:lpstr>Works Cited</vt:lpstr>
    </vt:vector>
  </TitlesOfParts>
  <Company>Yorktown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Separate Peace Electronic Time Capsule Project</dc:title>
  <dc:creator>profile</dc:creator>
  <cp:lastModifiedBy>John</cp:lastModifiedBy>
  <cp:revision>41</cp:revision>
  <dcterms:created xsi:type="dcterms:W3CDTF">2010-09-14T17:05:41Z</dcterms:created>
  <dcterms:modified xsi:type="dcterms:W3CDTF">2010-09-16T01:24:08Z</dcterms:modified>
</cp:coreProperties>
</file>