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AC996-848B-4F1B-8CB3-E5374A067CFC}" type="datetimeFigureOut">
              <a:rPr lang="en-US" smtClean="0"/>
              <a:pPr/>
              <a:t>9/16/2010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68FDD0-EA2F-4E16-99DA-AE5B7EFA6D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0D0104B-3980-42A1-A07F-7A7A50C06314}"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D0104B-3980-42A1-A07F-7A7A50C063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D0104B-3980-42A1-A07F-7A7A50C063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D0104B-3980-42A1-A07F-7A7A50C063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D0104B-3980-42A1-A07F-7A7A50C06314}"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D0104B-3980-42A1-A07F-7A7A50C063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0D0104B-3980-42A1-A07F-7A7A50C06314}"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0D0104B-3980-42A1-A07F-7A7A50C063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0D0104B-3980-42A1-A07F-7A7A50C063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1D4652-2791-4557-8E83-8202EC7FA68C}" type="datetimeFigureOut">
              <a:rPr lang="en-US" smtClean="0"/>
              <a:pPr/>
              <a:t>9/16/2010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D0104B-3980-42A1-A07F-7A7A50C063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31D4652-2791-4557-8E83-8202EC7FA68C}" type="datetimeFigureOut">
              <a:rPr lang="en-US" smtClean="0"/>
              <a:pPr/>
              <a:t>9/16/2010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0D0104B-3980-42A1-A07F-7A7A50C063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31D4652-2791-4557-8E83-8202EC7FA68C}" type="datetimeFigureOut">
              <a:rPr lang="en-US" smtClean="0"/>
              <a:pPr/>
              <a:t>9/16/2010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0D0104B-3980-42A1-A07F-7A7A50C0631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gif"/><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google.com/imgres?imgurl=http://static.songlyrics.com/album_covers/190/the-mills-brothers/the-mills-brothers-19825.jpg&amp;imgrefurl=http://www.songlyrics.com/the-mills-brothers/paper-doll-lyrics/&amp;usg=__oamrOQK6LvI5-RkFkEs5VzDGa5I=&amp;h=159&amp;w=160&amp;sz=10&amp;hl=en&amp;start=0&amp;zoom=1&amp;tbnid=Ujyml85sWx9g2M:&amp;tbnh=127&amp;tbnw=128&amp;prev=/images?q=paper+dall+the+mills+bros+of+1942&amp;hl=en&amp;sa=G&amp;biw=1268&amp;bih=792&amp;gbv=2&amp;tbs=isch:1&amp;itbs=1&amp;iact=hc&amp;vpx=379&amp;vpy=259&amp;dur=47&amp;hovh=127&amp;hovw=128&amp;tx=69&amp;ty=62&amp;ei=Fl-NTLXTFYGsnAewndjoCQ&amp;oei=Fl-NTLXTFYGsnAewndjoCQ&amp;esq=1&amp;page=1&amp;ndsp=18&amp;ved=1t:429,r:1,s:0" TargetMode="External"/><Relationship Id="rId3" Type="http://schemas.openxmlformats.org/officeDocument/2006/relationships/hyperlink" Target="http://www.google.com/imgres?imgurl=http://delirium-vault.com/nekoneko/wp-content/uploads/2009/10/cat_people_1942.preview.jpg&amp;imgrefurl=http://delirium-vault.com/nekoneko/category/reviews/american-films/&amp;usg=__YjGrzsPJ1nH9ybhT3tsGI0KDXcY=&amp;h=640&amp;w=321&amp;sz=50&amp;hl=en&amp;start=0&amp;zoom=1&amp;tbnid=qKDRfB9E_aaaPM:&amp;tbnh=130&amp;tbnw=65&amp;prev=/images?q=cat+people+movie+of+1942&amp;hl=en&amp;biw=1268&amp;bih=792&amp;gbv=2&amp;tbs=isch:1&amp;itbs=1&amp;iact=hc&amp;vpx=119&amp;vpy=261&amp;dur=94&amp;hovh=317&amp;hovw=159&amp;tx=88&amp;ty=142&amp;ei=rF6NTMjpMamfnwehm-itCQ&amp;oei=rF6NTMjpMamfnwehm-itCQ&amp;esq=1&amp;page=1&amp;ndsp=27&amp;ved=1t:429,r:7,s:0" TargetMode="External"/><Relationship Id="rId7" Type="http://schemas.openxmlformats.org/officeDocument/2006/relationships/hyperlink" Target="http://www.google.com/imgres?imgurl=http://0.tqn.com/d/top40/1/0/4/S/1/bingcrosbychristmas.jpg&amp;imgrefurl=http://top40.about.com/od/holidaymusic/tp/Top-100-Christmas-Songs.htm&amp;usg=__leedxZeO6of6DRWofCmKMH-sRZI=&amp;h=296&amp;w=296&amp;sz=24&amp;hl=en&amp;start=0&amp;zoom=1&amp;tbnid=XcV3p_-4v45rVM:&amp;tbnh=137&amp;tbnw=133&amp;prev=/images?q=top+5+songs+of+1942&amp;hl=en&amp;biw=1268&amp;bih=792&amp;gbv=2&amp;tbs=isch:1&amp;itbs=1&amp;iact=hc&amp;vpx=807&amp;vpy=305&amp;dur=2829&amp;hovh=225&amp;hovw=225&amp;tx=104&amp;ty=97&amp;ei=Xl2NTLLuCZfrnQfdqtCvCQ&amp;oei=Xl2NTLLuCZfrnQfdqtCvCQ&amp;esq=1&amp;page=1&amp;ndsp=27&amp;ved=1t:429,r:11,s:0" TargetMode="External"/><Relationship Id="rId2" Type="http://schemas.openxmlformats.org/officeDocument/2006/relationships/hyperlink" Target="http://www.google.com/imgres?imgurl=http://fusedfilm.com/wp-content/uploads/2009/05/casablanca-poster.jpg&amp;imgrefurl=http://www.fusedfilm.com/2009/05/retro-review-casablanca/&amp;usg=__9paG8Hh9MqAylyE19cqyL9bBPdM=&amp;h=358&amp;w=338&amp;sz=26&amp;hl=en&amp;start=0&amp;zoom=1&amp;tbnid=ZZGseZte5E-3-M:&amp;tbnh=147&amp;tbnw=139&amp;prev=/images?q=casablanca&amp;hl=en&amp;biw=1268&amp;bih=792&amp;gbv=2&amp;tbs=isch:1&amp;itbs=1&amp;iact=hc&amp;vpx=127&amp;vpy=425&amp;dur=140&amp;hovh=231&amp;hovw=218&amp;tx=117&amp;ty=134&amp;ei=4l6NTOOtFamfnwehm-itCQ&amp;oei=4l6NTOOtFamfnwehm-itCQ&amp;esq=1&amp;page=1&amp;ndsp=25&amp;ved=1t:429,r:13,s:0" TargetMode="External"/><Relationship Id="rId1" Type="http://schemas.openxmlformats.org/officeDocument/2006/relationships/slideLayout" Target="../slideLayouts/slideLayout2.xml"/><Relationship Id="rId6" Type="http://schemas.openxmlformats.org/officeDocument/2006/relationships/hyperlink" Target="http://www.google.com/imgres?imgurl=http://api.ning.com/files/UoeFoayJL1N561OYaWsoy3E*KAOtwoDfz8HPPGYAQR4zK*sSE-mqiYu4D3DM6LlvJMqcseJgpyPHFSt6i4Vs-yG1MFGW8FHD/BobHopeRoadtoMorocco.jpeg&amp;imgrefurl=http://netflixcommunity.ning.com/profiles/blogs/my-movie-collection&amp;usg=__OR9vfKC1nXe7yOuMjC5k10gksjg=&amp;h=383&amp;w=259&amp;sz=27&amp;hl=en&amp;start=0&amp;zoom=1&amp;tbnid=MI0Kz8X6lrdoDM:&amp;tbnh=150&amp;tbnw=102&amp;prev=/images?q=road+to+morocco&amp;hl=en&amp;biw=1268&amp;bih=792&amp;gbv=2&amp;tbs=isch:1&amp;itbs=1&amp;iact=hc&amp;vpx=441&amp;vpy=80&amp;dur=562&amp;hovh=273&amp;hovw=185&amp;tx=102&amp;ty=131&amp;ei=Jl6NTOwC1-udB4GK2LQJ&amp;oei=Jl6NTOwC1-udB4GK2LQJ&amp;esq=1&amp;page=1&amp;ndsp=24&amp;ved=1t:429,r:2,s:0" TargetMode="External"/><Relationship Id="rId5" Type="http://schemas.openxmlformats.org/officeDocument/2006/relationships/hyperlink" Target="http://www.google.com/imgres?imgurl=http://www.boxofficereport.com/images/posters/254bambi.jpg&amp;imgrefurl=http://www.boxofficereport.com/media/my100fposters.shtml&amp;usg=__X2I1EUH1Fjehp9AQS1kiv5Q9zIU=&amp;h=425&amp;w=275&amp;sz=42&amp;hl=en&amp;start=0&amp;zoom=1&amp;tbnid=UZST-WJY0b1wiM:&amp;tbnh=147&amp;tbnw=95&amp;prev=/images?q=bambi+of+1942&amp;hl=en&amp;biw=1268&amp;bih=792&amp;gbv=2&amp;tbs=isch:1&amp;itbs=1&amp;iact=hc&amp;vpx=478&amp;vpy=143&amp;dur=3657&amp;hovh=279&amp;hovw=180&amp;tx=123&amp;ty=131&amp;ei=rV2NTITSPMiRnwe4h_2YCQ&amp;oei=rV2NTITSPMiRnwe4h_2YCQ&amp;esq=1&amp;page=1&amp;ndsp=29&amp;ved=1t:429,r:3,s:0" TargetMode="External"/><Relationship Id="rId4" Type="http://schemas.openxmlformats.org/officeDocument/2006/relationships/hyperlink" Target="http://www.google.com/imgres?imgurl=http://midlifemanifesto.com/wp-content/uploads/2009/12/98_yankee_doodle_dandy.jpg&amp;imgrefurl=http://awayfromherdesk.blogspot.com/&amp;usg=__sNareM9Dy0QnhKTusnRoQQUkSr4=&amp;h=429&amp;w=300&amp;sz=33&amp;hl=en&amp;start=0&amp;zoom=1&amp;tbnid=jZRcYNFxNyc2oM:&amp;tbnh=143&amp;tbnw=100&amp;prev=/images?q=yankee+doodle+dandy&amp;hl=en&amp;biw=1268&amp;bih=792&amp;gbv=2&amp;tbs=isch:1&amp;itbs=1&amp;iact=hc&amp;vpx=122&amp;vpy=78&amp;dur=188&amp;hovh=269&amp;hovw=188&amp;tx=91&amp;ty=148&amp;ei=Tl6NTLKYA5KUnAeJr-SrCQ&amp;oei=Tl6NTLKYA5KUnAeJr-SrCQ&amp;esq=1&amp;page=1&amp;ndsp=27&amp;ved=1t:429,r:0,s:0" TargetMode="External"/><Relationship Id="rId9" Type="http://schemas.openxmlformats.org/officeDocument/2006/relationships/hyperlink" Target="http://www.google.com/imgres?imgurl=http://img.maniadb.com/images/album/280/280048_1_f.jpg&amp;imgrefurl=http://www.maniadb.com/search.asp?sr=LO&amp;q=Midnight+Walk&amp;usg=__08E5WpmG9hxdf7C4fDUUtn61iHE=&amp;h=460&amp;w=460&amp;sz=48&amp;hl=en&amp;start=0&amp;zoom=1&amp;tbnid=78SapqGdjGFZnM:&amp;tbnh=159&amp;tbnw=168&amp;prev=/images?q=dizzy+gillespie+salt+peanut&amp;hl=en&amp;biw=1268&amp;bih=792&amp;gbv=2&amp;tbs=isch:1&amp;itbs=1&amp;iact=hc&amp;vpx=857&amp;vpy=77&amp;dur=79&amp;hovh=225&amp;hovw=225&amp;tx=88&amp;ty=118&amp;ei=gl-NTN6KGMKcnwf5zajOCQ&amp;oei=gl-NTN6KGMKcnwf5zajOCQ&amp;esq=1&amp;page=1&amp;ndsp=24&amp;ved=1t:429,r:4,s:0"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google.com/imgres?imgurl=http://www.theretroknittingcompany.co.uk/images/21feb09/bestwayA2604a.gif&amp;imgrefurl=http://www.theretroknittingcompany.co.uk/menspatterns.html&amp;usg=__qaWhtcDIFkj6sOJpIwMiVLp357Q=&amp;h=600&amp;w=372&amp;sz=219&amp;hl=en&amp;start=0&amp;zoom=1&amp;tbnid=P7qGeWhqLBT8vM:&amp;tbnh=126&amp;tbnw=96&amp;prev=/images?q=1940+v+neck+sweaters&amp;hl=en&amp;gbv=2&amp;biw=1251&amp;bih=792&amp;tbs=isch:1&amp;itbs=1&amp;iact=hc&amp;vpx=126&amp;vpy=144&amp;dur=2390&amp;hovh=285&amp;hovw=177&amp;tx=89&amp;ty=151&amp;ei=h_2PTMz9B8vg4Ab-3bCkDQ&amp;oei=h_2PTMz9B8vg4Ab-3bCkDQ&amp;esq=1&amp;page=1&amp;ndsp=30&amp;ved=1t:429,r:0,s:0" TargetMode="External"/><Relationship Id="rId3" Type="http://schemas.openxmlformats.org/officeDocument/2006/relationships/hyperlink" Target="http://www.google.com/imgres?imgurl=http://www.oldchesterpa.com/images/Larkin_School.jpg&amp;imgrefurl=http://www.oldchesterpa.com/schools_larkin.htm&amp;usg=__5pfIRED-ItbDXZbmfYgB2JLcwVA=&amp;h=388&amp;w=527&amp;sz=36&amp;hl=en&amp;start=455&amp;zoom=1&amp;tbnid=TM6j6PL2Pgwi3M:&amp;tbnh=134&amp;tbnw=167&amp;prev=/images?q=1942+preparatory+schools&amp;hl=en&amp;biw=1268&amp;bih=792&amp;gbv=2&amp;tbs=isch:10,12305&amp;itbs=1&amp;ei=Ll2NTJGEGeXsnQeDk4GcCw&amp;iact=hc&amp;vpx=512&amp;vpy=335&amp;dur=2844&amp;hovh=165&amp;hovw=225&amp;tx=157&amp;ty=87&amp;oei=61yNTK_HENOmnQfMv-ydCQ&amp;esq=36&amp;page=19&amp;ndsp=24&amp;ved=1t:429,r:14,s:455&amp;biw=1268&amp;bih=792" TargetMode="External"/><Relationship Id="rId7" Type="http://schemas.openxmlformats.org/officeDocument/2006/relationships/hyperlink" Target="http://www.google.com/imgres?imgurl=http://gracethespot.com/wp-content/uploads/2008/06/duct-tape-3m.jpg&amp;imgrefurl=http://gracethespot.com/?p=293&amp;usg=__1dJbxLTi5iK4mUnLZuzvpGi8uv0=&amp;h=288&amp;w=283&amp;sz=14&amp;hl=en&amp;start=0&amp;zoom=1&amp;tbnid=ZEqZCOOi8b_uXM:&amp;tbnh=167&amp;tbnw=166&amp;prev=/images?q=duck+tape&amp;hl=en&amp;gbv=2&amp;biw=1251&amp;bih=792&amp;tbs=isch:1&amp;itbs=1&amp;iact=hc&amp;vpx=138&amp;vpy=215&amp;dur=750&amp;hovh=226&amp;hovw=223&amp;tx=122&amp;ty=137&amp;ei=kvyPTJi-IcyN4gaF9oyrDQ&amp;oei=kvyPTJi-IcyN4gaF9oyrDQ&amp;esq=1&amp;page=1&amp;ndsp=17&amp;ved=1t:429,r:0,s:0" TargetMode="External"/><Relationship Id="rId2" Type="http://schemas.openxmlformats.org/officeDocument/2006/relationships/hyperlink" Target="http://www.google.com/imgres?imgurl=http://images.uulyrics.com/cover/g/glenn-miller/album-the-essential-glenn-miller.jpg&amp;imgrefurl=http://www.uulyrics.com/music/glenn-miller/song-string-of-pearls-glenn-miller-his-orchestra/&amp;usg=__bZtbwM30nx7lLlKmXS8v5ylxrMQ=&amp;h=455&amp;w=455&amp;sz=36&amp;hl=en&amp;start=0&amp;zoom=1&amp;tbnid=6uOdAdgBarrEWM:&amp;tbnh=132&amp;tbnw=142&amp;prev=/images?q=glenn+miller+string+of+pearls&amp;hl=en&amp;biw=1268&amp;bih=792&amp;gbv=2&amp;tbs=isch:1&amp;itbs=1&amp;iact=hc&amp;vpx=125&amp;vpy=159&amp;dur=328&amp;hovh=225&amp;hovw=225&amp;tx=143&amp;ty=119&amp;ei=Ol-NTOCAII7Engf88si7CQ&amp;oei=Ol-NTOCAII7Engf88si7CQ&amp;esq=1&amp;page=1&amp;ndsp=28&amp;ved=1t:429,r:0,s:0" TargetMode="External"/><Relationship Id="rId1" Type="http://schemas.openxmlformats.org/officeDocument/2006/relationships/slideLayout" Target="../slideLayouts/slideLayout2.xml"/><Relationship Id="rId6" Type="http://schemas.openxmlformats.org/officeDocument/2006/relationships/hyperlink" Target="http://www.google.com/imgres?imgurl=http://gardenofpraise.com/images/roos.jpg&amp;imgrefurl=http://gardenofpraise.com/ibdfdr.htm&amp;usg=__92ZExAafLeSdVqonACS3w7bO18U=&amp;h=480&amp;w=408&amp;sz=10&amp;hl=en&amp;start=0&amp;zoom=1&amp;tbnid=Z6N70xgS0a7UzM:&amp;tbnh=149&amp;tbnw=127&amp;prev=/images?q=Franklin+Delano+Roosevelt&amp;hl=en&amp;gbv=2&amp;biw=1251&amp;bih=792&amp;tbs=isch:1&amp;itbs=1&amp;iact=hc&amp;vpx=126&amp;vpy=94&amp;dur=2860&amp;hovh=244&amp;hovw=207&amp;tx=112&amp;ty=165&amp;ei=L_uPTIH5HcqV4gbY392yDQ&amp;oei=L_uPTIH5HcqV4gbY392yDQ&amp;esq=1&amp;page=1&amp;ndsp=27&amp;ved=1t:429,r:0,s:0" TargetMode="External"/><Relationship Id="rId5" Type="http://schemas.openxmlformats.org/officeDocument/2006/relationships/hyperlink" Target="http://picsdigger.com/keyword/world%20war%202%20plane/" TargetMode="External"/><Relationship Id="rId4" Type="http://schemas.openxmlformats.org/officeDocument/2006/relationships/hyperlink" Target="http://www.google.com/imgres?imgurl=http://www.benkepple.com/Images/draftcard.jpg&amp;imgrefurl=http://www.benkepple.com/archives/2007_06.html&amp;usg=__anh7jB8mOcHZFTLvIGWiVNqopcY=&amp;h=397&amp;w=600&amp;sz=115&amp;hl=en&amp;start=0&amp;zoom=1&amp;tbnid=8Y4txHM1xnBoDM:&amp;tbnh=142&amp;tbnw=215&amp;prev=/images?q=world+war+2+draft+card&amp;hl=en&amp;sa=X&amp;gbv=2&amp;biw=1251&amp;bih=792&amp;tbs=isch:1&amp;itbs=1&amp;iact=rc&amp;dur=641&amp;ei=YPmPTLedDKrc4wbxsY2ZDQ&amp;oei=YPmPTLedDKrc4wbxsY2ZDQ&amp;esq=1&amp;page=1&amp;ndsp=22&amp;ved=1t:429,r:6,s:0&amp;tx=120&amp;ty=86"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google.com/imgres?imgurl=http://www.lineausathletic.com/images/12-ball.jpg&amp;imgrefurl=http://www.lineausathletic.com/medicineballs12.html&amp;usg=__n4SzI_tjNT6ccYuCcXJrdkmrtBY=&amp;h=358&amp;w=332&amp;sz=20&amp;hl=en&amp;start=191&amp;zoom=1&amp;tbnid=FCJV6xbDnJ7KlM:&amp;tbnh=136&amp;tbnw=136&amp;prev=/images?q=medicine+ball&amp;hl=en&amp;biw=1268&amp;bih=792&amp;gbv=2&amp;tbs=isch:10,5665&amp;itbs=1&amp;iact=hc&amp;vpx=869&amp;vpy=175&amp;dur=782&amp;hovh=233&amp;hovw=216&amp;tx=128&amp;ty=133&amp;ei=IFiNTJmgFMSFnAfn0P3oCw&amp;oei=CliNTLHoOMiPnAf8i5HXCQ&amp;esq=16&amp;page=9&amp;ndsp=25&amp;ved=1t:429,r:17,s:191&amp;biw=1268&amp;bih=792" TargetMode="External"/><Relationship Id="rId3" Type="http://schemas.openxmlformats.org/officeDocument/2006/relationships/hyperlink" Target="http://www.google.com/imgres?imgurl=http://bookcoverarchive.com/images/books/The_Stranger.large.jpg&amp;imgrefurl=http://bookcoverarchive.com/book/The_Stranger&amp;usg=__wA022rh3mXwpszIl_KSNFxPfAPk=&amp;h=500&amp;w=324&amp;sz=44&amp;hl=en&amp;start=0&amp;zoom=1&amp;tbnid=HOrExUDNdhzv_M:&amp;tbnh=154&amp;tbnw=111&amp;prev=/images?q=the+stranger&amp;hl=en&amp;biw=1268&amp;bih=792&amp;gbv=2&amp;tbs=isch:1&amp;itbs=1&amp;iact=rc&amp;dur=500&amp;ei=VlmNTOS6M8qTnQeQ06S8CQ&amp;oei=VlmNTOS6M8qTnQeQ06S8CQ&amp;esq=1&amp;page=1&amp;ndsp=26&amp;ved=1t:429,r:1,s:0&amp;tx=85&amp;ty=97" TargetMode="External"/><Relationship Id="rId7" Type="http://schemas.openxmlformats.org/officeDocument/2006/relationships/hyperlink" Target="http://www.google.com/imgres?imgurl=http://www.usedbooks.co.nz/images/Book/0060935472.jpg&amp;imgrefurl=http://www.usedbooks.co.nz/yeller-perennial-classics-pi-14988.html&amp;usg=___67uUXQCBiwzEov339lcivRgHR8=&amp;h=475&amp;w=315&amp;sz=48&amp;hl=en&amp;start=25&amp;zoom=1&amp;tbnid=FjcGVV6cOGR3mM:&amp;tbnh=149&amp;tbnw=100&amp;prev=/images?q=old+yeller&amp;hl=en&amp;biw=1268&amp;bih=792&amp;gbv=2&amp;tbs=isch:10,356&amp;itbs=1&amp;iact=hc&amp;vpx=340&amp;vpy=396&amp;dur=359&amp;hovh=276&amp;hovw=183&amp;tx=83&amp;ty=129&amp;ei=UViNTMKXBcq7ngeujMS3DA&amp;oei=P1iNTLqOFeqfnwez-9HfCQ&amp;esq=2&amp;page=2&amp;ndsp=24&amp;ved=1t:429,r:1,s:25&amp;biw=1268&amp;bih=792" TargetMode="External"/><Relationship Id="rId2" Type="http://schemas.openxmlformats.org/officeDocument/2006/relationships/hyperlink" Target="http://www.google.com/imgres?imgurl=http://www.ilovemygrub.com/files/imagecache/articlenode_mainimage/images/news/dig_vic1.jpg&amp;imgrefurl=http://www.ilovemygrub.com/news/2010/ministry-food-exhibition.html&amp;usg=__gpgdqQ6zwSxR8Exih0VjKJfanqw=&amp;h=350&amp;w=520&amp;sz=74&amp;hl=en&amp;start=317&amp;zoom=1&amp;tbnid=Jg_FvyXw8ak26M:&amp;tbnh=131&amp;tbnw=195&amp;prev=/images?q=food+of+1942&amp;hl=en&amp;biw=1268&amp;bih=792&amp;gbv=2&amp;tbs=isch:10,8671&amp;itbs=1&amp;iact=hc&amp;vpx=282&amp;vpy=249&amp;dur=5281&amp;hovh=184&amp;hovw=274&amp;tx=159&amp;ty=113&amp;ei=GFqNTPDFGoPMnAfatMHvCg&amp;oei=i1mNTKjmDMKgnAfp1cHlCQ&amp;esq=8&amp;page=14&amp;ndsp=24&amp;ved=1t:429,r:1,s:317&amp;biw=1268&amp;bih=792" TargetMode="External"/><Relationship Id="rId1" Type="http://schemas.openxmlformats.org/officeDocument/2006/relationships/slideLayout" Target="../slideLayouts/slideLayout2.xml"/><Relationship Id="rId6" Type="http://schemas.openxmlformats.org/officeDocument/2006/relationships/hyperlink" Target="http://www.google.com/imgres?imgurl=http://img1.fantasticfiction.co.uk/images/n35/n178109.jpg&amp;imgrefurl=http://www.fantasticfiction.co.uk/w/gertrude-chandler-warner/boxcar-children.htm&amp;usg=__sv5Er2FmsXc-tRwo3CsgSgpainM=&amp;h=464&amp;w=316&amp;sz=37&amp;hl=en&amp;start=0&amp;zoom=1&amp;tbnid=plVsT_yP2E_v2M:&amp;tbnh=134&amp;tbnw=105&amp;prev=/images?q=the+boxcar+children&amp;hl=en&amp;biw=1268&amp;bih=792&amp;gbv=2&amp;tbs=isch:1&amp;itbs=1&amp;iact=hc&amp;vpx=231&amp;vpy=143&amp;dur=1047&amp;hovh=272&amp;hovw=185&amp;tx=101&amp;ty=142&amp;ei=dViNTMqmLtiAnAf90MzDCQ&amp;oei=dViNTMqmLtiAnAf90MzDCQ&amp;esq=1&amp;page=1&amp;ndsp=32&amp;ved=1t:429,r:1,s:0" TargetMode="External"/><Relationship Id="rId5" Type="http://schemas.openxmlformats.org/officeDocument/2006/relationships/hyperlink" Target="http://www.google.com/imgres?imgurl=http://www.littlebrown.co.uk/assets/images/EAN/Large/0316341517.jpg&amp;imgrefurl=http://www.littlebrown.co.uk/Title/9780316341516&amp;usg=__LkpgMut6SuNrAg9-uEZLv-N7GS4=&amp;h=500&amp;w=328&amp;sz=24&amp;hl=en&amp;start=0&amp;zoom=1&amp;tbnid=aLcvnsBz1bFT6M:&amp;tbnh=174&amp;tbnw=108&amp;prev=/images?q=mythology+by+edith+hamilton&amp;hl=en&amp;biw=1268&amp;bih=792&amp;gbv=2&amp;tbs=isch:1&amp;itbs=1&amp;iact=rc&amp;dur=562&amp;ei=DFmNTJd5gs-cB66_yLYJ&amp;oei=DFmNTJd5gs-cB66_yLYJ&amp;esq=1&amp;page=1&amp;ndsp=20&amp;ved=1t:429,r:1,s:0&amp;tx=54&amp;ty=91" TargetMode="External"/><Relationship Id="rId4" Type="http://schemas.openxmlformats.org/officeDocument/2006/relationships/hyperlink" Target="http://www.google.com/imgres?imgurl=http://www.broadwayworld.com/columnpic/the-screwtape-letters-csl.jpg&amp;imgrefurl=http://broadwayworld.com/article/THE_SCREWTAPE_LETTERS_Celebrates_Its_125th_Performance_32_20090304&amp;usg=__CEl6OoJt7b0D3uzkSmrXJl2KuG0=&amp;h=500&amp;w=333&amp;sz=32&amp;hl=en&amp;start=0&amp;zoom=1&amp;tbnid=FOXA5S2DsV5J3M:&amp;tbnh=165&amp;tbnw=115&amp;prev=/images?q=The+screwtape+lettes&amp;hl=en&amp;biw=1268&amp;bih=792&amp;gbv=2&amp;tbs=isch:1&amp;itbs=1&amp;iact=hc&amp;vpx=132&amp;vpy=192&amp;dur=766&amp;hovh=275&amp;hovw=183&amp;tx=87&amp;ty=123&amp;ei=LFmNTIP1I8WbnAedn8y1CQ&amp;oei=LFmNTIP1I8WbnAedn8y1CQ&amp;esq=1&amp;page=1&amp;ndsp=22&amp;ved=1t:429,r:0,s:0"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myamericannewspaper.com/Stories/Food%20rationed%20during%20the%20war.htm" TargetMode="External"/><Relationship Id="rId13" Type="http://schemas.openxmlformats.org/officeDocument/2006/relationships/hyperlink" Target="http://www.musicimprint.com/Chart.aspx?id=C000110" TargetMode="External"/><Relationship Id="rId3" Type="http://schemas.openxmlformats.org/officeDocument/2006/relationships/hyperlink" Target="http://www.google.com/imgres?imgurl=http://messytrainland.files.wordpress.com/2009/12/books.jpeg&amp;imgrefurl=http://messytrainland.wordpress.com/2009/12/03/wimbledon-station-bookswap/&amp;usg=__zrPdmX10TFYrO0Lhp9hvcwSpoig=&amp;h=343&amp;w=535&amp;sz=47&amp;hl=en&amp;start=0&amp;zoom=1&amp;tbnid=acP36Sp256ZS-M:&amp;tbnh=154&amp;tbnw=206&amp;prev=/images?q=books&amp;hl=en&amp;biw=1268&amp;bih=792&amp;gbv=2&amp;tbs=isch:1&amp;itbs=1&amp;iact=hc&amp;vpx=473&amp;vpy=128&amp;dur=1891&amp;hovh=180&amp;hovw=281&amp;tx=126&amp;ty=88&amp;ei=0lWNTMClKcSWnAea8ry0CQ&amp;oei=0lWNTMClKcSWnAea8ry0CQ&amp;esq=1&amp;page=1&amp;ndsp=24&amp;ved=1t:429,r:2,s:0" TargetMode="External"/><Relationship Id="rId7" Type="http://schemas.openxmlformats.org/officeDocument/2006/relationships/hyperlink" Target="http://www.thepeoplehistory.com/40sclothes.html" TargetMode="External"/><Relationship Id="rId12" Type="http://schemas.openxmlformats.org/officeDocument/2006/relationships/hyperlink" Target="http://www.ideafinder.com/history/inventions/ducttape.htm" TargetMode="External"/><Relationship Id="rId2" Type="http://schemas.openxmlformats.org/officeDocument/2006/relationships/hyperlink" Target="http://www.google.com/imgres?imgurl=http://www.gasolinealleyantiques.com/sports/football/images/books/1942.JPG&amp;imgrefurl=http://www.gasolinealleyantiques.com/sports/football/books.htm&amp;usg=__ZvQj2eJ3H7MYMIZCdwxCiz9Dldk=&amp;h=595&amp;w=460&amp;sz=28&amp;hl=en&amp;start=0&amp;zoom=1&amp;tbnid=iglgXNiflHGnuM:&amp;tbnh=140&amp;tbnw=108&amp;prev=/images?q=sports+in+1942&amp;hl=en&amp;biw=1268&amp;bih=792&amp;gbv=2&amp;tbs=isch:1&amp;itbs=1&amp;iact=hc&amp;vpx=122&amp;vpy=294&amp;dur=62&amp;hovh=255&amp;hovw=197&amp;tx=109&amp;ty=112&amp;ei=v1uNTLvrOIWgnwf6nvi4CQ&amp;oei=v1uNTLvrOIWgnwf6nvi4CQ&amp;esq=1&amp;page=1&amp;ndsp=28&amp;ved=1t:429,r:7,s:0" TargetMode="External"/><Relationship Id="rId1" Type="http://schemas.openxmlformats.org/officeDocument/2006/relationships/slideLayout" Target="../slideLayouts/slideLayout2.xml"/><Relationship Id="rId6" Type="http://schemas.openxmlformats.org/officeDocument/2006/relationships/hyperlink" Target="http://genealogy.about.com/od/records/p/wwii_draft.htm" TargetMode="External"/><Relationship Id="rId11" Type="http://schemas.openxmlformats.org/officeDocument/2006/relationships/hyperlink" Target="http://storiesofusa.com/industrial-revolution-inventions-timeline-1712-1942/" TargetMode="External"/><Relationship Id="rId5" Type="http://schemas.openxmlformats.org/officeDocument/2006/relationships/hyperlink" Target="http://www.filmsite.org/1942.html" TargetMode="External"/><Relationship Id="rId10" Type="http://schemas.openxmlformats.org/officeDocument/2006/relationships/hyperlink" Target="http://corporate.britannica.com/press/inventions.html" TargetMode="External"/><Relationship Id="rId4" Type="http://schemas.openxmlformats.org/officeDocument/2006/relationships/hyperlink" Target="http://en.wikipedia.org/wiki/1942" TargetMode="External"/><Relationship Id="rId9" Type="http://schemas.openxmlformats.org/officeDocument/2006/relationships/hyperlink" Target="http://www.goodreads.com/book/popular_by_date?year=194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latin typeface="Times New Roman" pitchFamily="18" charset="0"/>
                <a:cs typeface="Times New Roman" pitchFamily="18" charset="0"/>
              </a:rPr>
              <a:t>A Separate Peace Electronic Time Capsule</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Tyler Langdon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Fashion in 1942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Artificial fibers were used from wood pulp. For example: </a:t>
            </a:r>
            <a:r>
              <a:rPr lang="en-US" sz="1800" i="1" dirty="0" smtClean="0">
                <a:latin typeface="Times New Roman" pitchFamily="18" charset="0"/>
                <a:cs typeface="Times New Roman" pitchFamily="18" charset="0"/>
              </a:rPr>
              <a:t>viscose and rayon</a:t>
            </a:r>
          </a:p>
          <a:p>
            <a:r>
              <a:rPr lang="en-US" sz="1800" dirty="0" smtClean="0">
                <a:latin typeface="Times New Roman" pitchFamily="18" charset="0"/>
                <a:cs typeface="Times New Roman" pitchFamily="18" charset="0"/>
              </a:rPr>
              <a:t>There was a limited supply of wool</a:t>
            </a:r>
          </a:p>
          <a:p>
            <a:r>
              <a:rPr lang="en-US" sz="1800" dirty="0" smtClean="0">
                <a:latin typeface="Times New Roman" pitchFamily="18" charset="0"/>
                <a:cs typeface="Times New Roman" pitchFamily="18" charset="0"/>
              </a:rPr>
              <a:t>Women wore a Kangaroo Cloak, which was a piece that had a huge pocket in the front for stuffing household items into while running for shelter after the siren.</a:t>
            </a:r>
          </a:p>
          <a:p>
            <a:r>
              <a:rPr lang="en-US" sz="1800" dirty="0" smtClean="0">
                <a:latin typeface="Times New Roman" pitchFamily="18" charset="0"/>
                <a:cs typeface="Times New Roman" pitchFamily="18" charset="0"/>
              </a:rPr>
              <a:t>Men wore suits and v-neck sweaters.</a:t>
            </a:r>
          </a:p>
          <a:p>
            <a:r>
              <a:rPr lang="en-US" sz="1800" dirty="0" smtClean="0">
                <a:latin typeface="Times New Roman" pitchFamily="18" charset="0"/>
                <a:cs typeface="Times New Roman" pitchFamily="18" charset="0"/>
              </a:rPr>
              <a:t>Military outfits were simple with little or no pockets or vests.</a:t>
            </a: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r>
              <a:rPr lang="en-US" sz="1800" i="1" dirty="0" smtClean="0">
                <a:latin typeface="Times New Roman" pitchFamily="18" charset="0"/>
                <a:cs typeface="Times New Roman" pitchFamily="18" charset="0"/>
              </a:rPr>
              <a:t>Gene would most likely take one of his favorite sweaters or suits in his time capsule to represent the fashion  for men.</a:t>
            </a:r>
            <a:endParaRPr lang="en-US" sz="1800" i="1" dirty="0">
              <a:latin typeface="Times New Roman" pitchFamily="18" charset="0"/>
              <a:cs typeface="Times New Roman" pitchFamily="18" charset="0"/>
            </a:endParaRPr>
          </a:p>
        </p:txBody>
      </p:sp>
      <p:pic>
        <p:nvPicPr>
          <p:cNvPr id="6146" name="Picture 2" descr="http://www.theretroknittingcompany.co.uk/images/21feb09/bestwayA2604a.gif"/>
          <p:cNvPicPr>
            <a:picLocks noChangeAspect="1" noChangeArrowheads="1"/>
          </p:cNvPicPr>
          <p:nvPr/>
        </p:nvPicPr>
        <p:blipFill>
          <a:blip r:embed="rId2" cstate="print"/>
          <a:srcRect/>
          <a:stretch>
            <a:fillRect/>
          </a:stretch>
        </p:blipFill>
        <p:spPr bwMode="auto">
          <a:xfrm>
            <a:off x="7162800" y="3200400"/>
            <a:ext cx="992124" cy="1600200"/>
          </a:xfrm>
          <a:prstGeom prst="rect">
            <a:avLst/>
          </a:prstGeom>
          <a:noFill/>
        </p:spPr>
      </p:pic>
      <p:sp>
        <p:nvSpPr>
          <p:cNvPr id="5" name="TextBox 4"/>
          <p:cNvSpPr txBox="1"/>
          <p:nvPr/>
        </p:nvSpPr>
        <p:spPr>
          <a:xfrm>
            <a:off x="6934200" y="3200400"/>
            <a:ext cx="304800" cy="215444"/>
          </a:xfrm>
          <a:prstGeom prst="rect">
            <a:avLst/>
          </a:prstGeom>
          <a:noFill/>
        </p:spPr>
        <p:txBody>
          <a:bodyPr wrap="square" rtlCol="0">
            <a:spAutoFit/>
          </a:bodyPr>
          <a:lstStyle/>
          <a:p>
            <a:r>
              <a:rPr lang="en-US" sz="800" dirty="0" smtClean="0"/>
              <a:t>16</a:t>
            </a:r>
            <a:endParaRPr lang="en-US" sz="800" dirty="0"/>
          </a:p>
        </p:txBody>
      </p:sp>
      <p:sp>
        <p:nvSpPr>
          <p:cNvPr id="6" name="TextBox 5"/>
          <p:cNvSpPr txBox="1"/>
          <p:nvPr/>
        </p:nvSpPr>
        <p:spPr>
          <a:xfrm>
            <a:off x="990600" y="1066800"/>
            <a:ext cx="228600" cy="215444"/>
          </a:xfrm>
          <a:prstGeom prst="rect">
            <a:avLst/>
          </a:prstGeom>
          <a:noFill/>
        </p:spPr>
        <p:txBody>
          <a:bodyPr wrap="square" rtlCol="0">
            <a:spAutoFit/>
          </a:bodyPr>
          <a:lstStyle/>
          <a:p>
            <a:r>
              <a:rPr lang="en-US" sz="800" dirty="0" smtClean="0"/>
              <a:t>4</a:t>
            </a:r>
            <a:endParaRPr lang="en-US" sz="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Food in 1942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Coupon books were used during the war to buy household items like meat, sugar and butter. People had to have a coupon to buy something. Some people even traded coupons through a process called Rationing.</a:t>
            </a:r>
          </a:p>
          <a:p>
            <a:r>
              <a:rPr lang="en-US" sz="1600" dirty="0" smtClean="0">
                <a:latin typeface="Times New Roman" pitchFamily="18" charset="0"/>
                <a:cs typeface="Times New Roman" pitchFamily="18" charset="0"/>
              </a:rPr>
              <a:t>People grew their own vegetable and fruit gardens to help.</a:t>
            </a:r>
          </a:p>
          <a:p>
            <a:r>
              <a:rPr lang="en-US" sz="1600" dirty="0" smtClean="0">
                <a:latin typeface="Times New Roman" pitchFamily="18" charset="0"/>
                <a:cs typeface="Times New Roman" pitchFamily="18" charset="0"/>
              </a:rPr>
              <a:t>A bottle of Coca Cola was only 5 cents.</a:t>
            </a:r>
          </a:p>
          <a:p>
            <a:r>
              <a:rPr lang="en-US" sz="1600" dirty="0" smtClean="0">
                <a:latin typeface="Times New Roman" pitchFamily="18" charset="0"/>
                <a:cs typeface="Times New Roman" pitchFamily="18" charset="0"/>
              </a:rPr>
              <a:t>A typical lunch for a student included milk, bread, spaghetti, potatoes and salad. Candy was offered for extra money as a treat.</a:t>
            </a:r>
          </a:p>
          <a:p>
            <a:endParaRPr lang="en-US" sz="1600"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I believe Gene would add his favorite candy or candy bar in his time capsule since candy was seen as a highly valued treat. </a:t>
            </a:r>
          </a:p>
          <a:p>
            <a:endParaRPr lang="en-US" sz="1600" i="1"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p>
          <a:p>
            <a:pPr lvl="1">
              <a:buNone/>
            </a:pPr>
            <a:endParaRPr lang="en-US" sz="1000" i="1"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7" name="Picture 6" descr="imagesCAR7P8BT.jpg"/>
          <p:cNvPicPr>
            <a:picLocks noChangeAspect="1"/>
          </p:cNvPicPr>
          <p:nvPr/>
        </p:nvPicPr>
        <p:blipFill>
          <a:blip r:embed="rId2" cstate="print"/>
          <a:stretch>
            <a:fillRect/>
          </a:stretch>
        </p:blipFill>
        <p:spPr>
          <a:xfrm>
            <a:off x="3124200" y="4800600"/>
            <a:ext cx="1704975" cy="1600200"/>
          </a:xfrm>
          <a:prstGeom prst="rect">
            <a:avLst/>
          </a:prstGeom>
        </p:spPr>
      </p:pic>
      <p:sp>
        <p:nvSpPr>
          <p:cNvPr id="5" name="TextBox 4"/>
          <p:cNvSpPr txBox="1"/>
          <p:nvPr/>
        </p:nvSpPr>
        <p:spPr>
          <a:xfrm>
            <a:off x="2895600" y="4800600"/>
            <a:ext cx="304800" cy="215444"/>
          </a:xfrm>
          <a:prstGeom prst="rect">
            <a:avLst/>
          </a:prstGeom>
          <a:noFill/>
        </p:spPr>
        <p:txBody>
          <a:bodyPr wrap="square" rtlCol="0">
            <a:spAutoFit/>
          </a:bodyPr>
          <a:lstStyle/>
          <a:p>
            <a:r>
              <a:rPr lang="en-US" sz="800" dirty="0" smtClean="0"/>
              <a:t>17</a:t>
            </a:r>
            <a:endParaRPr lang="en-US" sz="800" dirty="0"/>
          </a:p>
        </p:txBody>
      </p:sp>
      <p:sp>
        <p:nvSpPr>
          <p:cNvPr id="6" name="TextBox 5"/>
          <p:cNvSpPr txBox="1"/>
          <p:nvPr/>
        </p:nvSpPr>
        <p:spPr>
          <a:xfrm>
            <a:off x="990600" y="990600"/>
            <a:ext cx="152400" cy="215444"/>
          </a:xfrm>
          <a:prstGeom prst="rect">
            <a:avLst/>
          </a:prstGeom>
          <a:noFill/>
        </p:spPr>
        <p:txBody>
          <a:bodyPr wrap="square" rtlCol="0">
            <a:spAutoFit/>
          </a:bodyPr>
          <a:lstStyle/>
          <a:p>
            <a:r>
              <a:rPr lang="en-US" sz="800" dirty="0" smtClean="0"/>
              <a:t>5</a:t>
            </a:r>
            <a:endParaRPr lang="en-US" sz="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Top 5 Books of 1942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The Stranger    by </a:t>
            </a:r>
            <a:r>
              <a:rPr lang="en-US" sz="1800" i="1" dirty="0" smtClean="0">
                <a:latin typeface="Times New Roman" pitchFamily="18" charset="0"/>
                <a:cs typeface="Times New Roman" pitchFamily="18" charset="0"/>
              </a:rPr>
              <a:t>Albert Camus</a:t>
            </a:r>
          </a:p>
          <a:p>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Screwtape</a:t>
            </a:r>
            <a:r>
              <a:rPr lang="en-US" sz="2000" dirty="0" smtClean="0">
                <a:latin typeface="Times New Roman" pitchFamily="18" charset="0"/>
                <a:cs typeface="Times New Roman" pitchFamily="18" charset="0"/>
              </a:rPr>
              <a:t> Letters    by </a:t>
            </a:r>
            <a:r>
              <a:rPr lang="en-US" sz="1800" i="1" dirty="0" smtClean="0">
                <a:latin typeface="Times New Roman" pitchFamily="18" charset="0"/>
                <a:cs typeface="Times New Roman" pitchFamily="18" charset="0"/>
              </a:rPr>
              <a:t>C.S. Lewis</a:t>
            </a:r>
          </a:p>
          <a:p>
            <a:r>
              <a:rPr lang="en-US" sz="2000" dirty="0" smtClean="0">
                <a:latin typeface="Times New Roman" pitchFamily="18" charset="0"/>
                <a:cs typeface="Times New Roman" pitchFamily="18" charset="0"/>
              </a:rPr>
              <a:t>Mythology    by </a:t>
            </a:r>
            <a:r>
              <a:rPr lang="en-US" sz="1800" i="1" dirty="0" smtClean="0">
                <a:latin typeface="Times New Roman" pitchFamily="18" charset="0"/>
                <a:cs typeface="Times New Roman" pitchFamily="18" charset="0"/>
              </a:rPr>
              <a:t>Edith Hamilton</a:t>
            </a:r>
          </a:p>
          <a:p>
            <a:r>
              <a:rPr lang="en-US" sz="2000" dirty="0" smtClean="0">
                <a:latin typeface="Times New Roman" pitchFamily="18" charset="0"/>
                <a:cs typeface="Times New Roman" pitchFamily="18" charset="0"/>
              </a:rPr>
              <a:t>The Boxcar Children   </a:t>
            </a:r>
            <a:r>
              <a:rPr lang="en-US" sz="1800" dirty="0" smtClean="0">
                <a:latin typeface="Times New Roman" pitchFamily="18" charset="0"/>
                <a:cs typeface="Times New Roman" pitchFamily="18" charset="0"/>
              </a:rPr>
              <a:t>by </a:t>
            </a:r>
            <a:r>
              <a:rPr lang="en-US" sz="1800" i="1" dirty="0" smtClean="0">
                <a:latin typeface="Times New Roman" pitchFamily="18" charset="0"/>
                <a:cs typeface="Times New Roman" pitchFamily="18" charset="0"/>
              </a:rPr>
              <a:t>Gertrude Chandler Warner</a:t>
            </a:r>
          </a:p>
          <a:p>
            <a:r>
              <a:rPr lang="en-US" sz="2000" dirty="0" smtClean="0">
                <a:latin typeface="Times New Roman" pitchFamily="18" charset="0"/>
                <a:cs typeface="Times New Roman" pitchFamily="18" charset="0"/>
              </a:rPr>
              <a:t>Old Yeller   </a:t>
            </a:r>
            <a:r>
              <a:rPr lang="en-US" sz="1800" dirty="0" smtClean="0">
                <a:latin typeface="Times New Roman" pitchFamily="18" charset="0"/>
                <a:cs typeface="Times New Roman" pitchFamily="18" charset="0"/>
              </a:rPr>
              <a:t>by  </a:t>
            </a:r>
            <a:r>
              <a:rPr lang="en-US" sz="1800" i="1" dirty="0" smtClean="0">
                <a:latin typeface="Times New Roman" pitchFamily="18" charset="0"/>
                <a:cs typeface="Times New Roman" pitchFamily="18" charset="0"/>
              </a:rPr>
              <a:t>Fred Gipson</a:t>
            </a:r>
          </a:p>
          <a:p>
            <a:endParaRPr lang="en-US" sz="1800" i="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Gene would add his favorite book to his time capsule to represent his taste in literature.</a:t>
            </a:r>
            <a:endParaRPr lang="en-US" sz="1600" i="1" dirty="0">
              <a:latin typeface="Times New Roman" pitchFamily="18" charset="0"/>
              <a:cs typeface="Times New Roman" pitchFamily="18" charset="0"/>
            </a:endParaRPr>
          </a:p>
        </p:txBody>
      </p:sp>
      <p:pic>
        <p:nvPicPr>
          <p:cNvPr id="4098" name="Picture 2" descr="http://bookcoverarchive.com/images/books/The_Stranger.large.jpg"/>
          <p:cNvPicPr>
            <a:picLocks noChangeAspect="1" noChangeArrowheads="1"/>
          </p:cNvPicPr>
          <p:nvPr/>
        </p:nvPicPr>
        <p:blipFill>
          <a:blip r:embed="rId2" cstate="print"/>
          <a:srcRect/>
          <a:stretch>
            <a:fillRect/>
          </a:stretch>
        </p:blipFill>
        <p:spPr bwMode="auto">
          <a:xfrm>
            <a:off x="1447800" y="4953000"/>
            <a:ext cx="762000" cy="1175925"/>
          </a:xfrm>
          <a:prstGeom prst="rect">
            <a:avLst/>
          </a:prstGeom>
          <a:noFill/>
        </p:spPr>
      </p:pic>
      <p:pic>
        <p:nvPicPr>
          <p:cNvPr id="4100" name="Picture 4" descr="http://www.broadwayworld.com/columnpic/the-screwtape-letters-csl.jpg"/>
          <p:cNvPicPr>
            <a:picLocks noChangeAspect="1" noChangeArrowheads="1"/>
          </p:cNvPicPr>
          <p:nvPr/>
        </p:nvPicPr>
        <p:blipFill>
          <a:blip r:embed="rId3" cstate="print"/>
          <a:srcRect/>
          <a:stretch>
            <a:fillRect/>
          </a:stretch>
        </p:blipFill>
        <p:spPr bwMode="auto">
          <a:xfrm>
            <a:off x="2895600" y="4953000"/>
            <a:ext cx="837362" cy="1257300"/>
          </a:xfrm>
          <a:prstGeom prst="rect">
            <a:avLst/>
          </a:prstGeom>
          <a:noFill/>
        </p:spPr>
      </p:pic>
      <p:pic>
        <p:nvPicPr>
          <p:cNvPr id="4102" name="Picture 6" descr="http://contentcafe.btol.com/Jacket/Jacket.aspx?SysID=buymusic&amp;CustID=bt0109&amp;Key=%200316341142&amp;Type=L&amp;Return=1"/>
          <p:cNvPicPr>
            <a:picLocks noChangeAspect="1" noChangeArrowheads="1"/>
          </p:cNvPicPr>
          <p:nvPr/>
        </p:nvPicPr>
        <p:blipFill>
          <a:blip r:embed="rId4" cstate="print"/>
          <a:srcRect/>
          <a:stretch>
            <a:fillRect/>
          </a:stretch>
        </p:blipFill>
        <p:spPr bwMode="auto">
          <a:xfrm>
            <a:off x="4267200" y="4953000"/>
            <a:ext cx="838200" cy="1223772"/>
          </a:xfrm>
          <a:prstGeom prst="rect">
            <a:avLst/>
          </a:prstGeom>
          <a:noFill/>
        </p:spPr>
      </p:pic>
      <p:pic>
        <p:nvPicPr>
          <p:cNvPr id="4104" name="Picture 8" descr="http://www.kidsource.com/books/images/0807273317.l.gif"/>
          <p:cNvPicPr>
            <a:picLocks noChangeAspect="1" noChangeArrowheads="1"/>
          </p:cNvPicPr>
          <p:nvPr/>
        </p:nvPicPr>
        <p:blipFill>
          <a:blip r:embed="rId5" cstate="print"/>
          <a:srcRect/>
          <a:stretch>
            <a:fillRect/>
          </a:stretch>
        </p:blipFill>
        <p:spPr bwMode="auto">
          <a:xfrm>
            <a:off x="5638800" y="4953000"/>
            <a:ext cx="958817" cy="1247775"/>
          </a:xfrm>
          <a:prstGeom prst="rect">
            <a:avLst/>
          </a:prstGeom>
          <a:noFill/>
        </p:spPr>
      </p:pic>
      <p:pic>
        <p:nvPicPr>
          <p:cNvPr id="4106" name="Picture 10" descr="http://www.evangelchristianschool.org/news/wp-content/uploads/2009/04/oldyeller.jpg"/>
          <p:cNvPicPr>
            <a:picLocks noChangeAspect="1" noChangeArrowheads="1"/>
          </p:cNvPicPr>
          <p:nvPr/>
        </p:nvPicPr>
        <p:blipFill>
          <a:blip r:embed="rId6" cstate="print"/>
          <a:srcRect/>
          <a:stretch>
            <a:fillRect/>
          </a:stretch>
        </p:blipFill>
        <p:spPr bwMode="auto">
          <a:xfrm>
            <a:off x="7162800" y="4953000"/>
            <a:ext cx="838200" cy="1257300"/>
          </a:xfrm>
          <a:prstGeom prst="rect">
            <a:avLst/>
          </a:prstGeom>
          <a:noFill/>
        </p:spPr>
      </p:pic>
      <p:sp>
        <p:nvSpPr>
          <p:cNvPr id="14" name="TextBox 13"/>
          <p:cNvSpPr txBox="1"/>
          <p:nvPr/>
        </p:nvSpPr>
        <p:spPr>
          <a:xfrm>
            <a:off x="1219200" y="4953000"/>
            <a:ext cx="304800" cy="215444"/>
          </a:xfrm>
          <a:prstGeom prst="rect">
            <a:avLst/>
          </a:prstGeom>
          <a:noFill/>
        </p:spPr>
        <p:txBody>
          <a:bodyPr wrap="square" rtlCol="0">
            <a:spAutoFit/>
          </a:bodyPr>
          <a:lstStyle/>
          <a:p>
            <a:r>
              <a:rPr lang="en-US" sz="800" dirty="0" smtClean="0"/>
              <a:t>18</a:t>
            </a:r>
            <a:endParaRPr lang="en-US" sz="800" dirty="0"/>
          </a:p>
        </p:txBody>
      </p:sp>
      <p:sp>
        <p:nvSpPr>
          <p:cNvPr id="15" name="TextBox 14"/>
          <p:cNvSpPr txBox="1"/>
          <p:nvPr/>
        </p:nvSpPr>
        <p:spPr>
          <a:xfrm>
            <a:off x="2667000" y="4953000"/>
            <a:ext cx="304800" cy="215444"/>
          </a:xfrm>
          <a:prstGeom prst="rect">
            <a:avLst/>
          </a:prstGeom>
          <a:noFill/>
        </p:spPr>
        <p:txBody>
          <a:bodyPr wrap="square" rtlCol="0">
            <a:spAutoFit/>
          </a:bodyPr>
          <a:lstStyle/>
          <a:p>
            <a:r>
              <a:rPr lang="en-US" sz="800" dirty="0" smtClean="0"/>
              <a:t>19</a:t>
            </a:r>
            <a:endParaRPr lang="en-US" sz="800" dirty="0"/>
          </a:p>
        </p:txBody>
      </p:sp>
      <p:sp>
        <p:nvSpPr>
          <p:cNvPr id="16" name="TextBox 15"/>
          <p:cNvSpPr txBox="1"/>
          <p:nvPr/>
        </p:nvSpPr>
        <p:spPr>
          <a:xfrm>
            <a:off x="4038600" y="4953000"/>
            <a:ext cx="304800" cy="215444"/>
          </a:xfrm>
          <a:prstGeom prst="rect">
            <a:avLst/>
          </a:prstGeom>
          <a:noFill/>
        </p:spPr>
        <p:txBody>
          <a:bodyPr wrap="square" rtlCol="0">
            <a:spAutoFit/>
          </a:bodyPr>
          <a:lstStyle/>
          <a:p>
            <a:r>
              <a:rPr lang="en-US" sz="800" dirty="0" smtClean="0"/>
              <a:t>20</a:t>
            </a:r>
            <a:endParaRPr lang="en-US" sz="800" dirty="0"/>
          </a:p>
        </p:txBody>
      </p:sp>
      <p:sp>
        <p:nvSpPr>
          <p:cNvPr id="17" name="TextBox 16"/>
          <p:cNvSpPr txBox="1"/>
          <p:nvPr/>
        </p:nvSpPr>
        <p:spPr>
          <a:xfrm>
            <a:off x="5410200" y="4953000"/>
            <a:ext cx="304800" cy="215444"/>
          </a:xfrm>
          <a:prstGeom prst="rect">
            <a:avLst/>
          </a:prstGeom>
          <a:noFill/>
        </p:spPr>
        <p:txBody>
          <a:bodyPr wrap="square" rtlCol="0">
            <a:spAutoFit/>
          </a:bodyPr>
          <a:lstStyle/>
          <a:p>
            <a:r>
              <a:rPr lang="en-US" sz="800" dirty="0" smtClean="0"/>
              <a:t>21</a:t>
            </a:r>
            <a:endParaRPr lang="en-US" sz="800" dirty="0"/>
          </a:p>
        </p:txBody>
      </p:sp>
      <p:sp>
        <p:nvSpPr>
          <p:cNvPr id="18" name="TextBox 17"/>
          <p:cNvSpPr txBox="1"/>
          <p:nvPr/>
        </p:nvSpPr>
        <p:spPr>
          <a:xfrm>
            <a:off x="6934200" y="4953000"/>
            <a:ext cx="304800" cy="215444"/>
          </a:xfrm>
          <a:prstGeom prst="rect">
            <a:avLst/>
          </a:prstGeom>
          <a:noFill/>
        </p:spPr>
        <p:txBody>
          <a:bodyPr wrap="square" rtlCol="0">
            <a:spAutoFit/>
          </a:bodyPr>
          <a:lstStyle/>
          <a:p>
            <a:r>
              <a:rPr lang="en-US" sz="800" dirty="0" smtClean="0"/>
              <a:t>22</a:t>
            </a:r>
            <a:endParaRPr lang="en-US" sz="800" dirty="0"/>
          </a:p>
        </p:txBody>
      </p:sp>
      <p:sp>
        <p:nvSpPr>
          <p:cNvPr id="19" name="TextBox 18"/>
          <p:cNvSpPr txBox="1"/>
          <p:nvPr/>
        </p:nvSpPr>
        <p:spPr>
          <a:xfrm>
            <a:off x="1066800" y="1066800"/>
            <a:ext cx="304800" cy="215444"/>
          </a:xfrm>
          <a:prstGeom prst="rect">
            <a:avLst/>
          </a:prstGeom>
          <a:noFill/>
        </p:spPr>
        <p:txBody>
          <a:bodyPr wrap="square" rtlCol="0">
            <a:spAutoFit/>
          </a:bodyPr>
          <a:lstStyle/>
          <a:p>
            <a:r>
              <a:rPr lang="en-US" sz="800" dirty="0" smtClean="0"/>
              <a:t>6</a:t>
            </a:r>
            <a:endParaRPr lang="en-US" sz="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Blitz Ball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Blitz ball was a game created by </a:t>
            </a:r>
            <a:r>
              <a:rPr lang="en-US" sz="2000" i="1" dirty="0" err="1" smtClean="0">
                <a:latin typeface="Times New Roman" pitchFamily="18" charset="0"/>
                <a:cs typeface="Times New Roman" pitchFamily="18" charset="0"/>
              </a:rPr>
              <a:t>Phineas</a:t>
            </a:r>
            <a:r>
              <a:rPr lang="en-US" sz="2000" i="1" dirty="0" smtClean="0">
                <a:latin typeface="Times New Roman" pitchFamily="18" charset="0"/>
                <a:cs typeface="Times New Roman" pitchFamily="18" charset="0"/>
              </a:rPr>
              <a:t>. It allowed him and his friends to play around in between lunch and dinner. The first time they played, </a:t>
            </a:r>
            <a:r>
              <a:rPr lang="en-US" sz="2000" i="1" dirty="0" err="1" smtClean="0">
                <a:latin typeface="Times New Roman" pitchFamily="18" charset="0"/>
                <a:cs typeface="Times New Roman" pitchFamily="18" charset="0"/>
              </a:rPr>
              <a:t>Phineas</a:t>
            </a:r>
            <a:r>
              <a:rPr lang="en-US" sz="2000" i="1" dirty="0" smtClean="0">
                <a:latin typeface="Times New Roman" pitchFamily="18" charset="0"/>
                <a:cs typeface="Times New Roman" pitchFamily="18" charset="0"/>
              </a:rPr>
              <a:t> made the rules up as they went along. The game was an instant hit and they continued to play it for the remainder of the summer session.  </a:t>
            </a:r>
            <a:endParaRPr lang="en-US" sz="2000" i="1" dirty="0">
              <a:latin typeface="Times New Roman" pitchFamily="18" charset="0"/>
              <a:cs typeface="Times New Roman" pitchFamily="18" charset="0"/>
            </a:endParaRPr>
          </a:p>
        </p:txBody>
      </p:sp>
      <p:pic>
        <p:nvPicPr>
          <p:cNvPr id="5" name="Picture 4" descr="medicine ball.jpg"/>
          <p:cNvPicPr>
            <a:picLocks noChangeAspect="1"/>
          </p:cNvPicPr>
          <p:nvPr/>
        </p:nvPicPr>
        <p:blipFill>
          <a:blip r:embed="rId2" cstate="print"/>
          <a:stretch>
            <a:fillRect/>
          </a:stretch>
        </p:blipFill>
        <p:spPr>
          <a:xfrm>
            <a:off x="3505200" y="1905000"/>
            <a:ext cx="2057400" cy="2219325"/>
          </a:xfrm>
          <a:prstGeom prst="rect">
            <a:avLst/>
          </a:prstGeom>
        </p:spPr>
      </p:pic>
      <p:sp>
        <p:nvSpPr>
          <p:cNvPr id="6" name="TextBox 5"/>
          <p:cNvSpPr txBox="1"/>
          <p:nvPr/>
        </p:nvSpPr>
        <p:spPr>
          <a:xfrm>
            <a:off x="3276600" y="1905000"/>
            <a:ext cx="304800" cy="215444"/>
          </a:xfrm>
          <a:prstGeom prst="rect">
            <a:avLst/>
          </a:prstGeom>
          <a:noFill/>
        </p:spPr>
        <p:txBody>
          <a:bodyPr wrap="square" rtlCol="0">
            <a:spAutoFit/>
          </a:bodyPr>
          <a:lstStyle/>
          <a:p>
            <a:r>
              <a:rPr lang="en-US" sz="800" dirty="0" smtClean="0"/>
              <a:t>23</a:t>
            </a:r>
            <a:endParaRPr lang="en-US" sz="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Sports in 1942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Baseball</a:t>
            </a:r>
          </a:p>
          <a:p>
            <a:r>
              <a:rPr lang="en-US" dirty="0" smtClean="0">
                <a:latin typeface="Times New Roman" pitchFamily="18" charset="0"/>
                <a:cs typeface="Times New Roman" pitchFamily="18" charset="0"/>
              </a:rPr>
              <a:t>Boxing</a:t>
            </a:r>
          </a:p>
          <a:p>
            <a:r>
              <a:rPr lang="en-US" dirty="0" smtClean="0">
                <a:latin typeface="Times New Roman" pitchFamily="18" charset="0"/>
                <a:cs typeface="Times New Roman" pitchFamily="18" charset="0"/>
              </a:rPr>
              <a:t>Football</a:t>
            </a:r>
          </a:p>
          <a:p>
            <a:r>
              <a:rPr lang="en-US" dirty="0" smtClean="0">
                <a:latin typeface="Times New Roman" pitchFamily="18" charset="0"/>
                <a:cs typeface="Times New Roman" pitchFamily="18" charset="0"/>
              </a:rPr>
              <a:t>Horse Racing</a:t>
            </a:r>
          </a:p>
          <a:p>
            <a:r>
              <a:rPr lang="en-US" dirty="0" smtClean="0">
                <a:latin typeface="Times New Roman" pitchFamily="18" charset="0"/>
                <a:cs typeface="Times New Roman" pitchFamily="18" charset="0"/>
              </a:rPr>
              <a:t>Track and Field</a:t>
            </a:r>
          </a:p>
          <a:p>
            <a:endParaRPr lang="en-US"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Sports were really popular during this time. Gene would include a ticket to an event or maybe a picture of an athlete in his time capsule. </a:t>
            </a:r>
            <a:endParaRPr lang="en-US" sz="2000" i="1" dirty="0">
              <a:latin typeface="Times New Roman" pitchFamily="18" charset="0"/>
              <a:cs typeface="Times New Roman" pitchFamily="18" charset="0"/>
            </a:endParaRPr>
          </a:p>
        </p:txBody>
      </p:sp>
      <p:pic>
        <p:nvPicPr>
          <p:cNvPr id="2050" name="Picture 2" descr="http://www.gasolinealleyantiques.com/sports/football/images/books/1940.JPG"/>
          <p:cNvPicPr>
            <a:picLocks noChangeAspect="1" noChangeArrowheads="1"/>
          </p:cNvPicPr>
          <p:nvPr/>
        </p:nvPicPr>
        <p:blipFill>
          <a:blip r:embed="rId2" cstate="print"/>
          <a:srcRect/>
          <a:stretch>
            <a:fillRect/>
          </a:stretch>
        </p:blipFill>
        <p:spPr bwMode="auto">
          <a:xfrm>
            <a:off x="4724400" y="1981200"/>
            <a:ext cx="2362200" cy="3004640"/>
          </a:xfrm>
          <a:prstGeom prst="rect">
            <a:avLst/>
          </a:prstGeom>
          <a:noFill/>
        </p:spPr>
      </p:pic>
      <p:sp>
        <p:nvSpPr>
          <p:cNvPr id="6" name="TextBox 5"/>
          <p:cNvSpPr txBox="1"/>
          <p:nvPr/>
        </p:nvSpPr>
        <p:spPr>
          <a:xfrm>
            <a:off x="4343400" y="1981200"/>
            <a:ext cx="304800" cy="215444"/>
          </a:xfrm>
          <a:prstGeom prst="rect">
            <a:avLst/>
          </a:prstGeom>
          <a:noFill/>
        </p:spPr>
        <p:txBody>
          <a:bodyPr wrap="square" rtlCol="0">
            <a:spAutoFit/>
          </a:bodyPr>
          <a:lstStyle/>
          <a:p>
            <a:r>
              <a:rPr lang="en-US" sz="800" dirty="0" smtClean="0"/>
              <a:t>24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Academics</a:t>
            </a:r>
            <a:endParaRPr lang="en-US" dirty="0"/>
          </a:p>
        </p:txBody>
      </p:sp>
      <p:sp>
        <p:nvSpPr>
          <p:cNvPr id="3" name="Content Placeholder 2"/>
          <p:cNvSpPr>
            <a:spLocks noGrp="1"/>
          </p:cNvSpPr>
          <p:nvPr>
            <p:ph idx="1"/>
          </p:nvPr>
        </p:nvSpPr>
        <p:spPr/>
        <p:txBody>
          <a:bodyPr>
            <a:normAutofit/>
          </a:bodyPr>
          <a:lstStyle/>
          <a:p>
            <a:r>
              <a:rPr lang="en-US" sz="2000" i="1" dirty="0" smtClean="0">
                <a:latin typeface="Times New Roman" pitchFamily="18" charset="0"/>
                <a:cs typeface="Times New Roman" pitchFamily="18" charset="0"/>
              </a:rPr>
              <a:t>Gene’s toughest subject in the summer session of 1942 was trigonometry. </a:t>
            </a:r>
          </a:p>
          <a:p>
            <a:r>
              <a:rPr lang="en-US" sz="2000" i="1" dirty="0" smtClean="0">
                <a:latin typeface="Times New Roman" pitchFamily="18" charset="0"/>
                <a:cs typeface="Times New Roman" pitchFamily="18" charset="0"/>
              </a:rPr>
              <a:t>Gene was having difficulty in trigonometry because Finny was always asking him to do things with him and he felt obliged to do so.</a:t>
            </a:r>
          </a:p>
          <a:p>
            <a:r>
              <a:rPr lang="en-US" sz="2000" i="1" dirty="0" smtClean="0">
                <a:latin typeface="Times New Roman" pitchFamily="18" charset="0"/>
                <a:cs typeface="Times New Roman" pitchFamily="18" charset="0"/>
              </a:rPr>
              <a:t>He excelled in all of his other classes.</a:t>
            </a:r>
          </a:p>
          <a:p>
            <a:r>
              <a:rPr lang="en-US" sz="2000" i="1" dirty="0" smtClean="0">
                <a:latin typeface="Times New Roman" pitchFamily="18" charset="0"/>
                <a:cs typeface="Times New Roman" pitchFamily="18" charset="0"/>
              </a:rPr>
              <a:t>Gene’s goal was to be head of his class and give a speech at the end of the year.</a:t>
            </a:r>
          </a:p>
          <a:p>
            <a:pPr>
              <a:buNone/>
            </a:pPr>
            <a:endParaRPr lang="en-US" sz="2000" i="1"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I believe Gene would include his highest trigonometry test in his time capsule because he would be very proud of this test score.  </a:t>
            </a:r>
            <a:endParaRPr lang="en-US" sz="2000" i="1" dirty="0">
              <a:latin typeface="Times New Roman" pitchFamily="18" charset="0"/>
              <a:cs typeface="Times New Roman" pitchFamily="18" charset="0"/>
            </a:endParaRPr>
          </a:p>
        </p:txBody>
      </p:sp>
      <p:pic>
        <p:nvPicPr>
          <p:cNvPr id="4" name="Picture 3" descr="books.jpg"/>
          <p:cNvPicPr>
            <a:picLocks noChangeAspect="1"/>
          </p:cNvPicPr>
          <p:nvPr/>
        </p:nvPicPr>
        <p:blipFill>
          <a:blip r:embed="rId2" cstate="print"/>
          <a:stretch>
            <a:fillRect/>
          </a:stretch>
        </p:blipFill>
        <p:spPr>
          <a:xfrm>
            <a:off x="1981200" y="5334000"/>
            <a:ext cx="5334000" cy="990600"/>
          </a:xfrm>
          <a:prstGeom prst="rect">
            <a:avLst/>
          </a:prstGeom>
        </p:spPr>
      </p:pic>
      <p:sp>
        <p:nvSpPr>
          <p:cNvPr id="6" name="TextBox 5"/>
          <p:cNvSpPr txBox="1"/>
          <p:nvPr/>
        </p:nvSpPr>
        <p:spPr>
          <a:xfrm>
            <a:off x="1752600" y="5334000"/>
            <a:ext cx="304800" cy="215444"/>
          </a:xfrm>
          <a:prstGeom prst="rect">
            <a:avLst/>
          </a:prstGeom>
          <a:noFill/>
        </p:spPr>
        <p:txBody>
          <a:bodyPr wrap="square" rtlCol="0">
            <a:spAutoFit/>
          </a:bodyPr>
          <a:lstStyle/>
          <a:p>
            <a:r>
              <a:rPr lang="en-US" sz="800" dirty="0" smtClean="0"/>
              <a:t>25</a:t>
            </a:r>
            <a:endParaRPr lang="en-US" sz="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Times New Roman" pitchFamily="18" charset="0"/>
                <a:cs typeface="Times New Roman" pitchFamily="18" charset="0"/>
              </a:rPr>
              <a:t>Work Cited</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a:buNone/>
            </a:pPr>
            <a:r>
              <a:rPr lang="en-US" b="1" dirty="0" smtClean="0"/>
              <a:t>	PICTURES</a:t>
            </a:r>
            <a:endParaRPr lang="en-US" dirty="0" smtClean="0"/>
          </a:p>
          <a:p>
            <a:r>
              <a:rPr lang="en-US" dirty="0" smtClean="0"/>
              <a:t>1.)</a:t>
            </a:r>
            <a:r>
              <a:rPr lang="en-US" u="sng" dirty="0" smtClean="0">
                <a:hlinkClick r:id="rId2"/>
              </a:rPr>
              <a:t>http://www.google.com/imgres?imgurl=http://fusedfilm.com/wp-content/uploads/2009/05/casablanca-poster.jpg&amp;imgrefurl=http://www.fusedfilm.com/2009/05/retro-review-casablanca/&amp;usg=__9paG8Hh9MqAylyE19cqyL9bBPdM=&amp;h=358&amp;w=338&amp;sz=26&amp;hl=en&amp;start=0&amp;zoom=1&amp;tbnid=ZZGseZte5E-3-M:&amp;tbnh=147&amp;tbnw=139&amp;prev=/images%3Fq%3Dcasablanca%26hl%3Den%26biw%3D1268%26bih%3D792%26gbv%3D2%26tbs%3Disch:1&amp;itbs=1&amp;iact=hc&amp;vpx=127&amp;vpy=425&amp;dur=140&amp;hovh=231&amp;hovw=218&amp;tx=117&amp;ty=134&amp;ei=4l6NTOOtFamfnwehm-itCQ&amp;oei=4l6NTOOtFamfnwehm-itCQ&amp;esq=1&amp;page=1&amp;ndsp=25&amp;ved=1t:429,r:13,s:0</a:t>
            </a:r>
            <a:endParaRPr lang="en-US" dirty="0" smtClean="0"/>
          </a:p>
          <a:p>
            <a:r>
              <a:rPr lang="en-US" dirty="0" smtClean="0"/>
              <a:t>2.)</a:t>
            </a:r>
            <a:r>
              <a:rPr lang="en-US" u="sng" dirty="0" smtClean="0">
                <a:hlinkClick r:id="rId3"/>
              </a:rPr>
              <a:t>http://www.google.com/imgres?imgurl=http://delirium-vault.com/nekoneko/wp-content/uploads/2009/10/cat_people_1942.preview.jpg&amp;imgrefurl=http://delirium-vault.com/nekoneko/category/reviews/american-films/&amp;usg=__YjGrzsPJ1nH9ybhT3tsGI0KDXcY=&amp;h=640&amp;w=321&amp;sz=50&amp;hl=en&amp;start=0&amp;zoom=1&amp;tbnid=qKDRfB9E_aaaPM:&amp;tbnh=130&amp;tbnw=65&amp;prev=/images%3Fq%3Dcat%2Bpeople%2Bmovie%2Bof%2B1942%26hl%3Den%26biw%3D1268%26bih%3D792%26gbv%3D2%26tbs%3Disch:1&amp;itbs=1&amp;iact=hc&amp;vpx=119&amp;vpy=261&amp;dur=94&amp;hovh=317&amp;hovw=159&amp;tx=88&amp;ty=142&amp;ei=rF6NTMjpMamfnwehm-itCQ&amp;oei=rF6NTMjpMamfnwehm-itCQ&amp;esq=1&amp;page=1&amp;ndsp=27&amp;ved=1t:429,r:7,s:0</a:t>
            </a:r>
            <a:endParaRPr lang="en-US" dirty="0" smtClean="0"/>
          </a:p>
          <a:p>
            <a:r>
              <a:rPr lang="en-US" dirty="0" smtClean="0"/>
              <a:t>3.)</a:t>
            </a:r>
            <a:r>
              <a:rPr lang="en-US" u="sng" dirty="0" smtClean="0">
                <a:hlinkClick r:id="rId4"/>
              </a:rPr>
              <a:t>http://www.google.com/imgres?imgurl=http://midlifemanifesto.com/wp-content/uploads/2009/12/98_yankee_doodle_dandy.jpg&amp;imgrefurl=http://awayfromherdesk.blogspot.com/&amp;usg=__sNareM9Dy0QnhKTusnRoQQUkSr4=&amp;h=429&amp;w=300&amp;sz=33&amp;hl=en&amp;start=0&amp;zoom=1&amp;tbnid=jZRcYNFxNyc2oM:&amp;tbnh=143&amp;tbnw=100&amp;prev=/images%3Fq%3Dyankee%2Bdoodle%2Bdandy%26hl%3Den%26biw%3D1268%26bih%3D792%26gbv%3D2%26tbs%3Disch:1&amp;itbs=1&amp;iact=hc&amp;vpx=122&amp;vpy=78&amp;dur=188&amp;hovh=269&amp;hovw=188&amp;tx=91&amp;ty=148&amp;ei=Tl6NTLKYA5KUnAeJr-SrCQ&amp;oei=Tl6NTLKYA5KUnAeJr-SrCQ&amp;esq=1&amp;page=1&amp;ndsp=27&amp;ved=1t:429,r:0,s:0</a:t>
            </a:r>
            <a:endParaRPr lang="en-US" dirty="0" smtClean="0"/>
          </a:p>
          <a:p>
            <a:r>
              <a:rPr lang="en-US" dirty="0" smtClean="0"/>
              <a:t>4.)</a:t>
            </a:r>
            <a:r>
              <a:rPr lang="en-US" u="sng" dirty="0" smtClean="0">
                <a:hlinkClick r:id="rId5"/>
              </a:rPr>
              <a:t>http://www.google.com/imgres?imgurl=http://www.boxofficereport.com/images/posters/254bambi.jpg&amp;imgrefurl=http://www.boxofficereport.com/media/my100fposters.shtml&amp;usg=__X2I1EUH1Fjehp9AQS1kiv5Q9zIU=&amp;h=425&amp;w=275&amp;sz=42&amp;hl=en&amp;start=0&amp;zoom=1&amp;tbnid=UZST-WJY0b1wiM:&amp;tbnh=147&amp;tbnw=95&amp;prev=/images%3Fq%3Dbambi%2Bof%2B1942%26hl%3Den%26biw%3D1268%26bih%3D792%26gbv%3D2%26tbs%3Disch:1&amp;itbs=1&amp;iact=hc&amp;vpx=478&amp;vpy=143&amp;dur=3657&amp;hovh=279&amp;hovw=180&amp;tx=123&amp;ty=131&amp;ei=rV2NTITSPMiRnwe4h_2YCQ&amp;oei=rV2NTITSPMiRnwe4h_2YCQ&amp;esq=1&amp;page=1&amp;ndsp=29&amp;ved=1t:429,r:3,s:0</a:t>
            </a:r>
            <a:endParaRPr lang="en-US" dirty="0" smtClean="0"/>
          </a:p>
          <a:p>
            <a:r>
              <a:rPr lang="en-US" dirty="0" smtClean="0"/>
              <a:t>5.)</a:t>
            </a:r>
            <a:r>
              <a:rPr lang="en-US" u="sng" dirty="0" smtClean="0">
                <a:hlinkClick r:id="rId6"/>
              </a:rPr>
              <a:t>http://www.google.com/imgres?imgurl=http://api.ning.com/files/UoeFoayJL1N561OYaWsoy3E*KAOtwoDfz8HPPGYAQR4zK*sSE-mqiYu4D3DM6LlvJMqcseJgpyPHFSt6i4Vs-yG1MFGW8FHD/BobHopeRoadtoMorocco.jpeg&amp;imgrefurl=http://netflixcommunity.ning.com/profiles/blogs/my-movie-collection&amp;usg=__OR9vfKC1nXe7yOuMjC5k10gksjg=&amp;h=383&amp;w=259&amp;sz=27&amp;hl=en&amp;start=0&amp;zoom=1&amp;tbnid=MI0Kz8X6lrdoDM:&amp;tbnh=150&amp;tbnw=102&amp;prev=/images%3Fq%3Droad%2Bto%2Bmorocco%26hl%3Den%26biw%3D1268%26bih%3D792%26gbv%3D2%26tbs%3Disch:1&amp;itbs=1&amp;iact=hc&amp;vpx=441&amp;vpy=80&amp;dur=562&amp;hovh=273&amp;hovw=185&amp;tx=102&amp;ty=131&amp;ei=Jl6NTOwC1-udB4GK2LQJ&amp;oei=Jl6NTOwC1-udB4GK2LQJ&amp;esq=1&amp;page=1&amp;ndsp=24&amp;ved=1t:429,r:2,s:0</a:t>
            </a:r>
            <a:endParaRPr lang="en-US" dirty="0" smtClean="0"/>
          </a:p>
          <a:p>
            <a:r>
              <a:rPr lang="en-US" dirty="0" smtClean="0"/>
              <a:t>6.)</a:t>
            </a:r>
            <a:r>
              <a:rPr lang="en-US" u="sng" dirty="0" smtClean="0">
                <a:hlinkClick r:id="rId7"/>
              </a:rPr>
              <a:t>http://www.google.com/imgres?imgurl=http://0.tqn.com/d/top40/1/0/4/S/1/bingcrosbychristmas.jpg&amp;imgrefurl=http://top40.about.com/od/holidaymusic/tp/Top-100-Christmas-Songs.htm&amp;usg=__leedxZeO6of6DRWofCmKMH-sRZI=&amp;h=296&amp;w=296&amp;sz=24&amp;hl=en&amp;start=0&amp;zoom=1&amp;tbnid=XcV3p_-4v45rVM:&amp;tbnh=137&amp;tbnw=133&amp;prev=/images%3Fq%3Dtop%2B5%2Bsongs%2Bof%2B1942%26hl%3Den%26biw%3D1268%26bih%3D792%26gbv%3D2%26tbs%3Disch:1&amp;itbs=1&amp;iact=hc&amp;vpx=807&amp;vpy=305&amp;dur=2829&amp;hovh=225&amp;hovw=225&amp;tx=104&amp;ty=97&amp;ei=Xl2NTLLuCZfrnQfdqtCvCQ&amp;oei=Xl2NTLLuCZfrnQfdqtCvCQ&amp;esq=1&amp;page=1&amp;ndsp=27&amp;ved=1t:429,r:11,s:0</a:t>
            </a:r>
            <a:endParaRPr lang="en-US" dirty="0" smtClean="0"/>
          </a:p>
          <a:p>
            <a:r>
              <a:rPr lang="en-US" dirty="0" smtClean="0"/>
              <a:t>7.)</a:t>
            </a:r>
            <a:r>
              <a:rPr lang="en-US" u="sng" dirty="0" smtClean="0">
                <a:hlinkClick r:id="rId8"/>
              </a:rPr>
              <a:t>http://www.google.com/imgres?imgurl=http://static.songlyrics.com/album_covers/190/the-mills-brothers/the-mills-brothers-19825.jpg&amp;imgrefurl=http://www.songlyrics.com/the-mills-brothers/paper-doll-lyrics/&amp;usg=__oamrOQK6LvI5-RkFkEs5VzDGa5I=&amp;h=159&amp;w=160&amp;sz=10&amp;hl=en&amp;start=0&amp;zoom=1&amp;tbnid=Ujyml85sWx9g2M:&amp;tbnh=127&amp;tbnw=128&amp;prev=/images%3Fq%3Dpaper%2Bdall%2Bthe%2Bmills%2Bbros%2Bof%2B1942%26hl%3Den%26sa%3DG%26biw%3D1268%26bih%3D792%26gbv%3D2%26tbs%3Disch:1&amp;itbs=1&amp;iact=hc&amp;vpx=379&amp;vpy=259&amp;dur=47&amp;hovh=127&amp;hovw=128&amp;tx=69&amp;ty=62&amp;ei=Fl-NTLXTFYGsnAewndjoCQ&amp;oei=Fl-NTLXTFYGsnAewndjoCQ&amp;esq=1&amp;page=1&amp;ndsp=18&amp;ved=1t:429,r:1,s:0</a:t>
            </a:r>
            <a:endParaRPr lang="en-US" dirty="0" smtClean="0"/>
          </a:p>
          <a:p>
            <a:r>
              <a:rPr lang="en-US" dirty="0" smtClean="0"/>
              <a:t>8.)</a:t>
            </a:r>
            <a:r>
              <a:rPr lang="en-US" u="sng" dirty="0" smtClean="0">
                <a:hlinkClick r:id="rId9"/>
              </a:rPr>
              <a:t>http://www.google.com/imgres?imgurl=http://img.maniadb.com/images/album/280/280048_1_f.jpg&amp;imgrefurl=http://www.maniadb.com/search.asp%3Fsr%3DLO%26q%3DMidnight%2BWalk&amp;usg=__08E5WpmG9hxdf7C4fDUUtn61iHE=&amp;h=460&amp;w=460&amp;sz=48&amp;hl=en&amp;start=0&amp;zoom=1&amp;tbnid=78SapqGdjGFZnM:&amp;tbnh=159&amp;tbnw=168&amp;prev=/images%3Fq%3Ddizzy%2Bgillespie%2Bsalt%2Bpeanut%26hl%3Den%26biw%3D1268%26bih%3D792%26gbv%3D2%26tbs%3Disch:1&amp;itbs=1&amp;iact=hc&amp;vpx=857&amp;vpy=77&amp;dur=79&amp;hovh=225&amp;hovw=225&amp;tx=88&amp;ty=118&amp;ei=gl-NTN6KGMKcnwf5zajOCQ&amp;oei=gl-NTN6KGMKcnwf5zajOCQ&amp;esq=1&amp;page=1&amp;ndsp=24&amp;ved=1t:429,r:4,s:0</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Times New Roman" pitchFamily="18" charset="0"/>
                <a:cs typeface="Times New Roman" pitchFamily="18" charset="0"/>
              </a:rPr>
              <a:t>Work Cited </a:t>
            </a:r>
            <a:r>
              <a:rPr lang="en-US" sz="2000" dirty="0" smtClean="0">
                <a:latin typeface="Times New Roman" pitchFamily="18" charset="0"/>
                <a:cs typeface="Times New Roman" pitchFamily="18" charset="0"/>
              </a:rPr>
              <a:t>(continued)</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r>
              <a:rPr lang="en-US" dirty="0" smtClean="0"/>
              <a:t>9.)</a:t>
            </a:r>
            <a:r>
              <a:rPr lang="en-US" u="sng" dirty="0" smtClean="0">
                <a:hlinkClick r:id="rId2"/>
              </a:rPr>
              <a:t>http://www.google.com/imgres?imgurl=http://images.uulyrics.com/cover/g/glenn-miller/album-the-essential-glenn-miller.jpg&amp;imgrefurl=http://www.uulyrics.com/music/glenn-miller/song-string-of-pearls-glenn-miller-his-orchestra/&amp;usg=__bZtbwM30nx7lLlKmXS8v5ylxrMQ=&amp;h=455&amp;w=455&amp;sz=36&amp;hl=en&amp;start=0&amp;zoom=1&amp;tbnid=6uOdAdgBarrEWM:&amp;tbnh=132&amp;tbnw=142&amp;prev=/images%3Fq%3Dglenn%2Bmiller%2Bstring%2Bof%2Bpearls%26hl%3Den%26biw%3D1268%26bih%3D792%26gbv%3D2%26tbs%3Disch:1&amp;itbs=1&amp;iact=hc&amp;vpx=125&amp;vpy=159&amp;dur=328&amp;hovh=225&amp;hovw=225&amp;tx=143&amp;ty=119&amp;ei=Ol-NTOCAII7Engf88si7CQ&amp;oei=Ol-NTOCAII7Engf88si7CQ&amp;esq=1&amp;page=1&amp;ndsp=28&amp;ved=1t:429,r:0,s:0</a:t>
            </a:r>
            <a:endParaRPr lang="en-US" dirty="0" smtClean="0"/>
          </a:p>
          <a:p>
            <a:r>
              <a:rPr lang="en-US" dirty="0" smtClean="0"/>
              <a:t>10.)</a:t>
            </a:r>
            <a:r>
              <a:rPr lang="en-US" u="sng" dirty="0" smtClean="0">
                <a:hlinkClick r:id="rId2"/>
              </a:rPr>
              <a:t>http://www.google.com/imgres?imgurl=http://images.uulyrics.com/cover/g/glenn-miller/album-the-essential-glenn-miller.jpg&amp;imgrefurl=http://www.uulyrics.com/music/glenn-miller/song-string-of-pearls-glenn-miller-his-orchestra/&amp;usg=__bZtbwM30nx7lLlKmXS8v5ylxrMQ=&amp;h=455&amp;w=455&amp;sz=36&amp;hl=en&amp;start=0&amp;zoom=1&amp;tbnid=6uOdAdgBarrEWM:&amp;tbnh=132&amp;tbnw=142&amp;prev=/images%3Fq%3Dglenn%2Bmiller%2Bstring%2Bof%2Bpearls%26hl%3Den%26biw%3D1268%26bih%3D792%26gbv%3D2%26tbs%3Disch:1&amp;itbs=1&amp;iact=hc&amp;vpx=125&amp;vpy=159&amp;dur=328&amp;hovh=225&amp;hovw=225&amp;tx=143&amp;ty=119&amp;ei=Ol-NTOCAII7Engf88si7CQ&amp;oei=Ol-NTOCAII7Engf88si7CQ&amp;esq=1&amp;page=1&amp;ndsp=28&amp;ved=1t:429,r:0,s:0</a:t>
            </a:r>
            <a:endParaRPr lang="en-US" dirty="0" smtClean="0"/>
          </a:p>
          <a:p>
            <a:r>
              <a:rPr lang="en-US" dirty="0" smtClean="0"/>
              <a:t>11.)</a:t>
            </a:r>
            <a:r>
              <a:rPr lang="en-US" u="sng" dirty="0" smtClean="0">
                <a:hlinkClick r:id="rId3"/>
              </a:rPr>
              <a:t>http://www.google.com/imgres?imgurl=http://www.oldchesterpa.com/images/Larkin_School.jpg&amp;imgrefurl=http://www.oldchesterpa.com/schools_larkin.htm&amp;usg=__5pfIRED-ItbDXZbmfYgB2JLcwVA=&amp;h=388&amp;w=527&amp;sz=36&amp;hl=en&amp;start=455&amp;zoom=1&amp;tbnid=TM6j6PL2Pgwi3M:&amp;tbnh=134&amp;tbnw=167&amp;prev=/images%3Fq%3D1942%2Bpreparatory%2Bschools%26hl%3Den%26biw%3D1268%26bih%3D792%26gbv%3D2%26tbs%3Disch:10%2C12305&amp;itbs=1&amp;ei=Ll2NTJGEGeXsnQeDk4GcCw&amp;iact=hc&amp;vpx=512&amp;vpy=335&amp;dur=2844&amp;hovh=165&amp;hovw=225&amp;tx=157&amp;ty=87&amp;oei=61yNTK_HENOmnQfMv-ydCQ&amp;esq=36&amp;page=19&amp;ndsp=24&amp;ved=1t:429,r:14,s:455&amp;biw=1268&amp;bih=792</a:t>
            </a:r>
            <a:endParaRPr lang="en-US" dirty="0" smtClean="0"/>
          </a:p>
          <a:p>
            <a:r>
              <a:rPr lang="en-US" dirty="0" smtClean="0"/>
              <a:t>12.)</a:t>
            </a:r>
            <a:r>
              <a:rPr lang="en-US" u="sng" dirty="0" smtClean="0">
                <a:hlinkClick r:id="rId4"/>
              </a:rPr>
              <a:t>http://www.google.com/imgres?imgurl=http://www.benkepple.com/Images/draftcard.jpg&amp;imgrefurl=http://www.benkepple.com/archives/2007_06.html&amp;usg=__anh7jB8mOcHZFTLvIGWiVNqopcY=&amp;h=397&amp;w=600&amp;sz=115&amp;hl=en&amp;start=0&amp;zoom=1&amp;tbnid=8Y4txHM1xnBoDM:&amp;tbnh=142&amp;tbnw=215&amp;prev=/images%3Fq%3Dworld%2Bwar%2B2%2Bdraft%2Bcard%26hl%3Den%26sa%3DX%26gbv%3D2%26biw%3D1251%26bih%3D792%26tbs%3Disch:1&amp;itbs=1&amp;iact=rc&amp;dur=641&amp;ei=YPmPTLedDKrc4wbxsY2ZDQ&amp;oei=YPmPTLedDKrc4wbxsY2ZDQ&amp;esq=1&amp;page=1&amp;ndsp=22&amp;ved=1t:429,r:6,s:0&amp;tx=120&amp;ty=86</a:t>
            </a:r>
            <a:endParaRPr lang="en-US" dirty="0" smtClean="0"/>
          </a:p>
          <a:p>
            <a:r>
              <a:rPr lang="en-US" dirty="0" smtClean="0"/>
              <a:t>13.)</a:t>
            </a:r>
            <a:r>
              <a:rPr lang="en-US" u="sng" dirty="0" smtClean="0">
                <a:hlinkClick r:id="rId5"/>
              </a:rPr>
              <a:t>http://picsdigger.com/keyword/world%20war%202%20plane/</a:t>
            </a:r>
            <a:endParaRPr lang="en-US" dirty="0" smtClean="0"/>
          </a:p>
          <a:p>
            <a:r>
              <a:rPr lang="en-US" dirty="0" smtClean="0"/>
              <a:t>14.)</a:t>
            </a:r>
            <a:r>
              <a:rPr lang="en-US" u="sng" dirty="0" smtClean="0">
                <a:hlinkClick r:id="rId6"/>
              </a:rPr>
              <a:t>http://www.google.com/imgres?imgurl=http://gardenofpraise.com/images/roos.jpg&amp;imgrefurl=http://gardenofpraise.com/ibdfdr.htm&amp;usg=__92ZExAafLeSdVqonACS3w7bO18U=&amp;h=480&amp;w=408&amp;sz=10&amp;hl=en&amp;start=0&amp;zoom=1&amp;tbnid=Z6N70xgS0a7UzM:&amp;tbnh=149&amp;tbnw=127&amp;prev=/images%3Fq%3DFranklin%2BDelano%2BRoosevelt%26hl%3Den%26gbv%3D2%26biw%3D1251%26bih%3D792%26tbs%3Disch:1&amp;itbs=1&amp;iact=hc&amp;vpx=126&amp;vpy=94&amp;dur=2860&amp;hovh=244&amp;hovw=207&amp;tx=112&amp;ty=165&amp;ei=L_uPTIH5HcqV4gbY392yDQ&amp;oei=L_uPTIH5HcqV4gbY392yDQ&amp;esq=1&amp;page=1&amp;ndsp=27&amp;ved=1t:429,r:0,s:0</a:t>
            </a:r>
            <a:endParaRPr lang="en-US" dirty="0" smtClean="0"/>
          </a:p>
          <a:p>
            <a:r>
              <a:rPr lang="en-US" dirty="0" smtClean="0"/>
              <a:t>15.)</a:t>
            </a:r>
            <a:r>
              <a:rPr lang="en-US" u="sng" dirty="0" smtClean="0">
                <a:hlinkClick r:id="rId7"/>
              </a:rPr>
              <a:t>http://www.google.com/imgres?imgurl=http://gracethespot.com/wp-content/uploads/2008/06/duct-tape-3m.jpg&amp;imgrefurl=http://gracethespot.com/%3Fp%3D293&amp;usg=__1dJbxLTi5iK4mUnLZuzvpGi8uv0=&amp;h=288&amp;w=283&amp;sz=14&amp;hl=en&amp;start=0&amp;zoom=1&amp;tbnid=ZEqZCOOi8b_uXM:&amp;tbnh=167&amp;tbnw=166&amp;prev=/images%3Fq%3Dduck%2Btape%26hl%3Den%26gbv%3D2%26biw%3D1251%26bih%3D792%26tbs%3Disch:1&amp;itbs=1&amp;iact=hc&amp;vpx=138&amp;vpy=215&amp;dur=750&amp;hovh=226&amp;hovw=223&amp;tx=122&amp;ty=137&amp;ei=kvyPTJi-IcyN4gaF9oyrDQ&amp;oei=kvyPTJi-IcyN4gaF9oyrDQ&amp;esq=1&amp;page=1&amp;ndsp=17&amp;ved=1t:429,r:0,s:0</a:t>
            </a:r>
            <a:endParaRPr lang="en-US" dirty="0" smtClean="0"/>
          </a:p>
          <a:p>
            <a:r>
              <a:rPr lang="en-US" dirty="0" smtClean="0"/>
              <a:t>16.)</a:t>
            </a:r>
            <a:r>
              <a:rPr lang="en-US" u="sng" dirty="0" smtClean="0">
                <a:hlinkClick r:id="rId8"/>
              </a:rPr>
              <a:t>http://www.google.com/imgres?imgurl=http://www.theretroknittingcompany.co.uk/images/21feb09/bestwayA2604a.gif&amp;imgrefurl=http://www.theretroknittingcompany.co.uk/menspatterns.html&amp;usg=__qaWhtcDIFkj6sOJpIwMiVLp357Q=&amp;h=600&amp;w=372&amp;sz=219&amp;hl=en&amp;start=0&amp;zoom=1&amp;tbnid=P7qGeWhqLBT8vM:&amp;tbnh=126&amp;tbnw=96&amp;prev=/images%3Fq%3D1940%2Bv%2Bneck%2Bsweaters%26hl%3Den%26gbv%3D2%26biw%3D1251%26bih%3D792%26tbs%3Disch:1&amp;itbs=1&amp;iact=hc&amp;vpx=126&amp;vpy=144&amp;dur=2390&amp;hovh=285&amp;hovw=177&amp;tx=89&amp;ty=151&amp;ei=h_2PTMz9B8vg4Ab-3bCkDQ&amp;oei=h_2PTMz9B8vg4Ab-3bCkDQ&amp;esq=1&amp;page=1&amp;ndsp=30&amp;ved=1t:429,r:0,s:0</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Times New Roman" pitchFamily="18" charset="0"/>
                <a:cs typeface="Times New Roman" pitchFamily="18" charset="0"/>
              </a:rPr>
              <a:t>Work Cited </a:t>
            </a:r>
            <a:r>
              <a:rPr lang="en-US" sz="2000" dirty="0" smtClean="0">
                <a:latin typeface="Times New Roman" pitchFamily="18" charset="0"/>
                <a:cs typeface="Times New Roman" pitchFamily="18" charset="0"/>
              </a:rPr>
              <a:t>(continued)</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r>
              <a:rPr lang="en-US" dirty="0" smtClean="0"/>
              <a:t>17.)</a:t>
            </a:r>
            <a:r>
              <a:rPr lang="en-US" u="sng" dirty="0" smtClean="0">
                <a:hlinkClick r:id="rId2"/>
              </a:rPr>
              <a:t>http://www.google.com/imgres?imgurl=http://www.ilovemygrub.com/files/imagecache/articlenode_mainimage/images/news/dig_vic1.jpg&amp;imgrefurl=http://www.ilovemygrub.com/news/2010/ministry-food-exhibition.html&amp;usg=__gpgdqQ6zwSxR8Exih0VjKJfanqw=&amp;h=350&amp;w=520&amp;sz=74&amp;hl=en&amp;start=317&amp;zoom=1&amp;tbnid=Jg_FvyXw8ak26M:&amp;tbnh=131&amp;tbnw=195&amp;prev=/images%3Fq%3Dfood%2Bof%2B1942%26hl%3Den%26biw%3D1268%26bih%3D792%26gbv%3D2%26tbs%3Disch:10%2C8671&amp;itbs=1&amp;iact=hc&amp;vpx=282&amp;vpy=249&amp;dur=5281&amp;hovh=184&amp;hovw=274&amp;tx=159&amp;ty=113&amp;ei=GFqNTPDFGoPMnAfatMHvCg&amp;oei=i1mNTKjmDMKgnAfp1cHlCQ&amp;esq=8&amp;page=14&amp;ndsp=24&amp;ved=1t:429,r:1,s:317&amp;biw=1268&amp;bih=792</a:t>
            </a:r>
            <a:endParaRPr lang="en-US" dirty="0" smtClean="0"/>
          </a:p>
          <a:p>
            <a:r>
              <a:rPr lang="en-US" dirty="0" smtClean="0"/>
              <a:t>18.)</a:t>
            </a:r>
            <a:r>
              <a:rPr lang="en-US" u="sng" dirty="0" smtClean="0">
                <a:hlinkClick r:id="rId3"/>
              </a:rPr>
              <a:t>http://www.google.com/imgres?imgurl=http://bookcoverarchive.com/images/books/The_Stranger.large.jpg&amp;imgrefurl=http://bookcoverarchive.com/book/The_Stranger&amp;usg=__wA022rh3mXwpszIl_KSNFxPfAPk=&amp;h=500&amp;w=324&amp;sz=44&amp;hl=en&amp;start=0&amp;zoom=1&amp;tbnid=HOrExUDNdhzv_M:&amp;tbnh=154&amp;tbnw=111&amp;prev=/images%3Fq%3Dthe%2Bstranger%26hl%3Den%26biw%3D1268%26bih%3D792%26gbv%3D2%26tbs%3Disch:1&amp;itbs=1&amp;iact=rc&amp;dur=500&amp;ei=VlmNTOS6M8qTnQeQ06S8CQ&amp;oei=VlmNTOS6M8qTnQeQ06S8CQ&amp;esq=1&amp;page=1&amp;ndsp=26&amp;ved=1t:429,r:1,s:0&amp;tx=85&amp;ty=97</a:t>
            </a:r>
            <a:endParaRPr lang="en-US" dirty="0" smtClean="0"/>
          </a:p>
          <a:p>
            <a:r>
              <a:rPr lang="en-US" dirty="0" smtClean="0"/>
              <a:t>19.)</a:t>
            </a:r>
            <a:r>
              <a:rPr lang="en-US" u="sng" dirty="0" smtClean="0">
                <a:hlinkClick r:id="rId4"/>
              </a:rPr>
              <a:t>http://www.google.com/imgres?imgurl=http://www.broadwayworld.com/columnpic/the-screwtape-letters-csl.jpg&amp;imgrefurl=http://broadwayworld.com/article/THE_SCREWTAPE_LETTERS_Celebrates_Its_125th_Performance_32_20090304&amp;usg=__CEl6OoJt7b0D3uzkSmrXJl2KuG0=&amp;h=500&amp;w=333&amp;sz=32&amp;hl=en&amp;start=0&amp;zoom=1&amp;tbnid=FOXA5S2DsV5J3M:&amp;tbnh=165&amp;tbnw=115&amp;prev=/images%3Fq%3DThe%2Bscrewtape%2Blettes%26hl%3Den%26biw%3D1268%26bih%3D792%26gbv%3D2%26tbs%3Disch:1&amp;itbs=1&amp;iact=hc&amp;vpx=132&amp;vpy=192&amp;dur=766&amp;hovh=275&amp;hovw=183&amp;tx=87&amp;ty=123&amp;ei=LFmNTIP1I8WbnAedn8y1CQ&amp;oei=LFmNTIP1I8WbnAedn8y1CQ&amp;esq=1&amp;page=1&amp;ndsp=22&amp;ved=1t:429,r:0,s:0</a:t>
            </a:r>
            <a:endParaRPr lang="en-US" dirty="0" smtClean="0"/>
          </a:p>
          <a:p>
            <a:r>
              <a:rPr lang="en-US" dirty="0" smtClean="0"/>
              <a:t>20.)</a:t>
            </a:r>
            <a:r>
              <a:rPr lang="en-US" u="sng" dirty="0" smtClean="0">
                <a:hlinkClick r:id="rId5"/>
              </a:rPr>
              <a:t>http://www.google.com/imgres?imgurl=http://www.littlebrown.co.uk/assets/images/EAN/Large/0316341517.jpg&amp;imgrefurl=http://www.littlebrown.co.uk/Title/9780316341516&amp;usg=__LkpgMut6SuNrAg9-uEZLv-N7GS4=&amp;h=500&amp;w=328&amp;sz=24&amp;hl=en&amp;start=0&amp;zoom=1&amp;tbnid=aLcvnsBz1bFT6M:&amp;tbnh=174&amp;tbnw=108&amp;prev=/images%3Fq%3Dmythology%2Bby%2Bedith%2Bhamilton%26hl%3Den%26biw%3D1268%26bih%3D792%26gbv%3D2%26tbs%3Disch:1&amp;itbs=1&amp;iact=rc&amp;dur=562&amp;ei=DFmNTJd5gs-cB66_yLYJ&amp;oei=DFmNTJd5gs-cB66_yLYJ&amp;esq=1&amp;page=1&amp;ndsp=20&amp;ved=1t:429,r:1,s:0&amp;tx=54&amp;ty=91</a:t>
            </a:r>
            <a:endParaRPr lang="en-US" dirty="0" smtClean="0"/>
          </a:p>
          <a:p>
            <a:r>
              <a:rPr lang="en-US" dirty="0" smtClean="0"/>
              <a:t>21.)</a:t>
            </a:r>
            <a:r>
              <a:rPr lang="en-US" u="sng" dirty="0" smtClean="0">
                <a:hlinkClick r:id="rId6"/>
              </a:rPr>
              <a:t>http://www.google.com/imgres?imgurl=http://img1.fantasticfiction.co.uk/images/n35/n178109.jpg&amp;imgrefurl=http://www.fantasticfiction.co.uk/w/gertrude-chandler-warner/boxcar-children.htm&amp;usg=__sv5Er2FmsXc-tRwo3CsgSgpainM=&amp;h=464&amp;w=316&amp;sz=37&amp;hl=en&amp;start=0&amp;zoom=1&amp;tbnid=plVsT_yP2E_v2M:&amp;tbnh=134&amp;tbnw=105&amp;prev=/images%3Fq%3Dthe%2Bboxcar%2Bchildren%26hl%3Den%26biw%3D1268%26bih%3D792%26gbv%3D2%26tbs%3Disch:1&amp;itbs=1&amp;iact=hc&amp;vpx=231&amp;vpy=143&amp;dur=1047&amp;hovh=272&amp;hovw=185&amp;tx=101&amp;ty=142&amp;ei=dViNTMqmLtiAnAf90MzDCQ&amp;oei=dViNTMqmLtiAnAf90MzDCQ&amp;esq=1&amp;page=1&amp;ndsp=32&amp;ved=1t:429,r:1,s:0</a:t>
            </a:r>
            <a:endParaRPr lang="en-US" dirty="0" smtClean="0"/>
          </a:p>
          <a:p>
            <a:r>
              <a:rPr lang="en-US" dirty="0" smtClean="0"/>
              <a:t>22.)</a:t>
            </a:r>
            <a:r>
              <a:rPr lang="en-US" u="sng" dirty="0" smtClean="0">
                <a:hlinkClick r:id="rId7"/>
              </a:rPr>
              <a:t>http://www.google.com/imgres?imgurl=http://www.usedbooks.co.nz/images/Book/0060935472.jpg&amp;imgrefurl=http://www.usedbooks.co.nz/yeller-perennial-classics-pi-14988.html&amp;usg=___67uUXQCBiwzEov339lcivRgHR8=&amp;h=475&amp;w=315&amp;sz=48&amp;hl=en&amp;start=25&amp;zoom=1&amp;tbnid=FjcGVV6cOGR3mM:&amp;tbnh=149&amp;tbnw=100&amp;prev=/images%3Fq%3Dold%2Byeller%26hl%3Den%26biw%3D1268%26bih%3D792%26gbv%3D2%26tbs%3Disch:10%2C356&amp;itbs=1&amp;iact=hc&amp;vpx=340&amp;vpy=396&amp;dur=359&amp;hovh=276&amp;hovw=183&amp;tx=83&amp;ty=129&amp;ei=UViNTMKXBcq7ngeujMS3DA&amp;oei=P1iNTLqOFeqfnwez-9HfCQ&amp;esq=2&amp;page=2&amp;ndsp=24&amp;ved=1t:429,r:1,s:25&amp;biw=1268&amp;bih=792</a:t>
            </a:r>
            <a:endParaRPr lang="en-US" dirty="0" smtClean="0"/>
          </a:p>
          <a:p>
            <a:r>
              <a:rPr lang="en-US" dirty="0" smtClean="0"/>
              <a:t>23.)</a:t>
            </a:r>
            <a:r>
              <a:rPr lang="en-US" u="sng" dirty="0" smtClean="0">
                <a:hlinkClick r:id="rId8"/>
              </a:rPr>
              <a:t>http://www.google.com/imgres?imgurl=http://www.lineausathletic.com/images/12-ball.jpg&amp;imgrefurl=http://www.lineausathletic.com/medicineballs12.html&amp;usg=__n4SzI_tjNT6ccYuCcXJrdkmrtBY=&amp;h=358&amp;w=332&amp;sz=20&amp;hl=en&amp;start=191&amp;zoom=1&amp;tbnid=FCJV6xbDnJ7KlM:&amp;tbnh=136&amp;tbnw=136&amp;prev=/images%3Fq%3Dmedicine%2Bball%26hl%3Den%26biw%3D1268%26bih%3D792%26gbv%3D2%26tbs%3Disch:10%2C5665&amp;itbs=1&amp;iact=hc&amp;vpx=869&amp;vpy=175&amp;dur=782&amp;hovh=233&amp;hovw=216&amp;tx=128&amp;ty=133&amp;ei=IFiNTJmgFMSFnAfn0P3oCw&amp;oei=CliNTLHoOMiPnAf8i5HXCQ&amp;esq=16&amp;page=9&amp;ndsp=25&amp;ved=1t:429,r:17,s:191&amp;biw=1268&amp;bih=792</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Times New Roman" pitchFamily="18" charset="0"/>
                <a:cs typeface="Times New Roman" pitchFamily="18" charset="0"/>
              </a:rPr>
              <a:t>Work Cited</a:t>
            </a:r>
            <a:r>
              <a:rPr lang="en-US" sz="2000" dirty="0" smtClean="0">
                <a:latin typeface="Times New Roman" pitchFamily="18" charset="0"/>
                <a:cs typeface="Times New Roman" pitchFamily="18" charset="0"/>
              </a:rPr>
              <a:t>  (continued)</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32500" lnSpcReduction="20000"/>
          </a:bodyPr>
          <a:lstStyle/>
          <a:p>
            <a:r>
              <a:rPr lang="en-US" dirty="0" smtClean="0"/>
              <a:t>24.)</a:t>
            </a:r>
            <a:r>
              <a:rPr lang="en-US" u="sng" dirty="0" smtClean="0">
                <a:hlinkClick r:id="rId2"/>
              </a:rPr>
              <a:t>http://www.google.com/imgres?imgurl=http://www.gasolinealleyantiques.com/sports/football/images/books/1942.JPG&amp;imgrefurl=http://www.gasolinealleyantiques.com/sports/football/books.htm&amp;usg=__ZvQj2eJ3H7MYMIZCdwxCiz9Dldk=&amp;h=595&amp;w=460&amp;sz=28&amp;hl=en&amp;start=0&amp;zoom=1&amp;tbnid=iglgXNiflHGnuM:&amp;tbnh=140&amp;tbnw=108&amp;prev=/images%3Fq%3Dsports%2Bin%2B1942%26hl%3Den%26biw%3D1268%26bih%3D792%26gbv%3D2%26tbs%3Disch:1&amp;itbs=1&amp;iact=hc&amp;vpx=122&amp;vpy=294&amp;dur=62&amp;hovh=255&amp;hovw=197&amp;tx=109&amp;ty=112&amp;ei=v1uNTLvrOIWgnwf6nvi4CQ&amp;oei=v1uNTLvrOIWgnwf6nvi4CQ&amp;esq=1&amp;page=1&amp;ndsp=28&amp;ved=1t:429,r:7,s:0</a:t>
            </a:r>
            <a:endParaRPr lang="en-US" dirty="0" smtClean="0"/>
          </a:p>
          <a:p>
            <a:r>
              <a:rPr lang="en-US" dirty="0" smtClean="0"/>
              <a:t>25.)</a:t>
            </a:r>
            <a:r>
              <a:rPr lang="en-US" u="sng" dirty="0" smtClean="0">
                <a:hlinkClick r:id="rId3"/>
              </a:rPr>
              <a:t>http://www.google.com/imgres?imgurl=http://messytrainland.files.wordpress.com/2009/12/books.jpeg&amp;imgrefurl=http://messytrainland.wordpress.com/2009/12/03/wimbledon-station-bookswap/&amp;usg=__zrPdmX10TFYrO0Lhp9hvcwSpoig=&amp;h=343&amp;w=535&amp;sz=47&amp;hl=en&amp;start=0&amp;zoom=1&amp;tbnid=acP36Sp256ZS-M:&amp;tbnh=154&amp;tbnw=206&amp;prev=/images%3Fq%3Dbooks%26hl%3Den%26biw%3D1268%26bih%3D792%26gbv%3D2%26tbs%3Disch:1&amp;itbs=1&amp;iact=hc&amp;vpx=473&amp;vpy=128&amp;dur=1891&amp;hovh=180&amp;hovw=281&amp;tx=126&amp;ty=88&amp;ei=0lWNTMClKcSWnAea8ry0CQ&amp;oei=0lWNTMClKcSWnAea8ry0CQ&amp;esq=1&amp;page=1&amp;ndsp=24&amp;ved=1t:429,r:2,s:0</a:t>
            </a:r>
            <a:endParaRPr lang="en-US" dirty="0" smtClean="0"/>
          </a:p>
          <a:p>
            <a:pPr>
              <a:buNone/>
            </a:pPr>
            <a:r>
              <a:rPr lang="en-US" dirty="0" smtClean="0"/>
              <a:t> </a:t>
            </a:r>
          </a:p>
          <a:p>
            <a:pPr>
              <a:buNone/>
            </a:pPr>
            <a:r>
              <a:rPr lang="en-US" b="1" dirty="0" smtClean="0"/>
              <a:t> </a:t>
            </a:r>
            <a:endParaRPr lang="en-US" dirty="0" smtClean="0"/>
          </a:p>
          <a:p>
            <a:pPr>
              <a:buNone/>
            </a:pPr>
            <a:r>
              <a:rPr lang="en-US" b="1" dirty="0" smtClean="0"/>
              <a:t> </a:t>
            </a:r>
            <a:r>
              <a:rPr lang="en-US" dirty="0" smtClean="0"/>
              <a:t>	</a:t>
            </a:r>
            <a:r>
              <a:rPr lang="en-US" b="1" u="sng" dirty="0" smtClean="0"/>
              <a:t>Content</a:t>
            </a:r>
            <a:endParaRPr lang="en-US" dirty="0" smtClean="0"/>
          </a:p>
          <a:p>
            <a:r>
              <a:rPr lang="en-US" dirty="0" smtClean="0"/>
              <a:t> </a:t>
            </a:r>
          </a:p>
          <a:p>
            <a:r>
              <a:rPr lang="en-US" dirty="0" smtClean="0"/>
              <a:t>1.)</a:t>
            </a:r>
            <a:r>
              <a:rPr lang="en-US" u="sng" dirty="0" smtClean="0">
                <a:hlinkClick r:id="rId4"/>
              </a:rPr>
              <a:t>http://en.wikipedia.org/wiki/1942</a:t>
            </a:r>
            <a:endParaRPr lang="en-US" dirty="0" smtClean="0"/>
          </a:p>
          <a:p>
            <a:r>
              <a:rPr lang="en-US" dirty="0" smtClean="0"/>
              <a:t>2.) </a:t>
            </a:r>
            <a:r>
              <a:rPr lang="en-US" u="sng" dirty="0" smtClean="0">
                <a:hlinkClick r:id="rId5"/>
              </a:rPr>
              <a:t>http://www.filmsite.org/1942.html</a:t>
            </a:r>
            <a:endParaRPr lang="en-US" dirty="0" smtClean="0"/>
          </a:p>
          <a:p>
            <a:r>
              <a:rPr lang="en-US" dirty="0" smtClean="0"/>
              <a:t>3.)</a:t>
            </a:r>
            <a:r>
              <a:rPr lang="en-US" u="sng" dirty="0" smtClean="0">
                <a:hlinkClick r:id="rId6"/>
              </a:rPr>
              <a:t>http://genealogy.about.com/od/records/p/wwii_draft.htm</a:t>
            </a:r>
            <a:endParaRPr lang="en-US" dirty="0" smtClean="0"/>
          </a:p>
          <a:p>
            <a:r>
              <a:rPr lang="en-US" dirty="0" smtClean="0"/>
              <a:t>4.)</a:t>
            </a:r>
            <a:r>
              <a:rPr lang="en-US" u="sng" dirty="0" smtClean="0">
                <a:hlinkClick r:id="rId7"/>
              </a:rPr>
              <a:t>http://www.thepeoplehistory.com/40sclothes.html</a:t>
            </a:r>
            <a:endParaRPr lang="en-US" dirty="0" smtClean="0"/>
          </a:p>
          <a:p>
            <a:r>
              <a:rPr lang="en-US" dirty="0" smtClean="0"/>
              <a:t>5.)</a:t>
            </a:r>
            <a:r>
              <a:rPr lang="en-US" u="sng" dirty="0" smtClean="0">
                <a:hlinkClick r:id="rId8"/>
              </a:rPr>
              <a:t>http://myamericannewspaper.com/Stories/Food%20rationed%20during%20the%20war.htm</a:t>
            </a:r>
            <a:endParaRPr lang="en-US" dirty="0" smtClean="0"/>
          </a:p>
          <a:p>
            <a:r>
              <a:rPr lang="en-US" dirty="0" smtClean="0"/>
              <a:t>6.)</a:t>
            </a:r>
            <a:r>
              <a:rPr lang="en-US" u="sng" dirty="0" smtClean="0">
                <a:hlinkClick r:id="rId9"/>
              </a:rPr>
              <a:t>http://www.goodreads.com/book/popular_by_date?year=1942</a:t>
            </a:r>
            <a:endParaRPr lang="en-US" dirty="0" smtClean="0"/>
          </a:p>
          <a:p>
            <a:r>
              <a:rPr lang="en-US" dirty="0" smtClean="0"/>
              <a:t>7.)</a:t>
            </a:r>
            <a:r>
              <a:rPr lang="en-US" u="sng" dirty="0" smtClean="0">
                <a:hlinkClick r:id="rId10"/>
              </a:rPr>
              <a:t>http://corporate.britannica.com/press/inventions.html</a:t>
            </a:r>
            <a:endParaRPr lang="en-US" dirty="0" smtClean="0"/>
          </a:p>
          <a:p>
            <a:r>
              <a:rPr lang="en-US" dirty="0" smtClean="0"/>
              <a:t>8.)</a:t>
            </a:r>
            <a:r>
              <a:rPr lang="en-US" u="sng" dirty="0" smtClean="0">
                <a:hlinkClick r:id="rId11"/>
              </a:rPr>
              <a:t>http://storiesofusa.com/industrial-revolution-inventions-timeline-1712-1942/</a:t>
            </a:r>
            <a:endParaRPr lang="en-US" dirty="0" smtClean="0"/>
          </a:p>
          <a:p>
            <a:r>
              <a:rPr lang="en-US" dirty="0" smtClean="0"/>
              <a:t>9.)</a:t>
            </a:r>
            <a:r>
              <a:rPr lang="en-US" u="sng" dirty="0" smtClean="0">
                <a:hlinkClick r:id="rId12"/>
              </a:rPr>
              <a:t>http://www.ideafinder.com/history/inventions/ducttape.htm</a:t>
            </a:r>
            <a:endParaRPr lang="en-US" dirty="0" smtClean="0"/>
          </a:p>
          <a:p>
            <a:r>
              <a:rPr lang="en-US" dirty="0" smtClean="0"/>
              <a:t>10.) </a:t>
            </a:r>
            <a:r>
              <a:rPr lang="en-US" u="sng" dirty="0" smtClean="0">
                <a:hlinkClick r:id="rId13"/>
              </a:rPr>
              <a:t>http://www.musicimprint.com/Chart.aspx?id=C000110</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General Life</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Life for a junior in high school in the year 1942 was centered around World War II. Teenagers at this time wanted to join the war effort to show their patriotism. Kids could not wait to graduate high school so they could enlist in the war. When juniors at Devon High School were not thinking about the war, they were either focusing on their studies or playing sports. </a:t>
            </a:r>
            <a:endParaRPr lang="en-US" sz="2800" dirty="0">
              <a:latin typeface="Times New Roman" pitchFamily="18" charset="0"/>
              <a:cs typeface="Times New Roman" pitchFamily="18" charset="0"/>
            </a:endParaRPr>
          </a:p>
        </p:txBody>
      </p:sp>
      <p:sp>
        <p:nvSpPr>
          <p:cNvPr id="4" name="TextBox 3"/>
          <p:cNvSpPr txBox="1"/>
          <p:nvPr/>
        </p:nvSpPr>
        <p:spPr>
          <a:xfrm>
            <a:off x="990600" y="1066800"/>
            <a:ext cx="304800" cy="215444"/>
          </a:xfrm>
          <a:prstGeom prst="rect">
            <a:avLst/>
          </a:prstGeom>
          <a:noFill/>
        </p:spPr>
        <p:txBody>
          <a:bodyPr wrap="square" rtlCol="0">
            <a:spAutoFit/>
          </a:bodyPr>
          <a:lstStyle/>
          <a:p>
            <a:r>
              <a:rPr lang="en-US" sz="800" dirty="0" smtClean="0"/>
              <a:t>1</a:t>
            </a:r>
            <a:endParaRPr lang="en-US" sz="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Top 5 Movies of 1942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Casablanca</a:t>
            </a:r>
            <a:r>
              <a:rPr lang="en-US" sz="1800" dirty="0" smtClean="0">
                <a:latin typeface="Times New Roman" pitchFamily="18" charset="0"/>
                <a:cs typeface="Times New Roman" pitchFamily="18" charset="0"/>
              </a:rPr>
              <a:t> – starring </a:t>
            </a:r>
            <a:r>
              <a:rPr lang="en-US" sz="1600" i="1" dirty="0" smtClean="0">
                <a:latin typeface="Times New Roman" pitchFamily="18" charset="0"/>
                <a:cs typeface="Times New Roman" pitchFamily="18" charset="0"/>
              </a:rPr>
              <a:t>Claude Rains &amp; Ingrid Bergman</a:t>
            </a:r>
          </a:p>
          <a:p>
            <a:r>
              <a:rPr lang="en-US" sz="2000" dirty="0" smtClean="0">
                <a:latin typeface="Times New Roman" pitchFamily="18" charset="0"/>
                <a:cs typeface="Times New Roman" pitchFamily="18" charset="0"/>
              </a:rPr>
              <a:t>#2 Cat People – </a:t>
            </a:r>
            <a:r>
              <a:rPr lang="en-US" sz="1800" dirty="0" smtClean="0">
                <a:latin typeface="Times New Roman" pitchFamily="18" charset="0"/>
                <a:cs typeface="Times New Roman" pitchFamily="18" charset="0"/>
              </a:rPr>
              <a:t>starring </a:t>
            </a:r>
            <a:r>
              <a:rPr lang="en-US" sz="1600" i="1" dirty="0" smtClean="0">
                <a:latin typeface="Times New Roman" pitchFamily="18" charset="0"/>
                <a:cs typeface="Times New Roman" pitchFamily="18" charset="0"/>
              </a:rPr>
              <a:t>Simone Simon &amp; Kent Smith</a:t>
            </a:r>
          </a:p>
          <a:p>
            <a:r>
              <a:rPr lang="en-US" sz="2000" dirty="0" smtClean="0">
                <a:latin typeface="Times New Roman" pitchFamily="18" charset="0"/>
                <a:cs typeface="Times New Roman" pitchFamily="18" charset="0"/>
              </a:rPr>
              <a:t>#3 Yankee Doodle Dandy - </a:t>
            </a:r>
            <a:r>
              <a:rPr lang="en-US" sz="1800" dirty="0" smtClean="0">
                <a:latin typeface="Times New Roman" pitchFamily="18" charset="0"/>
                <a:cs typeface="Times New Roman" pitchFamily="18" charset="0"/>
              </a:rPr>
              <a:t>starring </a:t>
            </a:r>
            <a:r>
              <a:rPr lang="en-US" sz="1600" i="1" dirty="0" smtClean="0">
                <a:latin typeface="Times New Roman" pitchFamily="18" charset="0"/>
                <a:cs typeface="Times New Roman" pitchFamily="18" charset="0"/>
              </a:rPr>
              <a:t>Richard Whorf &amp; Joan Leslie</a:t>
            </a:r>
          </a:p>
          <a:p>
            <a:r>
              <a:rPr lang="en-US" sz="2000" dirty="0" smtClean="0">
                <a:latin typeface="Times New Roman" pitchFamily="18" charset="0"/>
                <a:cs typeface="Times New Roman" pitchFamily="18" charset="0"/>
              </a:rPr>
              <a:t>#4 Bambi - </a:t>
            </a:r>
            <a:r>
              <a:rPr lang="en-US" sz="1800" dirty="0" smtClean="0">
                <a:latin typeface="Times New Roman" pitchFamily="18" charset="0"/>
                <a:cs typeface="Times New Roman" pitchFamily="18" charset="0"/>
              </a:rPr>
              <a:t>starring </a:t>
            </a:r>
            <a:r>
              <a:rPr lang="en-US" sz="1600" i="1" dirty="0" smtClean="0">
                <a:latin typeface="Times New Roman" pitchFamily="18" charset="0"/>
                <a:cs typeface="Times New Roman" pitchFamily="18" charset="0"/>
              </a:rPr>
              <a:t>Sterling Holloway &amp; </a:t>
            </a:r>
            <a:r>
              <a:rPr lang="en-US" sz="1600" i="1" dirty="0" err="1" smtClean="0">
                <a:latin typeface="Times New Roman" pitchFamily="18" charset="0"/>
                <a:cs typeface="Times New Roman" pitchFamily="18" charset="0"/>
              </a:rPr>
              <a:t>Hardie</a:t>
            </a:r>
            <a:r>
              <a:rPr lang="en-US" sz="1600" i="1" dirty="0" smtClean="0">
                <a:latin typeface="Times New Roman" pitchFamily="18" charset="0"/>
                <a:cs typeface="Times New Roman" pitchFamily="18" charset="0"/>
              </a:rPr>
              <a:t> Albright</a:t>
            </a:r>
          </a:p>
          <a:p>
            <a:r>
              <a:rPr lang="en-US" sz="2000" dirty="0" smtClean="0">
                <a:latin typeface="Times New Roman" pitchFamily="18" charset="0"/>
                <a:cs typeface="Times New Roman" pitchFamily="18" charset="0"/>
              </a:rPr>
              <a:t>#5 Road To Morocco - </a:t>
            </a:r>
            <a:r>
              <a:rPr lang="en-US" sz="1800" dirty="0" smtClean="0">
                <a:latin typeface="Times New Roman" pitchFamily="18" charset="0"/>
                <a:cs typeface="Times New Roman" pitchFamily="18" charset="0"/>
              </a:rPr>
              <a:t>starring </a:t>
            </a:r>
            <a:r>
              <a:rPr lang="en-US" sz="1600" i="1" dirty="0" smtClean="0">
                <a:latin typeface="Times New Roman" pitchFamily="18" charset="0"/>
                <a:cs typeface="Times New Roman" pitchFamily="18" charset="0"/>
              </a:rPr>
              <a:t>Anthony Quinn &amp; Dorothy </a:t>
            </a:r>
            <a:r>
              <a:rPr lang="en-US" sz="1600" i="1" dirty="0" err="1" smtClean="0">
                <a:latin typeface="Times New Roman" pitchFamily="18" charset="0"/>
                <a:cs typeface="Times New Roman" pitchFamily="18" charset="0"/>
              </a:rPr>
              <a:t>Lamour</a:t>
            </a:r>
            <a:endParaRPr lang="en-US" sz="1600" i="1" dirty="0" smtClean="0">
              <a:latin typeface="Times New Roman" pitchFamily="18" charset="0"/>
              <a:cs typeface="Times New Roman" pitchFamily="18" charset="0"/>
            </a:endParaRPr>
          </a:p>
          <a:p>
            <a:endParaRPr lang="en-US" sz="1600" i="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Gene should include these movies in his time capsule because they are the top movies of the time and one of his only sources of entertainment.</a:t>
            </a:r>
          </a:p>
          <a:p>
            <a:pPr algn="ctr"/>
            <a:endParaRPr lang="en-US" sz="1600" i="1"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4" name="Picture 3" descr="Casablanca.jpg"/>
          <p:cNvPicPr>
            <a:picLocks noChangeAspect="1"/>
          </p:cNvPicPr>
          <p:nvPr/>
        </p:nvPicPr>
        <p:blipFill>
          <a:blip r:embed="rId2" cstate="print"/>
          <a:stretch>
            <a:fillRect/>
          </a:stretch>
        </p:blipFill>
        <p:spPr>
          <a:xfrm>
            <a:off x="1143000" y="4876800"/>
            <a:ext cx="1123950" cy="1428750"/>
          </a:xfrm>
          <a:prstGeom prst="rect">
            <a:avLst/>
          </a:prstGeom>
        </p:spPr>
      </p:pic>
      <p:pic>
        <p:nvPicPr>
          <p:cNvPr id="6" name="Picture 5" descr="Cat People.jpg"/>
          <p:cNvPicPr>
            <a:picLocks noChangeAspect="1"/>
          </p:cNvPicPr>
          <p:nvPr/>
        </p:nvPicPr>
        <p:blipFill>
          <a:blip r:embed="rId3" cstate="print"/>
          <a:stretch>
            <a:fillRect/>
          </a:stretch>
        </p:blipFill>
        <p:spPr>
          <a:xfrm>
            <a:off x="2667000" y="4876800"/>
            <a:ext cx="952500" cy="1428750"/>
          </a:xfrm>
          <a:prstGeom prst="rect">
            <a:avLst/>
          </a:prstGeom>
        </p:spPr>
      </p:pic>
      <p:pic>
        <p:nvPicPr>
          <p:cNvPr id="7" name="Picture 6" descr="Yankee Dodle Dandy.jpg"/>
          <p:cNvPicPr>
            <a:picLocks noChangeAspect="1"/>
          </p:cNvPicPr>
          <p:nvPr/>
        </p:nvPicPr>
        <p:blipFill>
          <a:blip r:embed="rId4" cstate="print"/>
          <a:stretch>
            <a:fillRect/>
          </a:stretch>
        </p:blipFill>
        <p:spPr>
          <a:xfrm>
            <a:off x="4191000" y="4876800"/>
            <a:ext cx="1047750" cy="1428750"/>
          </a:xfrm>
          <a:prstGeom prst="rect">
            <a:avLst/>
          </a:prstGeom>
        </p:spPr>
      </p:pic>
      <p:pic>
        <p:nvPicPr>
          <p:cNvPr id="8" name="Picture 7" descr="Road to Morocco.jpg"/>
          <p:cNvPicPr>
            <a:picLocks noChangeAspect="1"/>
          </p:cNvPicPr>
          <p:nvPr/>
        </p:nvPicPr>
        <p:blipFill>
          <a:blip r:embed="rId5" cstate="print"/>
          <a:stretch>
            <a:fillRect/>
          </a:stretch>
        </p:blipFill>
        <p:spPr>
          <a:xfrm>
            <a:off x="7543800" y="4876800"/>
            <a:ext cx="971550" cy="1428750"/>
          </a:xfrm>
          <a:prstGeom prst="rect">
            <a:avLst/>
          </a:prstGeom>
        </p:spPr>
      </p:pic>
      <p:pic>
        <p:nvPicPr>
          <p:cNvPr id="9" name="Picture 8" descr="bambi.jpg"/>
          <p:cNvPicPr>
            <a:picLocks noChangeAspect="1"/>
          </p:cNvPicPr>
          <p:nvPr/>
        </p:nvPicPr>
        <p:blipFill>
          <a:blip r:embed="rId6" cstate="print"/>
          <a:stretch>
            <a:fillRect/>
          </a:stretch>
        </p:blipFill>
        <p:spPr>
          <a:xfrm>
            <a:off x="5715000" y="4800601"/>
            <a:ext cx="1219200" cy="1600200"/>
          </a:xfrm>
          <a:prstGeom prst="rect">
            <a:avLst/>
          </a:prstGeom>
        </p:spPr>
      </p:pic>
      <p:sp>
        <p:nvSpPr>
          <p:cNvPr id="10" name="TextBox 9"/>
          <p:cNvSpPr txBox="1"/>
          <p:nvPr/>
        </p:nvSpPr>
        <p:spPr>
          <a:xfrm>
            <a:off x="990600" y="4876800"/>
            <a:ext cx="152400" cy="215444"/>
          </a:xfrm>
          <a:prstGeom prst="rect">
            <a:avLst/>
          </a:prstGeom>
          <a:noFill/>
        </p:spPr>
        <p:txBody>
          <a:bodyPr wrap="square" rtlCol="0">
            <a:spAutoFit/>
          </a:bodyPr>
          <a:lstStyle/>
          <a:p>
            <a:r>
              <a:rPr lang="en-US" sz="800" dirty="0" smtClean="0"/>
              <a:t>1</a:t>
            </a:r>
            <a:endParaRPr lang="en-US" sz="800" dirty="0"/>
          </a:p>
        </p:txBody>
      </p:sp>
      <p:sp>
        <p:nvSpPr>
          <p:cNvPr id="11" name="TextBox 10"/>
          <p:cNvSpPr txBox="1"/>
          <p:nvPr/>
        </p:nvSpPr>
        <p:spPr>
          <a:xfrm>
            <a:off x="2514600" y="4876800"/>
            <a:ext cx="152400" cy="215444"/>
          </a:xfrm>
          <a:prstGeom prst="rect">
            <a:avLst/>
          </a:prstGeom>
          <a:noFill/>
        </p:spPr>
        <p:txBody>
          <a:bodyPr wrap="square" rtlCol="0">
            <a:spAutoFit/>
          </a:bodyPr>
          <a:lstStyle/>
          <a:p>
            <a:r>
              <a:rPr lang="en-US" sz="800" dirty="0" smtClean="0"/>
              <a:t>2</a:t>
            </a:r>
            <a:endParaRPr lang="en-US" sz="800" dirty="0"/>
          </a:p>
        </p:txBody>
      </p:sp>
      <p:sp>
        <p:nvSpPr>
          <p:cNvPr id="12" name="TextBox 11"/>
          <p:cNvSpPr txBox="1"/>
          <p:nvPr/>
        </p:nvSpPr>
        <p:spPr>
          <a:xfrm>
            <a:off x="4038600" y="4876800"/>
            <a:ext cx="152400" cy="215444"/>
          </a:xfrm>
          <a:prstGeom prst="rect">
            <a:avLst/>
          </a:prstGeom>
          <a:noFill/>
        </p:spPr>
        <p:txBody>
          <a:bodyPr wrap="square" rtlCol="0">
            <a:spAutoFit/>
          </a:bodyPr>
          <a:lstStyle/>
          <a:p>
            <a:r>
              <a:rPr lang="en-US" sz="800" dirty="0" smtClean="0"/>
              <a:t>3</a:t>
            </a:r>
            <a:endParaRPr lang="en-US" sz="800" dirty="0"/>
          </a:p>
        </p:txBody>
      </p:sp>
      <p:sp>
        <p:nvSpPr>
          <p:cNvPr id="14" name="TextBox 13"/>
          <p:cNvSpPr txBox="1"/>
          <p:nvPr/>
        </p:nvSpPr>
        <p:spPr>
          <a:xfrm>
            <a:off x="5562600" y="4800600"/>
            <a:ext cx="152400" cy="215444"/>
          </a:xfrm>
          <a:prstGeom prst="rect">
            <a:avLst/>
          </a:prstGeom>
          <a:noFill/>
        </p:spPr>
        <p:txBody>
          <a:bodyPr wrap="square" rtlCol="0">
            <a:spAutoFit/>
          </a:bodyPr>
          <a:lstStyle/>
          <a:p>
            <a:r>
              <a:rPr lang="en-US" sz="800" dirty="0" smtClean="0"/>
              <a:t>4</a:t>
            </a:r>
            <a:endParaRPr lang="en-US" sz="800" dirty="0"/>
          </a:p>
        </p:txBody>
      </p:sp>
      <p:sp>
        <p:nvSpPr>
          <p:cNvPr id="15" name="TextBox 14"/>
          <p:cNvSpPr txBox="1"/>
          <p:nvPr/>
        </p:nvSpPr>
        <p:spPr>
          <a:xfrm>
            <a:off x="7391400" y="4876800"/>
            <a:ext cx="152400" cy="215444"/>
          </a:xfrm>
          <a:prstGeom prst="rect">
            <a:avLst/>
          </a:prstGeom>
          <a:noFill/>
        </p:spPr>
        <p:txBody>
          <a:bodyPr wrap="square" rtlCol="0">
            <a:spAutoFit/>
          </a:bodyPr>
          <a:lstStyle/>
          <a:p>
            <a:r>
              <a:rPr lang="en-US" sz="800" dirty="0" smtClean="0"/>
              <a:t>5</a:t>
            </a:r>
            <a:endParaRPr lang="en-US" sz="800" dirty="0"/>
          </a:p>
        </p:txBody>
      </p:sp>
      <p:sp>
        <p:nvSpPr>
          <p:cNvPr id="16" name="TextBox 15"/>
          <p:cNvSpPr txBox="1"/>
          <p:nvPr/>
        </p:nvSpPr>
        <p:spPr>
          <a:xfrm>
            <a:off x="1143000" y="1066800"/>
            <a:ext cx="76200" cy="215444"/>
          </a:xfrm>
          <a:prstGeom prst="rect">
            <a:avLst/>
          </a:prstGeom>
          <a:noFill/>
        </p:spPr>
        <p:txBody>
          <a:bodyPr wrap="square" rtlCol="0">
            <a:spAutoFit/>
          </a:bodyPr>
          <a:lstStyle/>
          <a:p>
            <a:r>
              <a:rPr lang="en-US" sz="800" dirty="0" smtClean="0"/>
              <a:t>2</a:t>
            </a:r>
            <a:endParaRPr lang="en-US"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Top Songs of 1942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#1 White Christmas - </a:t>
            </a:r>
            <a:r>
              <a:rPr lang="en-US" sz="1800" i="1" dirty="0" smtClean="0">
                <a:latin typeface="Times New Roman" pitchFamily="18" charset="0"/>
                <a:cs typeface="Times New Roman" pitchFamily="18" charset="0"/>
              </a:rPr>
              <a:t>Bing Crosby</a:t>
            </a:r>
          </a:p>
          <a:p>
            <a:r>
              <a:rPr lang="en-US" sz="2000" dirty="0" smtClean="0">
                <a:latin typeface="Times New Roman" pitchFamily="18" charset="0"/>
                <a:cs typeface="Times New Roman" pitchFamily="18" charset="0"/>
              </a:rPr>
              <a:t>#2 Paper Doll - </a:t>
            </a:r>
            <a:r>
              <a:rPr lang="en-US" sz="1800" i="1" dirty="0" smtClean="0">
                <a:latin typeface="Times New Roman" pitchFamily="18" charset="0"/>
                <a:cs typeface="Times New Roman" pitchFamily="18" charset="0"/>
              </a:rPr>
              <a:t>The Mills Brothers</a:t>
            </a:r>
          </a:p>
          <a:p>
            <a:r>
              <a:rPr lang="en-US" sz="2000" dirty="0" smtClean="0">
                <a:latin typeface="Times New Roman" pitchFamily="18" charset="0"/>
                <a:cs typeface="Times New Roman" pitchFamily="18" charset="0"/>
              </a:rPr>
              <a:t>#3 Salt Peanuts – </a:t>
            </a:r>
            <a:r>
              <a:rPr lang="en-US" sz="1800" i="1" dirty="0" smtClean="0">
                <a:latin typeface="Times New Roman" pitchFamily="18" charset="0"/>
                <a:cs typeface="Times New Roman" pitchFamily="18" charset="0"/>
              </a:rPr>
              <a:t>Dizzy Gillespie</a:t>
            </a:r>
          </a:p>
          <a:p>
            <a:r>
              <a:rPr lang="en-US" sz="2000" dirty="0" smtClean="0">
                <a:latin typeface="Times New Roman" pitchFamily="18" charset="0"/>
                <a:cs typeface="Times New Roman" pitchFamily="18" charset="0"/>
              </a:rPr>
              <a:t>#4 (I’ve Got A Gal In) Kalamazoo - </a:t>
            </a:r>
            <a:r>
              <a:rPr lang="en-US" sz="1800" i="1" dirty="0" smtClean="0">
                <a:latin typeface="Times New Roman" pitchFamily="18" charset="0"/>
                <a:cs typeface="Times New Roman" pitchFamily="18" charset="0"/>
              </a:rPr>
              <a:t>Glenn Miller</a:t>
            </a:r>
          </a:p>
          <a:p>
            <a:r>
              <a:rPr lang="en-US" sz="2000" dirty="0" smtClean="0">
                <a:latin typeface="Times New Roman" pitchFamily="18" charset="0"/>
                <a:cs typeface="Times New Roman" pitchFamily="18" charset="0"/>
              </a:rPr>
              <a:t>#5 A String Of Pearls - </a:t>
            </a:r>
            <a:r>
              <a:rPr lang="en-US" sz="1800" i="1" dirty="0" smtClean="0">
                <a:latin typeface="Times New Roman" pitchFamily="18" charset="0"/>
                <a:cs typeface="Times New Roman" pitchFamily="18" charset="0"/>
              </a:rPr>
              <a:t>Glenn Miller</a:t>
            </a:r>
          </a:p>
          <a:p>
            <a:endParaRPr lang="en-US" sz="1800" i="1" dirty="0" smtClean="0">
              <a:latin typeface="Times New Roman" pitchFamily="18" charset="0"/>
              <a:cs typeface="Times New Roman" pitchFamily="18" charset="0"/>
            </a:endParaRPr>
          </a:p>
          <a:p>
            <a:r>
              <a:rPr lang="en-US" sz="1800" i="1" dirty="0" smtClean="0">
                <a:latin typeface="Times New Roman" pitchFamily="18" charset="0"/>
                <a:cs typeface="Times New Roman" pitchFamily="18" charset="0"/>
              </a:rPr>
              <a:t>Gene would include these songs in his capsule because he could listen to them to free his mind. </a:t>
            </a:r>
          </a:p>
          <a:p>
            <a:endParaRPr lang="en-US" sz="1800" i="1"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1800" i="1"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4" name="Picture 3" descr="White Christmas.jpg"/>
          <p:cNvPicPr>
            <a:picLocks noChangeAspect="1"/>
          </p:cNvPicPr>
          <p:nvPr/>
        </p:nvPicPr>
        <p:blipFill>
          <a:blip r:embed="rId2" cstate="print"/>
          <a:stretch>
            <a:fillRect/>
          </a:stretch>
        </p:blipFill>
        <p:spPr>
          <a:xfrm>
            <a:off x="1066800" y="4876801"/>
            <a:ext cx="1066800" cy="1219200"/>
          </a:xfrm>
          <a:prstGeom prst="rect">
            <a:avLst/>
          </a:prstGeom>
        </p:spPr>
      </p:pic>
      <p:pic>
        <p:nvPicPr>
          <p:cNvPr id="5" name="Picture 4" descr="Paper Doll.jpg"/>
          <p:cNvPicPr>
            <a:picLocks noChangeAspect="1"/>
          </p:cNvPicPr>
          <p:nvPr/>
        </p:nvPicPr>
        <p:blipFill>
          <a:blip r:embed="rId3" cstate="print"/>
          <a:stretch>
            <a:fillRect/>
          </a:stretch>
        </p:blipFill>
        <p:spPr>
          <a:xfrm>
            <a:off x="2286000" y="4876800"/>
            <a:ext cx="1295400" cy="1295400"/>
          </a:xfrm>
          <a:prstGeom prst="rect">
            <a:avLst/>
          </a:prstGeom>
        </p:spPr>
      </p:pic>
      <p:pic>
        <p:nvPicPr>
          <p:cNvPr id="6" name="Picture 5" descr="Dizzie Gillespie.jpg"/>
          <p:cNvPicPr>
            <a:picLocks noChangeAspect="1"/>
          </p:cNvPicPr>
          <p:nvPr/>
        </p:nvPicPr>
        <p:blipFill>
          <a:blip r:embed="rId4" cstate="print"/>
          <a:stretch>
            <a:fillRect/>
          </a:stretch>
        </p:blipFill>
        <p:spPr>
          <a:xfrm>
            <a:off x="3810000" y="4800600"/>
            <a:ext cx="1524000" cy="1371600"/>
          </a:xfrm>
          <a:prstGeom prst="rect">
            <a:avLst/>
          </a:prstGeom>
        </p:spPr>
      </p:pic>
      <p:pic>
        <p:nvPicPr>
          <p:cNvPr id="7" name="Picture 6" descr="Kalamazoo.jpg"/>
          <p:cNvPicPr>
            <a:picLocks noChangeAspect="1"/>
          </p:cNvPicPr>
          <p:nvPr/>
        </p:nvPicPr>
        <p:blipFill>
          <a:blip r:embed="rId5" cstate="print"/>
          <a:stretch>
            <a:fillRect/>
          </a:stretch>
        </p:blipFill>
        <p:spPr>
          <a:xfrm>
            <a:off x="5486400" y="4724400"/>
            <a:ext cx="1524000" cy="1514475"/>
          </a:xfrm>
          <a:prstGeom prst="rect">
            <a:avLst/>
          </a:prstGeom>
        </p:spPr>
      </p:pic>
      <p:pic>
        <p:nvPicPr>
          <p:cNvPr id="8" name="Picture 7" descr="A String of Pearls.jpg"/>
          <p:cNvPicPr>
            <a:picLocks noChangeAspect="1"/>
          </p:cNvPicPr>
          <p:nvPr/>
        </p:nvPicPr>
        <p:blipFill>
          <a:blip r:embed="rId5" cstate="print"/>
          <a:stretch>
            <a:fillRect/>
          </a:stretch>
        </p:blipFill>
        <p:spPr>
          <a:xfrm>
            <a:off x="7162800" y="4724400"/>
            <a:ext cx="1371600" cy="1514475"/>
          </a:xfrm>
          <a:prstGeom prst="rect">
            <a:avLst/>
          </a:prstGeom>
        </p:spPr>
      </p:pic>
      <p:sp>
        <p:nvSpPr>
          <p:cNvPr id="9" name="TextBox 8"/>
          <p:cNvSpPr txBox="1"/>
          <p:nvPr/>
        </p:nvSpPr>
        <p:spPr>
          <a:xfrm>
            <a:off x="914400" y="4800600"/>
            <a:ext cx="152400" cy="215444"/>
          </a:xfrm>
          <a:prstGeom prst="rect">
            <a:avLst/>
          </a:prstGeom>
          <a:noFill/>
        </p:spPr>
        <p:txBody>
          <a:bodyPr wrap="square" rtlCol="0">
            <a:spAutoFit/>
          </a:bodyPr>
          <a:lstStyle/>
          <a:p>
            <a:r>
              <a:rPr lang="en-US" sz="800" dirty="0" smtClean="0"/>
              <a:t>6</a:t>
            </a:r>
            <a:endParaRPr lang="en-US" sz="800" dirty="0"/>
          </a:p>
        </p:txBody>
      </p:sp>
      <p:sp>
        <p:nvSpPr>
          <p:cNvPr id="10" name="TextBox 9"/>
          <p:cNvSpPr txBox="1"/>
          <p:nvPr/>
        </p:nvSpPr>
        <p:spPr>
          <a:xfrm>
            <a:off x="2133600" y="4876800"/>
            <a:ext cx="152400" cy="215444"/>
          </a:xfrm>
          <a:prstGeom prst="rect">
            <a:avLst/>
          </a:prstGeom>
          <a:noFill/>
        </p:spPr>
        <p:txBody>
          <a:bodyPr wrap="square" rtlCol="0">
            <a:spAutoFit/>
          </a:bodyPr>
          <a:lstStyle/>
          <a:p>
            <a:r>
              <a:rPr lang="en-US" sz="800" dirty="0" smtClean="0"/>
              <a:t>7</a:t>
            </a:r>
            <a:endParaRPr lang="en-US" sz="800" dirty="0"/>
          </a:p>
        </p:txBody>
      </p:sp>
      <p:sp>
        <p:nvSpPr>
          <p:cNvPr id="11" name="TextBox 10"/>
          <p:cNvSpPr txBox="1"/>
          <p:nvPr/>
        </p:nvSpPr>
        <p:spPr>
          <a:xfrm>
            <a:off x="3657600" y="4800600"/>
            <a:ext cx="152400" cy="215444"/>
          </a:xfrm>
          <a:prstGeom prst="rect">
            <a:avLst/>
          </a:prstGeom>
          <a:noFill/>
        </p:spPr>
        <p:txBody>
          <a:bodyPr wrap="square" rtlCol="0">
            <a:spAutoFit/>
          </a:bodyPr>
          <a:lstStyle/>
          <a:p>
            <a:r>
              <a:rPr lang="en-US" sz="800" dirty="0" smtClean="0"/>
              <a:t>8</a:t>
            </a:r>
            <a:endParaRPr lang="en-US" sz="800" dirty="0"/>
          </a:p>
        </p:txBody>
      </p:sp>
      <p:sp>
        <p:nvSpPr>
          <p:cNvPr id="12" name="TextBox 11"/>
          <p:cNvSpPr txBox="1"/>
          <p:nvPr/>
        </p:nvSpPr>
        <p:spPr>
          <a:xfrm>
            <a:off x="5334000" y="4724400"/>
            <a:ext cx="152400" cy="215444"/>
          </a:xfrm>
          <a:prstGeom prst="rect">
            <a:avLst/>
          </a:prstGeom>
          <a:noFill/>
        </p:spPr>
        <p:txBody>
          <a:bodyPr wrap="square" rtlCol="0">
            <a:spAutoFit/>
          </a:bodyPr>
          <a:lstStyle/>
          <a:p>
            <a:r>
              <a:rPr lang="en-US" sz="800" dirty="0" smtClean="0"/>
              <a:t>9</a:t>
            </a:r>
            <a:endParaRPr lang="en-US" sz="800" dirty="0"/>
          </a:p>
        </p:txBody>
      </p:sp>
      <p:sp>
        <p:nvSpPr>
          <p:cNvPr id="13" name="TextBox 12"/>
          <p:cNvSpPr txBox="1"/>
          <p:nvPr/>
        </p:nvSpPr>
        <p:spPr>
          <a:xfrm>
            <a:off x="6934200" y="4724400"/>
            <a:ext cx="304800" cy="215444"/>
          </a:xfrm>
          <a:prstGeom prst="rect">
            <a:avLst/>
          </a:prstGeom>
          <a:noFill/>
        </p:spPr>
        <p:txBody>
          <a:bodyPr wrap="square" rtlCol="0">
            <a:spAutoFit/>
          </a:bodyPr>
          <a:lstStyle/>
          <a:p>
            <a:r>
              <a:rPr lang="en-US" sz="800" dirty="0" smtClean="0"/>
              <a:t>10</a:t>
            </a:r>
            <a:endParaRPr lang="en-US" sz="800" dirty="0"/>
          </a:p>
        </p:txBody>
      </p:sp>
      <p:sp>
        <p:nvSpPr>
          <p:cNvPr id="14" name="TextBox 13"/>
          <p:cNvSpPr txBox="1"/>
          <p:nvPr/>
        </p:nvSpPr>
        <p:spPr>
          <a:xfrm>
            <a:off x="990600" y="1066800"/>
            <a:ext cx="381000" cy="215444"/>
          </a:xfrm>
          <a:prstGeom prst="rect">
            <a:avLst/>
          </a:prstGeom>
          <a:noFill/>
        </p:spPr>
        <p:txBody>
          <a:bodyPr wrap="square" rtlCol="0">
            <a:spAutoFit/>
          </a:bodyPr>
          <a:lstStyle/>
          <a:p>
            <a:r>
              <a:rPr lang="en-US" sz="800" dirty="0" smtClean="0"/>
              <a:t>10</a:t>
            </a:r>
            <a:endParaRPr lang="en-US"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Preparatory School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r>
              <a:rPr lang="en-US" sz="2000" dirty="0" smtClean="0">
                <a:latin typeface="Times New Roman" pitchFamily="18" charset="0"/>
                <a:cs typeface="Times New Roman" pitchFamily="18" charset="0"/>
              </a:rPr>
              <a:t>Gene attended the Devon Preparatory school, which was for above average male students, in New Hampshire. Students attended a winter session and a summer session. Devon Preparatory school was centered around academics and sports. The school was set up like a University, the students lived on campus and did not see their families while classes were in session. Students who graduated from Devon could obtain a good job or enlist in the military. </a:t>
            </a:r>
            <a:endParaRPr lang="en-US" sz="2000" dirty="0">
              <a:latin typeface="Times New Roman" pitchFamily="18" charset="0"/>
              <a:cs typeface="Times New Roman" pitchFamily="18" charset="0"/>
            </a:endParaRPr>
          </a:p>
        </p:txBody>
      </p:sp>
      <p:pic>
        <p:nvPicPr>
          <p:cNvPr id="4" name="Picture 3" descr="devon.jpg"/>
          <p:cNvPicPr>
            <a:picLocks noChangeAspect="1"/>
          </p:cNvPicPr>
          <p:nvPr/>
        </p:nvPicPr>
        <p:blipFill>
          <a:blip r:embed="rId2" cstate="print"/>
          <a:stretch>
            <a:fillRect/>
          </a:stretch>
        </p:blipFill>
        <p:spPr>
          <a:xfrm>
            <a:off x="1752600" y="1295400"/>
            <a:ext cx="5715000" cy="2438400"/>
          </a:xfrm>
          <a:prstGeom prst="rect">
            <a:avLst/>
          </a:prstGeom>
        </p:spPr>
      </p:pic>
      <p:sp>
        <p:nvSpPr>
          <p:cNvPr id="5" name="TextBox 4"/>
          <p:cNvSpPr txBox="1"/>
          <p:nvPr/>
        </p:nvSpPr>
        <p:spPr>
          <a:xfrm>
            <a:off x="1524000" y="1295400"/>
            <a:ext cx="381000" cy="215444"/>
          </a:xfrm>
          <a:prstGeom prst="rect">
            <a:avLst/>
          </a:prstGeom>
          <a:noFill/>
        </p:spPr>
        <p:txBody>
          <a:bodyPr wrap="square" rtlCol="0">
            <a:spAutoFit/>
          </a:bodyPr>
          <a:lstStyle/>
          <a:p>
            <a:r>
              <a:rPr lang="en-US" sz="800" dirty="0" smtClean="0"/>
              <a:t>11</a:t>
            </a:r>
            <a:endParaRPr lang="en-US"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Draft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Millions of men in the United States completed a draft registration card in 1942. </a:t>
            </a:r>
          </a:p>
          <a:p>
            <a:r>
              <a:rPr lang="en-US" sz="2000" dirty="0" smtClean="0">
                <a:latin typeface="Times New Roman" pitchFamily="18" charset="0"/>
                <a:cs typeface="Times New Roman" pitchFamily="18" charset="0"/>
              </a:rPr>
              <a:t>Six million draft cards were sent in.</a:t>
            </a:r>
          </a:p>
          <a:p>
            <a:r>
              <a:rPr lang="en-US" sz="2000" dirty="0" smtClean="0">
                <a:latin typeface="Times New Roman" pitchFamily="18" charset="0"/>
                <a:cs typeface="Times New Roman" pitchFamily="18" charset="0"/>
              </a:rPr>
              <a:t>A typical draft card would include the following information:</a:t>
            </a:r>
          </a:p>
          <a:p>
            <a:pPr lvl="1"/>
            <a:r>
              <a:rPr lang="en-US" sz="1800" dirty="0" smtClean="0">
                <a:latin typeface="Times New Roman" pitchFamily="18" charset="0"/>
                <a:cs typeface="Times New Roman" pitchFamily="18" charset="0"/>
              </a:rPr>
              <a:t>Full name</a:t>
            </a:r>
          </a:p>
          <a:p>
            <a:pPr lvl="1"/>
            <a:r>
              <a:rPr lang="en-US" sz="1800" dirty="0" smtClean="0">
                <a:latin typeface="Times New Roman" pitchFamily="18" charset="0"/>
                <a:cs typeface="Times New Roman" pitchFamily="18" charset="0"/>
              </a:rPr>
              <a:t>Address</a:t>
            </a:r>
          </a:p>
          <a:p>
            <a:pPr lvl="1"/>
            <a:r>
              <a:rPr lang="en-US" sz="1800" dirty="0" smtClean="0">
                <a:latin typeface="Times New Roman" pitchFamily="18" charset="0"/>
                <a:cs typeface="Times New Roman" pitchFamily="18" charset="0"/>
              </a:rPr>
              <a:t>Physical Characteristics</a:t>
            </a:r>
          </a:p>
          <a:p>
            <a:pPr lvl="1"/>
            <a:r>
              <a:rPr lang="en-US" sz="1800" dirty="0" smtClean="0">
                <a:latin typeface="Times New Roman" pitchFamily="18" charset="0"/>
                <a:cs typeface="Times New Roman" pitchFamily="18" charset="0"/>
              </a:rPr>
              <a:t>Date and Place of Birth</a:t>
            </a:r>
          </a:p>
          <a:p>
            <a:pPr lvl="1"/>
            <a:endParaRPr lang="en-US" sz="1800" dirty="0" smtClean="0">
              <a:latin typeface="Times New Roman" pitchFamily="18" charset="0"/>
              <a:cs typeface="Times New Roman" pitchFamily="18" charset="0"/>
            </a:endParaRPr>
          </a:p>
          <a:p>
            <a:pPr lvl="1">
              <a:buNone/>
            </a:pPr>
            <a:r>
              <a:rPr lang="en-US" sz="1800" i="1" dirty="0" smtClean="0">
                <a:latin typeface="Times New Roman" pitchFamily="18" charset="0"/>
                <a:cs typeface="Times New Roman" pitchFamily="18" charset="0"/>
              </a:rPr>
              <a:t>     I believe Gene would include a draft card in his time capsule because the war played a major role in his life.</a:t>
            </a:r>
          </a:p>
          <a:p>
            <a:pPr lvl="1">
              <a:buNone/>
            </a:pPr>
            <a:endParaRPr lang="en-US" sz="1800" dirty="0" smtClean="0">
              <a:latin typeface="Times New Roman" pitchFamily="18" charset="0"/>
              <a:cs typeface="Times New Roman" pitchFamily="18" charset="0"/>
            </a:endParaRPr>
          </a:p>
        </p:txBody>
      </p:sp>
      <p:pic>
        <p:nvPicPr>
          <p:cNvPr id="10242" name="Picture 2" descr="http://www.benkepple.com/Images/draftcard.jpg"/>
          <p:cNvPicPr>
            <a:picLocks noChangeAspect="1" noChangeArrowheads="1"/>
          </p:cNvPicPr>
          <p:nvPr/>
        </p:nvPicPr>
        <p:blipFill>
          <a:blip r:embed="rId2" cstate="print"/>
          <a:srcRect/>
          <a:stretch>
            <a:fillRect/>
          </a:stretch>
        </p:blipFill>
        <p:spPr bwMode="auto">
          <a:xfrm>
            <a:off x="4343400" y="3352800"/>
            <a:ext cx="2375252" cy="1571625"/>
          </a:xfrm>
          <a:prstGeom prst="rect">
            <a:avLst/>
          </a:prstGeom>
          <a:noFill/>
        </p:spPr>
      </p:pic>
      <p:sp>
        <p:nvSpPr>
          <p:cNvPr id="5" name="TextBox 4"/>
          <p:cNvSpPr txBox="1"/>
          <p:nvPr/>
        </p:nvSpPr>
        <p:spPr>
          <a:xfrm>
            <a:off x="4191000" y="3429000"/>
            <a:ext cx="304800" cy="215444"/>
          </a:xfrm>
          <a:prstGeom prst="rect">
            <a:avLst/>
          </a:prstGeom>
          <a:noFill/>
        </p:spPr>
        <p:txBody>
          <a:bodyPr wrap="square" rtlCol="0">
            <a:spAutoFit/>
          </a:bodyPr>
          <a:lstStyle/>
          <a:p>
            <a:r>
              <a:rPr lang="en-US" sz="800" dirty="0" smtClean="0"/>
              <a:t>12</a:t>
            </a:r>
            <a:endParaRPr lang="en-US" sz="800" dirty="0"/>
          </a:p>
        </p:txBody>
      </p:sp>
      <p:sp>
        <p:nvSpPr>
          <p:cNvPr id="6" name="TextBox 5"/>
          <p:cNvSpPr txBox="1"/>
          <p:nvPr/>
        </p:nvSpPr>
        <p:spPr>
          <a:xfrm>
            <a:off x="914400" y="1066800"/>
            <a:ext cx="228600" cy="215444"/>
          </a:xfrm>
          <a:prstGeom prst="rect">
            <a:avLst/>
          </a:prstGeom>
          <a:noFill/>
        </p:spPr>
        <p:txBody>
          <a:bodyPr wrap="square" rtlCol="0">
            <a:spAutoFit/>
          </a:bodyPr>
          <a:lstStyle/>
          <a:p>
            <a:r>
              <a:rPr lang="en-US" sz="800" dirty="0" smtClean="0"/>
              <a:t>3</a:t>
            </a:r>
            <a:endParaRPr lang="en-US" sz="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WW II and the South Pacific Battles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Battle of Pearl Harbor</a:t>
            </a:r>
          </a:p>
          <a:p>
            <a:r>
              <a:rPr lang="en-US" dirty="0" smtClean="0">
                <a:latin typeface="Times New Roman" pitchFamily="18" charset="0"/>
                <a:cs typeface="Times New Roman" pitchFamily="18" charset="0"/>
              </a:rPr>
              <a:t>Battle of the Coral Sea</a:t>
            </a:r>
          </a:p>
          <a:p>
            <a:r>
              <a:rPr lang="en-US" dirty="0" smtClean="0">
                <a:latin typeface="Times New Roman" pitchFamily="18" charset="0"/>
                <a:cs typeface="Times New Roman" pitchFamily="18" charset="0"/>
              </a:rPr>
              <a:t>Battle of Guadalcanal</a:t>
            </a:r>
          </a:p>
          <a:p>
            <a:r>
              <a:rPr lang="en-US" dirty="0" smtClean="0">
                <a:latin typeface="Times New Roman" pitchFamily="18" charset="0"/>
                <a:cs typeface="Times New Roman" pitchFamily="18" charset="0"/>
              </a:rPr>
              <a:t>Battle </a:t>
            </a:r>
            <a:r>
              <a:rPr lang="en-US" dirty="0" err="1" smtClean="0">
                <a:latin typeface="Times New Roman" pitchFamily="18" charset="0"/>
                <a:cs typeface="Times New Roman" pitchFamily="18" charset="0"/>
              </a:rPr>
              <a:t>Batann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Naval Battle of Midway</a:t>
            </a:r>
          </a:p>
          <a:p>
            <a:endParaRPr lang="en-US"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In order to represent these important battles in his life, I think Gene should put a bullet casing in his time capsule. </a:t>
            </a:r>
            <a:endParaRPr lang="en-US" sz="2400" i="1" dirty="0">
              <a:latin typeface="Times New Roman" pitchFamily="18" charset="0"/>
              <a:cs typeface="Times New Roman" pitchFamily="18" charset="0"/>
            </a:endParaRPr>
          </a:p>
        </p:txBody>
      </p:sp>
      <p:pic>
        <p:nvPicPr>
          <p:cNvPr id="9218" name="Picture 2" descr="http://t2.gstatic.com/images?q=tbn:SmseV6tekIlu6M:http://students.umf.maine.edu/~beauremp/worldwartwo/planes.JPG&amp;t=1"/>
          <p:cNvPicPr>
            <a:picLocks noChangeAspect="1" noChangeArrowheads="1"/>
          </p:cNvPicPr>
          <p:nvPr/>
        </p:nvPicPr>
        <p:blipFill>
          <a:blip r:embed="rId2" cstate="print"/>
          <a:srcRect/>
          <a:stretch>
            <a:fillRect/>
          </a:stretch>
        </p:blipFill>
        <p:spPr bwMode="auto">
          <a:xfrm>
            <a:off x="5334000" y="2438400"/>
            <a:ext cx="2495550" cy="1838325"/>
          </a:xfrm>
          <a:prstGeom prst="rect">
            <a:avLst/>
          </a:prstGeom>
          <a:noFill/>
        </p:spPr>
      </p:pic>
      <p:sp>
        <p:nvSpPr>
          <p:cNvPr id="5" name="TextBox 4"/>
          <p:cNvSpPr txBox="1"/>
          <p:nvPr/>
        </p:nvSpPr>
        <p:spPr>
          <a:xfrm>
            <a:off x="5105400" y="2438400"/>
            <a:ext cx="304800" cy="215444"/>
          </a:xfrm>
          <a:prstGeom prst="rect">
            <a:avLst/>
          </a:prstGeom>
          <a:noFill/>
        </p:spPr>
        <p:txBody>
          <a:bodyPr wrap="square" rtlCol="0">
            <a:spAutoFit/>
          </a:bodyPr>
          <a:lstStyle/>
          <a:p>
            <a:r>
              <a:rPr lang="en-US" sz="800" dirty="0" smtClean="0"/>
              <a:t>13</a:t>
            </a:r>
            <a:endParaRPr lang="en-US"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Political Leaders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Franklin Delano Roosevelt – </a:t>
            </a:r>
            <a:r>
              <a:rPr lang="en-US" sz="2000" i="1" dirty="0" smtClean="0">
                <a:latin typeface="Times New Roman" pitchFamily="18" charset="0"/>
                <a:cs typeface="Times New Roman" pitchFamily="18" charset="0"/>
              </a:rPr>
              <a:t>American President</a:t>
            </a:r>
          </a:p>
          <a:p>
            <a:r>
              <a:rPr lang="en-US" dirty="0" smtClean="0">
                <a:latin typeface="Times New Roman" pitchFamily="18" charset="0"/>
                <a:cs typeface="Times New Roman" pitchFamily="18" charset="0"/>
              </a:rPr>
              <a:t>Harry S. Truman - </a:t>
            </a:r>
            <a:r>
              <a:rPr lang="en-US" sz="2000" i="1" dirty="0" smtClean="0">
                <a:latin typeface="Times New Roman" pitchFamily="18" charset="0"/>
                <a:cs typeface="Times New Roman" pitchFamily="18" charset="0"/>
              </a:rPr>
              <a:t>American Vice President</a:t>
            </a:r>
          </a:p>
          <a:p>
            <a:r>
              <a:rPr lang="en-US" dirty="0" smtClean="0">
                <a:latin typeface="Times New Roman" pitchFamily="18" charset="0"/>
                <a:cs typeface="Times New Roman" pitchFamily="18" charset="0"/>
              </a:rPr>
              <a:t>Adolf Hitler - </a:t>
            </a:r>
            <a:r>
              <a:rPr lang="en-US" sz="2000" i="1" dirty="0" smtClean="0">
                <a:latin typeface="Times New Roman" pitchFamily="18" charset="0"/>
                <a:cs typeface="Times New Roman" pitchFamily="18" charset="0"/>
              </a:rPr>
              <a:t>German Dictator</a:t>
            </a:r>
          </a:p>
          <a:p>
            <a:r>
              <a:rPr lang="en-US" dirty="0" smtClean="0">
                <a:latin typeface="Times New Roman" pitchFamily="18" charset="0"/>
                <a:cs typeface="Times New Roman" pitchFamily="18" charset="0"/>
              </a:rPr>
              <a:t>Benito Mussolini – </a:t>
            </a:r>
            <a:r>
              <a:rPr lang="en-US" sz="2000" i="1" dirty="0" smtClean="0">
                <a:latin typeface="Times New Roman" pitchFamily="18" charset="0"/>
                <a:cs typeface="Times New Roman" pitchFamily="18" charset="0"/>
              </a:rPr>
              <a:t>Italian Dictator</a:t>
            </a:r>
          </a:p>
          <a:p>
            <a:r>
              <a:rPr lang="en-US" dirty="0" err="1" smtClean="0">
                <a:latin typeface="Times New Roman" pitchFamily="18" charset="0"/>
                <a:cs typeface="Times New Roman" pitchFamily="18" charset="0"/>
              </a:rPr>
              <a:t>Tojo</a:t>
            </a:r>
            <a:r>
              <a:rPr lang="en-US"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Emperor of Japan</a:t>
            </a:r>
          </a:p>
          <a:p>
            <a:endParaRPr lang="en-US" sz="2000" i="1"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Gene would include a newspaper or magazine article from a political leader during this time. This would help people have an understanding of World War II and learn the history of the war.</a:t>
            </a:r>
            <a:endParaRPr lang="en-US" dirty="0" smtClean="0">
              <a:latin typeface="Times New Roman" pitchFamily="18" charset="0"/>
              <a:cs typeface="Times New Roman" pitchFamily="18" charset="0"/>
            </a:endParaRPr>
          </a:p>
        </p:txBody>
      </p:sp>
      <p:pic>
        <p:nvPicPr>
          <p:cNvPr id="8194" name="Picture 2" descr="http://gardenofpraise.com/images/roos.jpg"/>
          <p:cNvPicPr>
            <a:picLocks noChangeAspect="1" noChangeArrowheads="1"/>
          </p:cNvPicPr>
          <p:nvPr/>
        </p:nvPicPr>
        <p:blipFill>
          <a:blip r:embed="rId2" cstate="print"/>
          <a:srcRect/>
          <a:stretch>
            <a:fillRect/>
          </a:stretch>
        </p:blipFill>
        <p:spPr bwMode="auto">
          <a:xfrm>
            <a:off x="6477000" y="2971800"/>
            <a:ext cx="1554480" cy="1828800"/>
          </a:xfrm>
          <a:prstGeom prst="rect">
            <a:avLst/>
          </a:prstGeom>
          <a:noFill/>
        </p:spPr>
      </p:pic>
      <p:sp>
        <p:nvSpPr>
          <p:cNvPr id="5" name="TextBox 4"/>
          <p:cNvSpPr txBox="1"/>
          <p:nvPr/>
        </p:nvSpPr>
        <p:spPr>
          <a:xfrm>
            <a:off x="8153400" y="3276600"/>
            <a:ext cx="609600" cy="461665"/>
          </a:xfrm>
          <a:prstGeom prst="rect">
            <a:avLst/>
          </a:prstGeom>
          <a:noFill/>
        </p:spPr>
        <p:txBody>
          <a:bodyPr wrap="square" rtlCol="0">
            <a:spAutoFit/>
          </a:bodyPr>
          <a:lstStyle/>
          <a:p>
            <a:r>
              <a:rPr lang="en-US" sz="800" dirty="0" smtClean="0">
                <a:latin typeface="Times New Roman" pitchFamily="18" charset="0"/>
                <a:cs typeface="Times New Roman" pitchFamily="18" charset="0"/>
              </a:rPr>
              <a:t>Franklin D. Roosevelt</a:t>
            </a:r>
            <a:endParaRPr lang="en-US" sz="800" dirty="0">
              <a:latin typeface="Times New Roman" pitchFamily="18" charset="0"/>
              <a:cs typeface="Times New Roman" pitchFamily="18" charset="0"/>
            </a:endParaRPr>
          </a:p>
        </p:txBody>
      </p:sp>
      <p:sp>
        <p:nvSpPr>
          <p:cNvPr id="6" name="TextBox 5"/>
          <p:cNvSpPr txBox="1"/>
          <p:nvPr/>
        </p:nvSpPr>
        <p:spPr>
          <a:xfrm>
            <a:off x="6248400" y="2971800"/>
            <a:ext cx="304800" cy="215444"/>
          </a:xfrm>
          <a:prstGeom prst="rect">
            <a:avLst/>
          </a:prstGeom>
          <a:noFill/>
        </p:spPr>
        <p:txBody>
          <a:bodyPr wrap="square" rtlCol="0">
            <a:spAutoFit/>
          </a:bodyPr>
          <a:lstStyle/>
          <a:p>
            <a:r>
              <a:rPr lang="en-US" sz="800" dirty="0" smtClean="0"/>
              <a:t>14</a:t>
            </a:r>
            <a:endParaRPr 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New Inventions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Bell P-63 King Cobra Fighter Aircraft</a:t>
            </a:r>
          </a:p>
          <a:p>
            <a:r>
              <a:rPr lang="en-US" dirty="0" smtClean="0">
                <a:latin typeface="Times New Roman" pitchFamily="18" charset="0"/>
                <a:cs typeface="Times New Roman" pitchFamily="18" charset="0"/>
              </a:rPr>
              <a:t>Duck Tape - </a:t>
            </a:r>
            <a:r>
              <a:rPr lang="en-US" sz="2000" i="1" dirty="0" smtClean="0">
                <a:latin typeface="Times New Roman" pitchFamily="18" charset="0"/>
                <a:cs typeface="Times New Roman" pitchFamily="18" charset="0"/>
              </a:rPr>
              <a:t>Used to keep moisture out of ammunition cases</a:t>
            </a:r>
          </a:p>
          <a:p>
            <a:r>
              <a:rPr lang="en-US" dirty="0" smtClean="0">
                <a:latin typeface="Times New Roman" pitchFamily="18" charset="0"/>
                <a:cs typeface="Times New Roman" pitchFamily="18" charset="0"/>
              </a:rPr>
              <a:t>Guided Missile</a:t>
            </a:r>
          </a:p>
          <a:p>
            <a:r>
              <a:rPr lang="en-US" dirty="0" smtClean="0">
                <a:latin typeface="Times New Roman" pitchFamily="18" charset="0"/>
                <a:cs typeface="Times New Roman" pitchFamily="18" charset="0"/>
              </a:rPr>
              <a:t>US Nuclear Reactor</a:t>
            </a:r>
          </a:p>
          <a:p>
            <a:r>
              <a:rPr lang="en-US" dirty="0" smtClean="0">
                <a:latin typeface="Times New Roman" pitchFamily="18" charset="0"/>
                <a:cs typeface="Times New Roman" pitchFamily="18" charset="0"/>
              </a:rPr>
              <a:t>Electronic Digital Computer</a:t>
            </a:r>
          </a:p>
          <a:p>
            <a:endParaRPr lang="en-US"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Gene would include these inventions in his capsule because they were the most important inventions of 1942.</a:t>
            </a:r>
            <a:endParaRPr lang="en-US" sz="2000" i="1" dirty="0">
              <a:latin typeface="Times New Roman" pitchFamily="18" charset="0"/>
              <a:cs typeface="Times New Roman" pitchFamily="18" charset="0"/>
            </a:endParaRPr>
          </a:p>
        </p:txBody>
      </p:sp>
      <p:pic>
        <p:nvPicPr>
          <p:cNvPr id="7170" name="Picture 2" descr="http://gracethespot.com/wp-content/uploads/2008/06/duct-tape-3m.jpg"/>
          <p:cNvPicPr>
            <a:picLocks noChangeAspect="1" noChangeArrowheads="1"/>
          </p:cNvPicPr>
          <p:nvPr/>
        </p:nvPicPr>
        <p:blipFill>
          <a:blip r:embed="rId2" cstate="print"/>
          <a:srcRect/>
          <a:stretch>
            <a:fillRect/>
          </a:stretch>
        </p:blipFill>
        <p:spPr bwMode="auto">
          <a:xfrm>
            <a:off x="5943600" y="2971800"/>
            <a:ext cx="1946804" cy="1981201"/>
          </a:xfrm>
          <a:prstGeom prst="rect">
            <a:avLst/>
          </a:prstGeom>
          <a:noFill/>
        </p:spPr>
      </p:pic>
      <p:sp>
        <p:nvSpPr>
          <p:cNvPr id="5" name="TextBox 4"/>
          <p:cNvSpPr txBox="1"/>
          <p:nvPr/>
        </p:nvSpPr>
        <p:spPr>
          <a:xfrm>
            <a:off x="5715000" y="2971800"/>
            <a:ext cx="304800" cy="215444"/>
          </a:xfrm>
          <a:prstGeom prst="rect">
            <a:avLst/>
          </a:prstGeom>
          <a:noFill/>
        </p:spPr>
        <p:txBody>
          <a:bodyPr wrap="square" rtlCol="0">
            <a:spAutoFit/>
          </a:bodyPr>
          <a:lstStyle/>
          <a:p>
            <a:r>
              <a:rPr lang="en-US" sz="800" dirty="0" smtClean="0"/>
              <a:t>15</a:t>
            </a:r>
            <a:endParaRPr lang="en-US" sz="800" dirty="0"/>
          </a:p>
        </p:txBody>
      </p:sp>
      <p:sp>
        <p:nvSpPr>
          <p:cNvPr id="6" name="TextBox 5"/>
          <p:cNvSpPr txBox="1"/>
          <p:nvPr/>
        </p:nvSpPr>
        <p:spPr>
          <a:xfrm>
            <a:off x="990600" y="1066800"/>
            <a:ext cx="152400" cy="215444"/>
          </a:xfrm>
          <a:prstGeom prst="rect">
            <a:avLst/>
          </a:prstGeom>
          <a:noFill/>
        </p:spPr>
        <p:txBody>
          <a:bodyPr wrap="square" rtlCol="0">
            <a:spAutoFit/>
          </a:bodyPr>
          <a:lstStyle/>
          <a:p>
            <a:r>
              <a:rPr lang="en-US" sz="800" dirty="0" smtClean="0"/>
              <a:t>7</a:t>
            </a:r>
            <a:endParaRPr lang="en-US" sz="800" dirty="0"/>
          </a:p>
        </p:txBody>
      </p:sp>
      <p:sp>
        <p:nvSpPr>
          <p:cNvPr id="7" name="TextBox 6"/>
          <p:cNvSpPr txBox="1"/>
          <p:nvPr/>
        </p:nvSpPr>
        <p:spPr>
          <a:xfrm>
            <a:off x="990600" y="1219200"/>
            <a:ext cx="381000" cy="215444"/>
          </a:xfrm>
          <a:prstGeom prst="rect">
            <a:avLst/>
          </a:prstGeom>
          <a:noFill/>
        </p:spPr>
        <p:txBody>
          <a:bodyPr wrap="square" rtlCol="0">
            <a:spAutoFit/>
          </a:bodyPr>
          <a:lstStyle/>
          <a:p>
            <a:r>
              <a:rPr lang="en-US" sz="800" dirty="0" smtClean="0"/>
              <a:t>8</a:t>
            </a:r>
            <a:endParaRPr lang="en-US" sz="800" dirty="0"/>
          </a:p>
        </p:txBody>
      </p:sp>
      <p:sp>
        <p:nvSpPr>
          <p:cNvPr id="8" name="TextBox 7"/>
          <p:cNvSpPr txBox="1"/>
          <p:nvPr/>
        </p:nvSpPr>
        <p:spPr>
          <a:xfrm>
            <a:off x="990600" y="1371600"/>
            <a:ext cx="228600" cy="215444"/>
          </a:xfrm>
          <a:prstGeom prst="rect">
            <a:avLst/>
          </a:prstGeom>
          <a:noFill/>
        </p:spPr>
        <p:txBody>
          <a:bodyPr wrap="square" rtlCol="0">
            <a:spAutoFit/>
          </a:bodyPr>
          <a:lstStyle/>
          <a:p>
            <a:r>
              <a:rPr lang="en-US" sz="800" dirty="0" smtClean="0"/>
              <a:t>9</a:t>
            </a:r>
            <a:endParaRPr lang="en-US" sz="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4868</TotalTime>
  <Words>1347</Words>
  <Application>Microsoft Office PowerPoint</Application>
  <PresentationFormat>On-screen Show (4:3)</PresentationFormat>
  <Paragraphs>191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A Separate Peace Electronic Time Capsule</vt:lpstr>
      <vt:lpstr>General Life              </vt:lpstr>
      <vt:lpstr>Top 5 Movies of 1942 </vt:lpstr>
      <vt:lpstr>Top Songs of 1942</vt:lpstr>
      <vt:lpstr>Preparatory School</vt:lpstr>
      <vt:lpstr>The Draft</vt:lpstr>
      <vt:lpstr>WW II and the South Pacific Battles</vt:lpstr>
      <vt:lpstr>Political Leaders</vt:lpstr>
      <vt:lpstr>New Inventions</vt:lpstr>
      <vt:lpstr>Fashion in 1942</vt:lpstr>
      <vt:lpstr>Food in 1942 </vt:lpstr>
      <vt:lpstr>The Top 5 Books of 1942</vt:lpstr>
      <vt:lpstr>Blitz Ball</vt:lpstr>
      <vt:lpstr>Sports in 1942</vt:lpstr>
      <vt:lpstr>Academics</vt:lpstr>
      <vt:lpstr>Work Cited</vt:lpstr>
      <vt:lpstr>Work Cited (continued)</vt:lpstr>
      <vt:lpstr>Work Cited (continued)</vt:lpstr>
      <vt:lpstr>Work Cited  (continued)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Dawn</dc:creator>
  <cp:lastModifiedBy>profile</cp:lastModifiedBy>
  <cp:revision>269</cp:revision>
  <dcterms:created xsi:type="dcterms:W3CDTF">2010-09-11T16:33:12Z</dcterms:created>
  <dcterms:modified xsi:type="dcterms:W3CDTF">2010-09-16T16:14:16Z</dcterms:modified>
</cp:coreProperties>
</file>