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9" r:id="rId4"/>
    <p:sldId id="280" r:id="rId5"/>
    <p:sldId id="269" r:id="rId6"/>
    <p:sldId id="258" r:id="rId7"/>
    <p:sldId id="270" r:id="rId8"/>
    <p:sldId id="263" r:id="rId9"/>
    <p:sldId id="264" r:id="rId10"/>
    <p:sldId id="265" r:id="rId11"/>
    <p:sldId id="262" r:id="rId12"/>
    <p:sldId id="267" r:id="rId13"/>
    <p:sldId id="278" r:id="rId14"/>
    <p:sldId id="273" r:id="rId15"/>
    <p:sldId id="261" r:id="rId16"/>
    <p:sldId id="257" r:id="rId17"/>
    <p:sldId id="260" r:id="rId18"/>
    <p:sldId id="276"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p:scale>
          <a:sx n="60" d="100"/>
          <a:sy n="60" d="100"/>
        </p:scale>
        <p:origin x="-786"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1744639-15EC-43CE-8E43-0E8F2339C475}"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1744639-15EC-43CE-8E43-0E8F2339C47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85D66F-6BF5-46AB-BEDC-98C9C6F2DA05}" type="datetimeFigureOut">
              <a:rPr lang="en-US" smtClean="0"/>
              <a:pPr/>
              <a:t>9/15/2010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744639-15EC-43CE-8E43-0E8F2339C475}" type="slidenum">
              <a:rPr lang="en-US" smtClean="0"/>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85D66F-6BF5-46AB-BEDC-98C9C6F2DA05}" type="datetimeFigureOut">
              <a:rPr lang="en-US" smtClean="0"/>
              <a:pPr/>
              <a:t>9/15/2010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744639-15EC-43CE-8E43-0E8F2339C47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600200"/>
          </a:xfrm>
        </p:spPr>
        <p:txBody>
          <a:bodyPr>
            <a:normAutofit fontScale="90000"/>
          </a:bodyPr>
          <a:lstStyle/>
          <a:p>
            <a:r>
              <a:rPr lang="en-US" sz="6000" dirty="0" smtClean="0">
                <a:solidFill>
                  <a:schemeClr val="accent5">
                    <a:lumMod val="20000"/>
                    <a:lumOff val="80000"/>
                  </a:schemeClr>
                </a:solidFill>
              </a:rPr>
              <a:t>A Separate Peace:</a:t>
            </a:r>
            <a:br>
              <a:rPr lang="en-US" sz="6000" dirty="0" smtClean="0">
                <a:solidFill>
                  <a:schemeClr val="accent5">
                    <a:lumMod val="20000"/>
                    <a:lumOff val="80000"/>
                  </a:schemeClr>
                </a:solidFill>
              </a:rPr>
            </a:br>
            <a:r>
              <a:rPr lang="en-US" sz="4900" dirty="0" smtClean="0">
                <a:solidFill>
                  <a:schemeClr val="accent5">
                    <a:lumMod val="20000"/>
                    <a:lumOff val="80000"/>
                  </a:schemeClr>
                </a:solidFill>
                <a:latin typeface="Book Antiqua" pitchFamily="18" charset="0"/>
              </a:rPr>
              <a:t>time capsule</a:t>
            </a:r>
            <a:endParaRPr lang="en-US" sz="4900" dirty="0">
              <a:solidFill>
                <a:schemeClr val="accent5">
                  <a:lumMod val="20000"/>
                  <a:lumOff val="80000"/>
                </a:schemeClr>
              </a:solidFill>
              <a:latin typeface="Book Antiqua" pitchFamily="18" charset="0"/>
            </a:endParaRPr>
          </a:p>
        </p:txBody>
      </p:sp>
      <p:sp>
        <p:nvSpPr>
          <p:cNvPr id="3" name="Subtitle 2"/>
          <p:cNvSpPr>
            <a:spLocks noGrp="1"/>
          </p:cNvSpPr>
          <p:nvPr>
            <p:ph type="subTitle" idx="1"/>
          </p:nvPr>
        </p:nvSpPr>
        <p:spPr>
          <a:xfrm>
            <a:off x="0" y="3352800"/>
            <a:ext cx="6400800" cy="1752600"/>
          </a:xfrm>
        </p:spPr>
        <p:txBody>
          <a:bodyPr/>
          <a:lstStyle/>
          <a:p>
            <a:r>
              <a:rPr lang="en-US" b="1" dirty="0" smtClean="0"/>
              <a:t>Addie Linegar</a:t>
            </a:r>
          </a:p>
          <a:p>
            <a:r>
              <a:rPr lang="en-US" b="1" dirty="0" smtClean="0"/>
              <a:t>9/11/10</a:t>
            </a:r>
          </a:p>
          <a:p>
            <a:r>
              <a:rPr lang="en-US" b="1" dirty="0" smtClean="0"/>
              <a:t>4W Paschall</a:t>
            </a:r>
            <a:endParaRPr lang="en-US" b="1" dirty="0"/>
          </a:p>
        </p:txBody>
      </p:sp>
      <p:pic>
        <p:nvPicPr>
          <p:cNvPr id="45058" name="Picture 2" descr="http://photo.goodreads.com/books/1165517852l/5148.jpg"/>
          <p:cNvPicPr>
            <a:picLocks noChangeAspect="1" noChangeArrowheads="1"/>
          </p:cNvPicPr>
          <p:nvPr/>
        </p:nvPicPr>
        <p:blipFill>
          <a:blip r:embed="rId2" cstate="print"/>
          <a:srcRect/>
          <a:stretch>
            <a:fillRect/>
          </a:stretch>
        </p:blipFill>
        <p:spPr bwMode="auto">
          <a:xfrm>
            <a:off x="5791200" y="2286000"/>
            <a:ext cx="2544438" cy="3886200"/>
          </a:xfrm>
          <a:prstGeom prst="rect">
            <a:avLst/>
          </a:prstGeom>
          <a:noFill/>
        </p:spPr>
      </p:pic>
      <p:sp>
        <p:nvSpPr>
          <p:cNvPr id="5" name="Rectangle 4"/>
          <p:cNvSpPr/>
          <p:nvPr/>
        </p:nvSpPr>
        <p:spPr>
          <a:xfrm>
            <a:off x="5334000" y="6211669"/>
            <a:ext cx="3429000" cy="584775"/>
          </a:xfrm>
          <a:prstGeom prst="rect">
            <a:avLst/>
          </a:prstGeom>
        </p:spPr>
        <p:txBody>
          <a:bodyPr wrap="square">
            <a:spAutoFit/>
          </a:bodyPr>
          <a:lstStyle/>
          <a:p>
            <a:r>
              <a:rPr lang="en-US" sz="1600" dirty="0" smtClean="0"/>
              <a:t>http://photo.goodreads.com/books/1165517852l/5148.jpg</a:t>
            </a:r>
            <a:endParaRPr lang="en-US" sz="1600" dirty="0"/>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http://us.history.wisc.edu/hist102/photos/assets/photos/1182.jpg"/>
          <p:cNvPicPr>
            <a:picLocks noChangeAspect="1" noChangeArrowheads="1"/>
          </p:cNvPicPr>
          <p:nvPr/>
        </p:nvPicPr>
        <p:blipFill>
          <a:blip r:embed="rId2" cstate="print"/>
          <a:srcRect/>
          <a:stretch>
            <a:fillRect/>
          </a:stretch>
        </p:blipFill>
        <p:spPr bwMode="auto">
          <a:xfrm>
            <a:off x="7162800" y="1"/>
            <a:ext cx="1981200" cy="1175938"/>
          </a:xfrm>
          <a:prstGeom prst="rect">
            <a:avLst/>
          </a:prstGeom>
          <a:noFill/>
        </p:spPr>
      </p:pic>
      <p:sp>
        <p:nvSpPr>
          <p:cNvPr id="2" name="Title 1"/>
          <p:cNvSpPr>
            <a:spLocks noGrp="1"/>
          </p:cNvSpPr>
          <p:nvPr>
            <p:ph type="title"/>
          </p:nvPr>
        </p:nvSpPr>
        <p:spPr>
          <a:xfrm>
            <a:off x="381000" y="838200"/>
            <a:ext cx="8229600" cy="1143000"/>
          </a:xfrm>
        </p:spPr>
        <p:txBody>
          <a:bodyPr/>
          <a:lstStyle/>
          <a:p>
            <a:r>
              <a:rPr lang="en-US" dirty="0" smtClean="0">
                <a:solidFill>
                  <a:schemeClr val="accent5">
                    <a:lumMod val="20000"/>
                    <a:lumOff val="80000"/>
                  </a:schemeClr>
                </a:solidFill>
              </a:rPr>
              <a:t>Life on the Home Front</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0" y="1752600"/>
            <a:ext cx="9144000" cy="4876800"/>
          </a:xfrm>
        </p:spPr>
        <p:txBody>
          <a:bodyPr>
            <a:noAutofit/>
          </a:bodyPr>
          <a:lstStyle/>
          <a:p>
            <a:r>
              <a:rPr lang="en-US" sz="2000" dirty="0" smtClean="0"/>
              <a:t>The federal government encouraged Americans to conserve and recycle materials such as metal, paper, and rubber, which factories could then use for wartime production.</a:t>
            </a:r>
          </a:p>
          <a:p>
            <a:pPr lvl="1">
              <a:buNone/>
            </a:pPr>
            <a:r>
              <a:rPr lang="en-US" sz="2000" dirty="0" smtClean="0"/>
              <a:t>-Every bit of material could be used towards the war effort.</a:t>
            </a:r>
          </a:p>
          <a:p>
            <a:r>
              <a:rPr lang="en-US" sz="2000" dirty="0" smtClean="0"/>
              <a:t>Americans were encouraged to buy war bonds to create capital for the military.</a:t>
            </a:r>
          </a:p>
          <a:p>
            <a:r>
              <a:rPr lang="en-US" sz="2000" dirty="0" smtClean="0"/>
              <a:t>A system was developed to ration American’s consumption of meat, sugar, gasoline, coffee, and many other goods. </a:t>
            </a:r>
          </a:p>
          <a:p>
            <a:pPr>
              <a:buNone/>
            </a:pPr>
            <a:r>
              <a:rPr lang="en-US" sz="2000" dirty="0" smtClean="0"/>
              <a:t>	-Citizens were given a ration card and carded every time they bought these goods.</a:t>
            </a:r>
          </a:p>
          <a:p>
            <a:r>
              <a:rPr lang="en-US" sz="2000" dirty="0" smtClean="0"/>
              <a:t>Many  young men yearned to join the military, as it was their life goal.</a:t>
            </a:r>
          </a:p>
          <a:p>
            <a:r>
              <a:rPr lang="en-US" sz="2000" dirty="0" smtClean="0"/>
              <a:t>Since the men were at war, six million women took wartime jobs in factories or filling in for men on farms, three million women volunteered with the Red Cross, and over 200,000 women served the military.</a:t>
            </a:r>
          </a:p>
        </p:txBody>
      </p:sp>
      <p:sp>
        <p:nvSpPr>
          <p:cNvPr id="7" name="Rectangle 6"/>
          <p:cNvSpPr/>
          <p:nvPr/>
        </p:nvSpPr>
        <p:spPr>
          <a:xfrm>
            <a:off x="4572000" y="0"/>
            <a:ext cx="990600" cy="938719"/>
          </a:xfrm>
          <a:prstGeom prst="rect">
            <a:avLst/>
          </a:prstGeom>
        </p:spPr>
        <p:txBody>
          <a:bodyPr wrap="square">
            <a:spAutoFit/>
          </a:bodyPr>
          <a:lstStyle/>
          <a:p>
            <a:r>
              <a:rPr lang="en-US" sz="1100" dirty="0" smtClean="0"/>
              <a:t>http://us.history.wisc.edu/hist102/photos/html/1182.html</a:t>
            </a:r>
            <a:endParaRPr lang="en-US" sz="1100" dirty="0"/>
          </a:p>
        </p:txBody>
      </p:sp>
      <p:sp>
        <p:nvSpPr>
          <p:cNvPr id="9" name="TextBox 8"/>
          <p:cNvSpPr txBox="1"/>
          <p:nvPr/>
        </p:nvSpPr>
        <p:spPr>
          <a:xfrm>
            <a:off x="5486400" y="0"/>
            <a:ext cx="1676400" cy="923330"/>
          </a:xfrm>
          <a:prstGeom prst="rect">
            <a:avLst/>
          </a:prstGeom>
          <a:noFill/>
        </p:spPr>
        <p:txBody>
          <a:bodyPr wrap="square" rtlCol="0">
            <a:spAutoFit/>
          </a:bodyPr>
          <a:lstStyle/>
          <a:p>
            <a:r>
              <a:rPr lang="en-US" b="1" dirty="0" smtClean="0"/>
              <a:t>This is a truck advertising war bonds.</a:t>
            </a:r>
            <a:endParaRPr lang="en-US" b="1"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chemeClr val="accent5">
                    <a:lumMod val="20000"/>
                    <a:lumOff val="80000"/>
                  </a:schemeClr>
                </a:solidFill>
              </a:rPr>
              <a:t>Political Leaders of the United States</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304800" y="1143000"/>
            <a:ext cx="8229600" cy="5715000"/>
          </a:xfrm>
        </p:spPr>
        <p:txBody>
          <a:bodyPr>
            <a:normAutofit fontScale="77500" lnSpcReduction="20000"/>
          </a:bodyPr>
          <a:lstStyle/>
          <a:p>
            <a:r>
              <a:rPr lang="en-US" dirty="0" smtClean="0"/>
              <a:t>Franklin D. Roosevelt</a:t>
            </a:r>
          </a:p>
          <a:p>
            <a:pPr>
              <a:buNone/>
            </a:pPr>
            <a:r>
              <a:rPr lang="en-US" dirty="0" smtClean="0"/>
              <a:t>	-32</a:t>
            </a:r>
            <a:r>
              <a:rPr lang="en-US" baseline="30000" dirty="0" smtClean="0"/>
              <a:t>nd</a:t>
            </a:r>
            <a:r>
              <a:rPr lang="en-US" dirty="0" smtClean="0"/>
              <a:t> President of the United States.</a:t>
            </a:r>
          </a:p>
          <a:p>
            <a:pPr>
              <a:buNone/>
            </a:pPr>
            <a:r>
              <a:rPr lang="en-US" dirty="0" smtClean="0"/>
              <a:t>	-Declared war on Japan after the bombing of   Pearl Harbor on December 7, 1941 (this is how we entered WWII).</a:t>
            </a:r>
          </a:p>
          <a:p>
            <a:pPr>
              <a:buNone/>
            </a:pPr>
            <a:r>
              <a:rPr lang="en-US" dirty="0" smtClean="0"/>
              <a:t>	-He kept connections between the United Nations, hoping to ally with Russia.</a:t>
            </a:r>
          </a:p>
          <a:p>
            <a:pPr>
              <a:buNone/>
            </a:pPr>
            <a:r>
              <a:rPr lang="en-US" dirty="0" smtClean="0"/>
              <a:t>	-He died on April 12, 1945, while in Warm Springs, Georgia.</a:t>
            </a:r>
          </a:p>
          <a:p>
            <a:pPr>
              <a:buNone/>
            </a:pPr>
            <a:endParaRPr lang="en-US" dirty="0" smtClean="0"/>
          </a:p>
          <a:p>
            <a:pPr>
              <a:buNone/>
            </a:pPr>
            <a:endParaRPr lang="en-US" dirty="0" smtClean="0"/>
          </a:p>
          <a:p>
            <a:r>
              <a:rPr lang="en-US" dirty="0" smtClean="0"/>
              <a:t>Harry Truman</a:t>
            </a:r>
          </a:p>
          <a:p>
            <a:pPr>
              <a:buNone/>
            </a:pPr>
            <a:r>
              <a:rPr lang="en-US" dirty="0" smtClean="0"/>
              <a:t>	-33</a:t>
            </a:r>
            <a:r>
              <a:rPr lang="en-US" baseline="30000" dirty="0" smtClean="0"/>
              <a:t>rd</a:t>
            </a:r>
            <a:r>
              <a:rPr lang="en-US" dirty="0" smtClean="0"/>
              <a:t> President of the United States after being Franklin D. Roosevelt’s Vice President and sworn in after he died.</a:t>
            </a:r>
          </a:p>
          <a:p>
            <a:pPr>
              <a:buNone/>
            </a:pPr>
            <a:r>
              <a:rPr lang="en-US" dirty="0" smtClean="0"/>
              <a:t>	-Truman sent a peace treaty to the Japanese asking them to surrender and they refused. Then, he ordered bombs to be dropped on Japanese cities, Hiroshima and Nagasaki. The Japanese surrendered shortly afterwards.</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chemeClr val="accent5">
                    <a:lumMod val="20000"/>
                    <a:lumOff val="80000"/>
                  </a:schemeClr>
                </a:solidFill>
              </a:rPr>
              <a:t>Popular Public Figures in1942-1945</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457200" y="1447800"/>
            <a:ext cx="8229600" cy="4709160"/>
          </a:xfrm>
        </p:spPr>
        <p:txBody>
          <a:bodyPr>
            <a:normAutofit fontScale="92500" lnSpcReduction="20000"/>
          </a:bodyPr>
          <a:lstStyle/>
          <a:p>
            <a:r>
              <a:rPr lang="en-US" dirty="0" smtClean="0"/>
              <a:t>Ella Fitzgerald</a:t>
            </a:r>
          </a:p>
          <a:p>
            <a:pPr lvl="1"/>
            <a:r>
              <a:rPr lang="en-US" dirty="0" smtClean="0"/>
              <a:t>She was an African American jazz and scat singer and hit her solo career by the mid 1940s.</a:t>
            </a:r>
          </a:p>
          <a:p>
            <a:pPr lvl="1"/>
            <a:r>
              <a:rPr lang="en-US" dirty="0" smtClean="0"/>
              <a:t>Hit songs were "I've Got You Under My Skin" and "Anything Goes."</a:t>
            </a:r>
          </a:p>
          <a:p>
            <a:pPr lvl="1"/>
            <a:r>
              <a:rPr lang="en-US" dirty="0" smtClean="0"/>
              <a:t>She was in the film, </a:t>
            </a:r>
            <a:r>
              <a:rPr lang="en-US" i="1" dirty="0" smtClean="0"/>
              <a:t>Ride ‘Em Cowboy</a:t>
            </a:r>
            <a:r>
              <a:rPr lang="en-US" dirty="0" smtClean="0"/>
              <a:t>, in 1942.</a:t>
            </a:r>
          </a:p>
          <a:p>
            <a:r>
              <a:rPr lang="en-US" dirty="0" smtClean="0"/>
              <a:t>Rosie the Riveter</a:t>
            </a:r>
          </a:p>
          <a:p>
            <a:pPr lvl="1"/>
            <a:r>
              <a:rPr lang="en-US" dirty="0" smtClean="0"/>
              <a:t>This character helped get the women involved and excited in helping out WWII in the United States.</a:t>
            </a:r>
          </a:p>
          <a:p>
            <a:pPr lvl="1"/>
            <a:r>
              <a:rPr lang="en-US" dirty="0" smtClean="0"/>
              <a:t>She was featured in many advertisements, but the most famous one features her wearing a red bandana and blue coveralls, flexing her bicep. The poster read "We Can Do It!“, and this became the slogan for the women involved in WWII.</a:t>
            </a:r>
          </a:p>
          <a:p>
            <a:pPr lvl="1">
              <a:buNone/>
            </a:pPr>
            <a:endParaRPr lang="en-US"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20000"/>
                    <a:lumOff val="80000"/>
                  </a:schemeClr>
                </a:solidFill>
              </a:rPr>
              <a:t>Ella Fitzgerald and Rosie the Riveter</a:t>
            </a:r>
            <a:endParaRPr lang="en-US" dirty="0">
              <a:solidFill>
                <a:schemeClr val="accent5">
                  <a:lumMod val="20000"/>
                  <a:lumOff val="80000"/>
                </a:schemeClr>
              </a:solidFill>
            </a:endParaRPr>
          </a:p>
        </p:txBody>
      </p:sp>
      <p:pic>
        <p:nvPicPr>
          <p:cNvPr id="30722" name="Picture 2" descr="http://www-tc.pbs.org/wnet/americanmasters/files/2008/10/610_ellafitzgerald_about.jpg"/>
          <p:cNvPicPr>
            <a:picLocks noChangeAspect="1" noChangeArrowheads="1"/>
          </p:cNvPicPr>
          <p:nvPr/>
        </p:nvPicPr>
        <p:blipFill>
          <a:blip r:embed="rId2" cstate="print"/>
          <a:srcRect/>
          <a:stretch>
            <a:fillRect/>
          </a:stretch>
        </p:blipFill>
        <p:spPr bwMode="auto">
          <a:xfrm>
            <a:off x="457200" y="1981200"/>
            <a:ext cx="3733800" cy="2430906"/>
          </a:xfrm>
          <a:prstGeom prst="rect">
            <a:avLst/>
          </a:prstGeom>
          <a:noFill/>
        </p:spPr>
      </p:pic>
      <p:sp>
        <p:nvSpPr>
          <p:cNvPr id="5" name="Rectangle 4"/>
          <p:cNvSpPr/>
          <p:nvPr/>
        </p:nvSpPr>
        <p:spPr>
          <a:xfrm>
            <a:off x="5867400" y="4876800"/>
            <a:ext cx="2819400" cy="1477328"/>
          </a:xfrm>
          <a:prstGeom prst="rect">
            <a:avLst/>
          </a:prstGeom>
        </p:spPr>
        <p:txBody>
          <a:bodyPr wrap="square">
            <a:spAutoFit/>
          </a:bodyPr>
          <a:lstStyle/>
          <a:p>
            <a:pPr>
              <a:buFont typeface="Arial" pitchFamily="34" charset="0"/>
              <a:buChar char="•"/>
            </a:pPr>
            <a:r>
              <a:rPr lang="en-US" b="1" dirty="0" smtClean="0"/>
              <a:t>Rosie the Riveter</a:t>
            </a:r>
          </a:p>
          <a:p>
            <a:endParaRPr lang="en-US" b="1" dirty="0" smtClean="0"/>
          </a:p>
          <a:p>
            <a:pPr>
              <a:buFont typeface="Arial" pitchFamily="34" charset="0"/>
              <a:buChar char="•"/>
            </a:pPr>
            <a:r>
              <a:rPr lang="en-US" dirty="0" smtClean="0"/>
              <a:t>http://www.whenourmotherswenttowar.com/downloads/rosie300.jpg</a:t>
            </a:r>
            <a:endParaRPr lang="en-US" dirty="0"/>
          </a:p>
        </p:txBody>
      </p:sp>
      <p:pic>
        <p:nvPicPr>
          <p:cNvPr id="30724" name="Picture 4" descr="http://www.whenourmotherswenttowar.com/downloads/rosie300.jpg"/>
          <p:cNvPicPr>
            <a:picLocks noChangeAspect="1" noChangeArrowheads="1"/>
          </p:cNvPicPr>
          <p:nvPr/>
        </p:nvPicPr>
        <p:blipFill>
          <a:blip r:embed="rId3" cstate="print"/>
          <a:srcRect/>
          <a:stretch>
            <a:fillRect/>
          </a:stretch>
        </p:blipFill>
        <p:spPr bwMode="auto">
          <a:xfrm>
            <a:off x="5867400" y="1676400"/>
            <a:ext cx="2678206" cy="2971800"/>
          </a:xfrm>
          <a:prstGeom prst="rect">
            <a:avLst/>
          </a:prstGeom>
          <a:noFill/>
        </p:spPr>
      </p:pic>
      <p:sp>
        <p:nvSpPr>
          <p:cNvPr id="7" name="Rectangle 6"/>
          <p:cNvSpPr/>
          <p:nvPr/>
        </p:nvSpPr>
        <p:spPr>
          <a:xfrm>
            <a:off x="762000" y="4648200"/>
            <a:ext cx="3200400" cy="1754326"/>
          </a:xfrm>
          <a:prstGeom prst="rect">
            <a:avLst/>
          </a:prstGeom>
        </p:spPr>
        <p:txBody>
          <a:bodyPr wrap="square">
            <a:spAutoFit/>
          </a:bodyPr>
          <a:lstStyle/>
          <a:p>
            <a:pPr>
              <a:buFont typeface="Arial" pitchFamily="34" charset="0"/>
              <a:buChar char="•"/>
            </a:pPr>
            <a:r>
              <a:rPr lang="en-US" b="1" dirty="0" smtClean="0"/>
              <a:t>Ella Fitzgerald</a:t>
            </a:r>
          </a:p>
          <a:p>
            <a:endParaRPr lang="en-US" b="1" dirty="0" smtClean="0"/>
          </a:p>
          <a:p>
            <a:pPr>
              <a:buFont typeface="Arial" pitchFamily="34" charset="0"/>
              <a:buChar char="•"/>
            </a:pPr>
            <a:r>
              <a:rPr lang="en-US" dirty="0" smtClean="0"/>
              <a:t>http://www.pbs.org/wnet/americanmasters/episodes/ella-fitzgerald/something-to-live-for/590/</a:t>
            </a:r>
            <a:endParaRPr lang="en-US"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smtClean="0">
                <a:solidFill>
                  <a:schemeClr val="accent5">
                    <a:lumMod val="20000"/>
                    <a:lumOff val="80000"/>
                  </a:schemeClr>
                </a:solidFill>
              </a:rPr>
              <a:t>New Hampshire in the 1940s</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0" y="1219200"/>
            <a:ext cx="8229600" cy="4191000"/>
          </a:xfrm>
        </p:spPr>
        <p:txBody>
          <a:bodyPr>
            <a:normAutofit/>
          </a:bodyPr>
          <a:lstStyle/>
          <a:p>
            <a:r>
              <a:rPr lang="en-US" dirty="0" smtClean="0"/>
              <a:t>New Hampshire was hit hard with the war just like every other state in the United States.</a:t>
            </a:r>
          </a:p>
          <a:p>
            <a:r>
              <a:rPr lang="en-US" dirty="0" smtClean="0"/>
              <a:t>This state housed a number of preparatory school students, waiting to go into war.</a:t>
            </a:r>
          </a:p>
          <a:p>
            <a:r>
              <a:rPr lang="en-US" dirty="0" smtClean="0"/>
              <a:t>Record Weather</a:t>
            </a:r>
          </a:p>
          <a:p>
            <a:pPr lvl="1"/>
            <a:r>
              <a:rPr lang="en-US" dirty="0" smtClean="0"/>
              <a:t>Temperature dropped in February to -37°F</a:t>
            </a:r>
            <a:br>
              <a:rPr lang="en-US" dirty="0" smtClean="0"/>
            </a:br>
            <a:r>
              <a:rPr lang="en-US" dirty="0" smtClean="0"/>
              <a:t>in 1943.</a:t>
            </a:r>
          </a:p>
          <a:p>
            <a:pPr lvl="1"/>
            <a:r>
              <a:rPr lang="en-US" dirty="0" smtClean="0"/>
              <a:t>Temperature dropped in April to 0°F</a:t>
            </a:r>
            <a:br>
              <a:rPr lang="en-US" dirty="0" smtClean="0"/>
            </a:br>
            <a:r>
              <a:rPr lang="en-US" dirty="0" smtClean="0"/>
              <a:t> in 1945.</a:t>
            </a:r>
          </a:p>
        </p:txBody>
      </p:sp>
      <p:pic>
        <p:nvPicPr>
          <p:cNvPr id="3074" name="Picture 2" descr="http://images.statemaster.com/images/maps/NH.jpg"/>
          <p:cNvPicPr>
            <a:picLocks noChangeAspect="1" noChangeArrowheads="1"/>
          </p:cNvPicPr>
          <p:nvPr/>
        </p:nvPicPr>
        <p:blipFill>
          <a:blip r:embed="rId2" cstate="print"/>
          <a:srcRect/>
          <a:stretch>
            <a:fillRect/>
          </a:stretch>
        </p:blipFill>
        <p:spPr bwMode="auto">
          <a:xfrm>
            <a:off x="7086600" y="3048000"/>
            <a:ext cx="1828800" cy="3395452"/>
          </a:xfrm>
          <a:prstGeom prst="rect">
            <a:avLst/>
          </a:prstGeom>
          <a:noFill/>
        </p:spPr>
      </p:pic>
      <p:sp>
        <p:nvSpPr>
          <p:cNvPr id="5" name="Rectangle 4"/>
          <p:cNvSpPr/>
          <p:nvPr/>
        </p:nvSpPr>
        <p:spPr>
          <a:xfrm>
            <a:off x="7086600" y="6427113"/>
            <a:ext cx="2057400" cy="430887"/>
          </a:xfrm>
          <a:prstGeom prst="rect">
            <a:avLst/>
          </a:prstGeom>
        </p:spPr>
        <p:txBody>
          <a:bodyPr wrap="square">
            <a:spAutoFit/>
          </a:bodyPr>
          <a:lstStyle/>
          <a:p>
            <a:r>
              <a:rPr lang="en-US" sz="1100" dirty="0" smtClean="0"/>
              <a:t>http://images.statemaster.com/images/maps/NH.jpg</a:t>
            </a:r>
            <a:endParaRPr lang="en-US" sz="1100" dirty="0"/>
          </a:p>
        </p:txBody>
      </p:sp>
      <p:sp>
        <p:nvSpPr>
          <p:cNvPr id="6" name="TextBox 5"/>
          <p:cNvSpPr txBox="1"/>
          <p:nvPr/>
        </p:nvSpPr>
        <p:spPr>
          <a:xfrm>
            <a:off x="5181600" y="5334000"/>
            <a:ext cx="1828800" cy="830997"/>
          </a:xfrm>
          <a:prstGeom prst="rect">
            <a:avLst/>
          </a:prstGeom>
          <a:noFill/>
        </p:spPr>
        <p:txBody>
          <a:bodyPr wrap="square" rtlCol="0">
            <a:spAutoFit/>
          </a:bodyPr>
          <a:lstStyle/>
          <a:p>
            <a:r>
              <a:rPr lang="en-US" sz="2400" b="1" dirty="0" smtClean="0"/>
              <a:t>New Hampshire</a:t>
            </a:r>
            <a:endParaRPr lang="en-US" sz="2400" b="1"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5">
                    <a:lumMod val="20000"/>
                    <a:lumOff val="80000"/>
                  </a:schemeClr>
                </a:solidFill>
              </a:rPr>
              <a:t>#1 Top Songs of 1942-1945</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457200" y="914400"/>
            <a:ext cx="9144000" cy="3352800"/>
          </a:xfrm>
        </p:spPr>
        <p:txBody>
          <a:bodyPr>
            <a:noAutofit/>
          </a:bodyPr>
          <a:lstStyle/>
          <a:p>
            <a:pPr marL="651510" indent="-514350">
              <a:buNone/>
            </a:pPr>
            <a:r>
              <a:rPr lang="en-US" sz="2000" b="1" dirty="0" smtClean="0"/>
              <a:t>1942</a:t>
            </a:r>
          </a:p>
          <a:p>
            <a:pPr marL="651510" indent="-514350"/>
            <a:r>
              <a:rPr lang="en-US" sz="2000" b="1" dirty="0" smtClean="0"/>
              <a:t>White Christmas - Bing Crosby</a:t>
            </a:r>
          </a:p>
          <a:p>
            <a:pPr marL="651510" indent="-514350">
              <a:buNone/>
            </a:pPr>
            <a:r>
              <a:rPr lang="en-US" sz="2000" b="1" dirty="0" smtClean="0"/>
              <a:t>1943</a:t>
            </a:r>
          </a:p>
          <a:p>
            <a:pPr marL="651510" indent="-514350"/>
            <a:r>
              <a:rPr lang="en-US" sz="2000" b="1" dirty="0" smtClean="0"/>
              <a:t>Paper Doll - Mills Brothers </a:t>
            </a:r>
          </a:p>
          <a:p>
            <a:pPr marL="651510" indent="-514350">
              <a:buNone/>
            </a:pPr>
            <a:r>
              <a:rPr lang="en-US" sz="2000" b="1" dirty="0" smtClean="0"/>
              <a:t>1944</a:t>
            </a:r>
          </a:p>
          <a:p>
            <a:pPr marL="651510" indent="-514350"/>
            <a:r>
              <a:rPr lang="en-US" sz="2000" b="1" dirty="0" smtClean="0"/>
              <a:t>Swinging On A Star - Bing Crosby </a:t>
            </a:r>
          </a:p>
          <a:p>
            <a:pPr marL="651510" indent="-514350">
              <a:buNone/>
            </a:pPr>
            <a:r>
              <a:rPr lang="en-US" sz="2000" b="1" dirty="0" smtClean="0"/>
              <a:t>1945</a:t>
            </a:r>
          </a:p>
          <a:p>
            <a:pPr marL="651510" indent="-514350"/>
            <a:r>
              <a:rPr lang="en-US" sz="2000" b="1" dirty="0" smtClean="0"/>
              <a:t>Sentimental Journey - Les Brown with Doris Day</a:t>
            </a:r>
          </a:p>
          <a:p>
            <a:pPr marL="651510" indent="-514350">
              <a:buNone/>
            </a:pPr>
            <a:endParaRPr lang="en-US" sz="2000" b="1" dirty="0" smtClean="0"/>
          </a:p>
          <a:p>
            <a:pPr marL="651510" indent="-514350">
              <a:buNone/>
            </a:pPr>
            <a:endParaRPr lang="en-US" sz="2000" b="1" dirty="0" smtClean="0"/>
          </a:p>
        </p:txBody>
      </p:sp>
      <p:pic>
        <p:nvPicPr>
          <p:cNvPr id="17410" name="Picture 2" descr="http://fusedfilm.com/wp-content/uploads/2008/12/00aa-ss-bing-crosby.jpg"/>
          <p:cNvPicPr>
            <a:picLocks noChangeAspect="1" noChangeArrowheads="1"/>
          </p:cNvPicPr>
          <p:nvPr/>
        </p:nvPicPr>
        <p:blipFill>
          <a:blip r:embed="rId2" cstate="print"/>
          <a:srcRect/>
          <a:stretch>
            <a:fillRect/>
          </a:stretch>
        </p:blipFill>
        <p:spPr bwMode="auto">
          <a:xfrm>
            <a:off x="6248400" y="990600"/>
            <a:ext cx="1650066" cy="2362200"/>
          </a:xfrm>
          <a:prstGeom prst="rect">
            <a:avLst/>
          </a:prstGeom>
          <a:noFill/>
        </p:spPr>
      </p:pic>
      <p:sp>
        <p:nvSpPr>
          <p:cNvPr id="6" name="Rectangle 5"/>
          <p:cNvSpPr/>
          <p:nvPr/>
        </p:nvSpPr>
        <p:spPr>
          <a:xfrm>
            <a:off x="7924800" y="1143000"/>
            <a:ext cx="1219200" cy="1600438"/>
          </a:xfrm>
          <a:prstGeom prst="rect">
            <a:avLst/>
          </a:prstGeom>
        </p:spPr>
        <p:txBody>
          <a:bodyPr wrap="square">
            <a:spAutoFit/>
          </a:bodyPr>
          <a:lstStyle/>
          <a:p>
            <a:r>
              <a:rPr lang="en-US" sz="1600" b="1" dirty="0" smtClean="0"/>
              <a:t>Bing Crosby</a:t>
            </a:r>
          </a:p>
          <a:p>
            <a:r>
              <a:rPr lang="en-US" sz="1100" dirty="0" smtClean="0"/>
              <a:t>http://fusedfilm.com/wp-content/uploads/2008/12/00aa-ss-bing-crosby.jpg</a:t>
            </a:r>
            <a:endParaRPr lang="en-US" sz="1100" dirty="0"/>
          </a:p>
        </p:txBody>
      </p:sp>
      <p:pic>
        <p:nvPicPr>
          <p:cNvPr id="17418" name="Picture 10" descr="http://millennium-thisiswhoweare.net/cmeacg/img/music/profile_image/51/cover_large.jpg"/>
          <p:cNvPicPr>
            <a:picLocks noChangeAspect="1" noChangeArrowheads="1"/>
          </p:cNvPicPr>
          <p:nvPr/>
        </p:nvPicPr>
        <p:blipFill>
          <a:blip r:embed="rId3" cstate="print"/>
          <a:srcRect/>
          <a:stretch>
            <a:fillRect/>
          </a:stretch>
        </p:blipFill>
        <p:spPr bwMode="auto">
          <a:xfrm>
            <a:off x="6629401" y="4317915"/>
            <a:ext cx="2514600" cy="2540085"/>
          </a:xfrm>
          <a:prstGeom prst="rect">
            <a:avLst/>
          </a:prstGeom>
          <a:noFill/>
        </p:spPr>
      </p:pic>
      <p:sp>
        <p:nvSpPr>
          <p:cNvPr id="20" name="Rectangle 19"/>
          <p:cNvSpPr/>
          <p:nvPr/>
        </p:nvSpPr>
        <p:spPr>
          <a:xfrm>
            <a:off x="5105400" y="4953000"/>
            <a:ext cx="1371600" cy="1431161"/>
          </a:xfrm>
          <a:prstGeom prst="rect">
            <a:avLst/>
          </a:prstGeom>
        </p:spPr>
        <p:txBody>
          <a:bodyPr wrap="square">
            <a:spAutoFit/>
          </a:bodyPr>
          <a:lstStyle/>
          <a:p>
            <a:pPr algn="ctr"/>
            <a:r>
              <a:rPr lang="en-US" sz="1600" b="1" dirty="0" smtClean="0"/>
              <a:t>The Mills Brothers</a:t>
            </a:r>
          </a:p>
          <a:p>
            <a:r>
              <a:rPr lang="en-US" sz="1100" b="1" dirty="0" smtClean="0"/>
              <a:t>http://millennium-thisiswhoweare.net/cmeacg/img/music/profile_image/51/cover_large.jpg</a:t>
            </a:r>
            <a:endParaRPr lang="en-US" sz="1100" b="1" dirty="0"/>
          </a:p>
        </p:txBody>
      </p:sp>
      <p:pic>
        <p:nvPicPr>
          <p:cNvPr id="17420" name="Picture 12" descr="http://s1.hubimg.com/u/2199640_f520.jpg"/>
          <p:cNvPicPr>
            <a:picLocks noChangeAspect="1" noChangeArrowheads="1"/>
          </p:cNvPicPr>
          <p:nvPr/>
        </p:nvPicPr>
        <p:blipFill>
          <a:blip r:embed="rId4" cstate="print"/>
          <a:srcRect/>
          <a:stretch>
            <a:fillRect/>
          </a:stretch>
        </p:blipFill>
        <p:spPr bwMode="auto">
          <a:xfrm>
            <a:off x="0" y="4201258"/>
            <a:ext cx="2667000" cy="2656742"/>
          </a:xfrm>
          <a:prstGeom prst="rect">
            <a:avLst/>
          </a:prstGeom>
          <a:noFill/>
        </p:spPr>
      </p:pic>
      <p:sp>
        <p:nvSpPr>
          <p:cNvPr id="23" name="Rectangle 22"/>
          <p:cNvSpPr/>
          <p:nvPr/>
        </p:nvSpPr>
        <p:spPr>
          <a:xfrm>
            <a:off x="2743200" y="4953000"/>
            <a:ext cx="1371600" cy="1092607"/>
          </a:xfrm>
          <a:prstGeom prst="rect">
            <a:avLst/>
          </a:prstGeom>
        </p:spPr>
        <p:txBody>
          <a:bodyPr wrap="square">
            <a:spAutoFit/>
          </a:bodyPr>
          <a:lstStyle/>
          <a:p>
            <a:r>
              <a:rPr lang="en-US" sz="1600" b="1" dirty="0" smtClean="0"/>
              <a:t>Doris Day &amp; Les Brown</a:t>
            </a:r>
          </a:p>
          <a:p>
            <a:r>
              <a:rPr lang="en-US" sz="1100" dirty="0" smtClean="0"/>
              <a:t>http://s1.hubimg.com/u/2199640_f520.jpg</a:t>
            </a:r>
            <a:endParaRPr lang="en-US" sz="1100"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5">
                    <a:lumMod val="20000"/>
                    <a:lumOff val="80000"/>
                  </a:schemeClr>
                </a:solidFill>
              </a:rPr>
              <a:t>Fashion in the 1940s</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228600" y="1066800"/>
            <a:ext cx="8915400" cy="3733800"/>
          </a:xfrm>
        </p:spPr>
        <p:txBody>
          <a:bodyPr>
            <a:normAutofit/>
          </a:bodyPr>
          <a:lstStyle/>
          <a:p>
            <a:r>
              <a:rPr lang="en-US" sz="2400" dirty="0" smtClean="0"/>
              <a:t>WWII influenced fashion by its dictating styles for civilian apparel that would conserve cloth and metal for the war effort. </a:t>
            </a:r>
          </a:p>
          <a:p>
            <a:pPr>
              <a:buNone/>
            </a:pPr>
            <a:r>
              <a:rPr lang="en-US" sz="2400" dirty="0" smtClean="0"/>
              <a:t>	-Men’s clothing freed itself of vests, elbow patches on jackets, and cuffs on pants.</a:t>
            </a:r>
          </a:p>
          <a:p>
            <a:pPr>
              <a:buNone/>
            </a:pPr>
            <a:r>
              <a:rPr lang="en-US" sz="2400" dirty="0" smtClean="0"/>
              <a:t>	-Women's clothing contained fewer materials, resulting in skirts being shorter and narrower.</a:t>
            </a:r>
          </a:p>
          <a:p>
            <a:r>
              <a:rPr lang="en-US" sz="2400" dirty="0" smtClean="0"/>
              <a:t>Young men wore knickers, button down shirts, corduroy pants, and cordovan shoes.</a:t>
            </a:r>
          </a:p>
          <a:p>
            <a:pPr>
              <a:buNone/>
            </a:pPr>
            <a:endParaRPr lang="en-US" dirty="0" smtClean="0"/>
          </a:p>
        </p:txBody>
      </p:sp>
      <p:pic>
        <p:nvPicPr>
          <p:cNvPr id="16386" name="Picture 2" descr="http://t3.gstatic.com/images?q=tbn:ANd9GcQPagxb1RysP0LZspROC_3i-4aA8edrRndnw7Rp_O3FsuMRbdY&amp;t=1&amp;usg=__LTxLBGOM-67GDJyiObYi2y_tb5U="/>
          <p:cNvPicPr>
            <a:picLocks noChangeAspect="1" noChangeArrowheads="1"/>
          </p:cNvPicPr>
          <p:nvPr/>
        </p:nvPicPr>
        <p:blipFill>
          <a:blip r:embed="rId2" cstate="print"/>
          <a:srcRect/>
          <a:stretch>
            <a:fillRect/>
          </a:stretch>
        </p:blipFill>
        <p:spPr bwMode="auto">
          <a:xfrm>
            <a:off x="4648200" y="4548027"/>
            <a:ext cx="1905000" cy="2309973"/>
          </a:xfrm>
          <a:prstGeom prst="rect">
            <a:avLst/>
          </a:prstGeom>
          <a:noFill/>
        </p:spPr>
      </p:pic>
      <p:sp>
        <p:nvSpPr>
          <p:cNvPr id="6" name="Rectangle 5"/>
          <p:cNvSpPr/>
          <p:nvPr/>
        </p:nvSpPr>
        <p:spPr>
          <a:xfrm>
            <a:off x="2590800" y="5103674"/>
            <a:ext cx="2057400" cy="1754326"/>
          </a:xfrm>
          <a:prstGeom prst="rect">
            <a:avLst/>
          </a:prstGeom>
        </p:spPr>
        <p:txBody>
          <a:bodyPr wrap="square">
            <a:spAutoFit/>
          </a:bodyPr>
          <a:lstStyle/>
          <a:p>
            <a:pPr>
              <a:buFont typeface="Arial" pitchFamily="34" charset="0"/>
              <a:buChar char="•"/>
            </a:pPr>
            <a:r>
              <a:rPr lang="en-US" sz="1600" b="1" dirty="0" smtClean="0"/>
              <a:t>This boy is displaying knickers and cordovan shoes.</a:t>
            </a:r>
          </a:p>
          <a:p>
            <a:endParaRPr lang="en-US" sz="1100" dirty="0" smtClean="0"/>
          </a:p>
          <a:p>
            <a:pPr>
              <a:buFont typeface="Arial" pitchFamily="34" charset="0"/>
              <a:buChar char="•"/>
            </a:pPr>
            <a:r>
              <a:rPr lang="en-US" sz="1100" dirty="0" smtClean="0"/>
              <a:t>http://histclo.com/youth/youth/org/sco/country/us/scoutuscub.htm</a:t>
            </a:r>
            <a:endParaRPr lang="en-US" sz="1100"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smtClean="0">
                <a:solidFill>
                  <a:schemeClr val="accent5">
                    <a:lumMod val="20000"/>
                    <a:lumOff val="80000"/>
                  </a:schemeClr>
                </a:solidFill>
              </a:rPr>
              <a:t>Popular Baby Names in the 1940s</a:t>
            </a:r>
            <a:endParaRPr lang="en-US" sz="4000" dirty="0">
              <a:solidFill>
                <a:schemeClr val="accent5">
                  <a:lumMod val="20000"/>
                  <a:lumOff val="80000"/>
                </a:schemeClr>
              </a:solidFill>
            </a:endParaRPr>
          </a:p>
        </p:txBody>
      </p:sp>
      <p:sp>
        <p:nvSpPr>
          <p:cNvPr id="3" name="Content Placeholder 2"/>
          <p:cNvSpPr>
            <a:spLocks noGrp="1"/>
          </p:cNvSpPr>
          <p:nvPr>
            <p:ph idx="1"/>
          </p:nvPr>
        </p:nvSpPr>
        <p:spPr>
          <a:xfrm>
            <a:off x="609600" y="1828800"/>
            <a:ext cx="2438400" cy="4709160"/>
          </a:xfrm>
        </p:spPr>
        <p:txBody>
          <a:bodyPr>
            <a:normAutofit fontScale="92500" lnSpcReduction="10000"/>
          </a:bodyPr>
          <a:lstStyle/>
          <a:p>
            <a:pPr marL="651510" indent="-514350">
              <a:buFont typeface="+mj-lt"/>
              <a:buAutoNum type="arabicPeriod"/>
            </a:pPr>
            <a:r>
              <a:rPr lang="en-US" dirty="0" smtClean="0"/>
              <a:t>James</a:t>
            </a:r>
          </a:p>
          <a:p>
            <a:pPr marL="651510" indent="-514350">
              <a:buFont typeface="+mj-lt"/>
              <a:buAutoNum type="arabicPeriod"/>
            </a:pPr>
            <a:r>
              <a:rPr lang="en-US" dirty="0" smtClean="0"/>
              <a:t>Robert</a:t>
            </a:r>
          </a:p>
          <a:p>
            <a:pPr marL="651510" indent="-514350">
              <a:buFont typeface="+mj-lt"/>
              <a:buAutoNum type="arabicPeriod"/>
            </a:pPr>
            <a:r>
              <a:rPr lang="en-US" dirty="0" smtClean="0"/>
              <a:t>John</a:t>
            </a:r>
          </a:p>
          <a:p>
            <a:pPr marL="651510" indent="-514350">
              <a:buFont typeface="+mj-lt"/>
              <a:buAutoNum type="arabicPeriod"/>
            </a:pPr>
            <a:r>
              <a:rPr lang="en-US" dirty="0" smtClean="0"/>
              <a:t>William</a:t>
            </a:r>
          </a:p>
          <a:p>
            <a:pPr marL="651510" indent="-514350">
              <a:buFont typeface="+mj-lt"/>
              <a:buAutoNum type="arabicPeriod"/>
            </a:pPr>
            <a:r>
              <a:rPr lang="en-US" dirty="0" smtClean="0"/>
              <a:t>Richard</a:t>
            </a:r>
          </a:p>
          <a:p>
            <a:pPr marL="651510" indent="-514350">
              <a:buFont typeface="+mj-lt"/>
              <a:buAutoNum type="arabicPeriod"/>
            </a:pPr>
            <a:r>
              <a:rPr lang="en-US" dirty="0" smtClean="0"/>
              <a:t>David</a:t>
            </a:r>
          </a:p>
          <a:p>
            <a:pPr marL="651510" indent="-514350">
              <a:buFont typeface="+mj-lt"/>
              <a:buAutoNum type="arabicPeriod"/>
            </a:pPr>
            <a:r>
              <a:rPr lang="en-US" dirty="0" smtClean="0"/>
              <a:t>Charles</a:t>
            </a:r>
          </a:p>
          <a:p>
            <a:pPr marL="651510" indent="-514350">
              <a:buFont typeface="+mj-lt"/>
              <a:buAutoNum type="arabicPeriod"/>
            </a:pPr>
            <a:r>
              <a:rPr lang="en-US" dirty="0" smtClean="0"/>
              <a:t>Thomas</a:t>
            </a:r>
          </a:p>
          <a:p>
            <a:pPr marL="651510" indent="-514350">
              <a:buFont typeface="+mj-lt"/>
              <a:buAutoNum type="arabicPeriod"/>
            </a:pPr>
            <a:r>
              <a:rPr lang="en-US" dirty="0" smtClean="0"/>
              <a:t>Michael</a:t>
            </a:r>
          </a:p>
          <a:p>
            <a:pPr marL="651510" indent="-514350">
              <a:buFont typeface="+mj-lt"/>
              <a:buAutoNum type="arabicPeriod"/>
            </a:pPr>
            <a:r>
              <a:rPr lang="en-US" dirty="0" smtClean="0"/>
              <a:t>Ronald</a:t>
            </a:r>
          </a:p>
        </p:txBody>
      </p:sp>
      <p:sp>
        <p:nvSpPr>
          <p:cNvPr id="4" name="Content Placeholder 2"/>
          <p:cNvSpPr txBox="1">
            <a:spLocks/>
          </p:cNvSpPr>
          <p:nvPr/>
        </p:nvSpPr>
        <p:spPr>
          <a:xfrm>
            <a:off x="5638800" y="1905000"/>
            <a:ext cx="2895600" cy="4709160"/>
          </a:xfrm>
          <a:prstGeom prst="rect">
            <a:avLst/>
          </a:prstGeom>
        </p:spPr>
        <p:txBody>
          <a:bodyPr vert="horz">
            <a:normAutofit fontScale="92500" lnSpcReduction="10000"/>
          </a:bodyPr>
          <a:lstStyle/>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Mary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Linda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Barbara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Patricia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Carol</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Sandra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Nancy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Sharon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noProof="0" dirty="0" smtClean="0"/>
              <a:t>Judith</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51510" marR="0" lvl="0" indent="-51435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lang="en-US" sz="2800" dirty="0" smtClean="0"/>
              <a:t>Susan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a:off x="5791200" y="990600"/>
            <a:ext cx="1685078"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99FF"/>
                </a:solidFill>
                <a:effectLst>
                  <a:outerShdw blurRad="63500" dir="3600000" algn="tl" rotWithShape="0">
                    <a:srgbClr val="000000">
                      <a:alpha val="70000"/>
                    </a:srgbClr>
                  </a:outerShdw>
                </a:effectLst>
              </a:rPr>
              <a:t>Girls</a:t>
            </a:r>
            <a:endParaRPr lang="en-US" sz="5400" b="0" cap="none" spc="0" dirty="0">
              <a:ln w="18415" cmpd="sng">
                <a:solidFill>
                  <a:srgbClr val="FFFFFF"/>
                </a:solidFill>
                <a:prstDash val="solid"/>
              </a:ln>
              <a:solidFill>
                <a:srgbClr val="FF99FF"/>
              </a:solidFill>
              <a:effectLst>
                <a:outerShdw blurRad="63500" dir="3600000" algn="tl" rotWithShape="0">
                  <a:srgbClr val="000000">
                    <a:alpha val="70000"/>
                  </a:srgbClr>
                </a:outerShdw>
              </a:effectLst>
            </a:endParaRPr>
          </a:p>
        </p:txBody>
      </p:sp>
      <p:sp>
        <p:nvSpPr>
          <p:cNvPr id="7" name="Rectangle 6"/>
          <p:cNvSpPr/>
          <p:nvPr/>
        </p:nvSpPr>
        <p:spPr>
          <a:xfrm>
            <a:off x="762000" y="990600"/>
            <a:ext cx="1664238"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00B0F0"/>
                </a:solidFill>
                <a:effectLst>
                  <a:outerShdw blurRad="63500" dir="3600000" algn="tl" rotWithShape="0">
                    <a:srgbClr val="000000">
                      <a:alpha val="70000"/>
                    </a:srgbClr>
                  </a:outerShdw>
                </a:effectLst>
              </a:rPr>
              <a:t>Boys</a:t>
            </a:r>
            <a:endParaRPr lang="en-US" sz="5400" b="0" cap="none" spc="0" dirty="0">
              <a:ln w="18415" cmpd="sng">
                <a:solidFill>
                  <a:srgbClr val="FFFFFF"/>
                </a:solidFill>
                <a:prstDash val="solid"/>
              </a:ln>
              <a:solidFill>
                <a:srgbClr val="00B0F0"/>
              </a:solidFill>
              <a:effectLst>
                <a:outerShdw blurRad="63500" dir="3600000" algn="tl" rotWithShape="0">
                  <a:srgbClr val="000000">
                    <a:alpha val="70000"/>
                  </a:srgbClr>
                </a:outerShdw>
              </a:effectLst>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5">
                    <a:lumMod val="20000"/>
                    <a:lumOff val="80000"/>
                  </a:schemeClr>
                </a:solidFill>
              </a:rPr>
              <a:t>Works Cited</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0" y="1371600"/>
            <a:ext cx="9144000" cy="4800600"/>
          </a:xfrm>
        </p:spPr>
        <p:txBody>
          <a:bodyPr>
            <a:noAutofit/>
          </a:bodyPr>
          <a:lstStyle/>
          <a:p>
            <a:r>
              <a:rPr lang="en-US" sz="1600" dirty="0" smtClean="0"/>
              <a:t>"Atomic Bomb : The Manhattan Project (1945) ." </a:t>
            </a:r>
            <a:r>
              <a:rPr lang="en-US" sz="1600" i="1" dirty="0" smtClean="0"/>
              <a:t>When We Were Kids</a:t>
            </a:r>
            <a:r>
              <a:rPr lang="en-US" sz="1600" dirty="0" smtClean="0"/>
              <a:t>. N.p., n.d. Web. 15 Sep 2010. &lt;http://www.wwwk.co.uk/culture/inventions/40s/atomic-bomb.htm&gt;.</a:t>
            </a:r>
          </a:p>
          <a:p>
            <a:r>
              <a:rPr lang="en-US" sz="1600" dirty="0" smtClean="0"/>
              <a:t>"Ella Fitzgerald." PBS, n.d. Web. 15 Sep 2010. &lt;http://www.pbs.org/wnet/americanmasters/episodes/ella-fitzgerald/something-to-live-for/590/&gt;. </a:t>
            </a:r>
          </a:p>
          <a:p>
            <a:r>
              <a:rPr lang="en-US" sz="1600" dirty="0" smtClean="0"/>
              <a:t>"Franklin D. Roosevelt." </a:t>
            </a:r>
            <a:r>
              <a:rPr lang="en-US" sz="1600" i="1" dirty="0" smtClean="0"/>
              <a:t>www.whitehouse.gov</a:t>
            </a:r>
            <a:r>
              <a:rPr lang="en-US" sz="1600" dirty="0" smtClean="0"/>
              <a:t>. the WHITE HOUSE, n.d. Web. 14 Sep 2010. &lt;http://www.whitehouse.gov/about/presidents/franklindroosevelt&gt;. </a:t>
            </a:r>
          </a:p>
          <a:p>
            <a:r>
              <a:rPr lang="en-US" sz="1600" dirty="0" smtClean="0"/>
              <a:t>"Harry S. Truman." </a:t>
            </a:r>
            <a:r>
              <a:rPr lang="en-US" sz="1600" i="1" dirty="0" smtClean="0"/>
              <a:t>www.whitehouse.gov</a:t>
            </a:r>
            <a:r>
              <a:rPr lang="en-US" sz="1600" dirty="0" smtClean="0"/>
              <a:t>. the WHITE HOUSE, n.d. Web. 14 Sep 2010. &lt;http://www.whitehouse.gov/about/presidents/harrystruman&gt;. </a:t>
            </a:r>
          </a:p>
          <a:p>
            <a:r>
              <a:rPr lang="en-US" sz="1600" dirty="0" smtClean="0"/>
              <a:t>Kimberly, Powell. "WWII Draft Registration Records." </a:t>
            </a:r>
            <a:r>
              <a:rPr lang="en-US" sz="1600" i="1" dirty="0" smtClean="0"/>
              <a:t>about.com</a:t>
            </a:r>
            <a:r>
              <a:rPr lang="en-US" sz="1600" dirty="0" smtClean="0"/>
              <a:t>. N.p., n.d. Web. 15 Sep 2010. &lt;http://genealogy.about.com/od/records/p/wwii_draft.htm&gt;. </a:t>
            </a:r>
          </a:p>
          <a:p>
            <a:r>
              <a:rPr lang="en-US" sz="1600" dirty="0" smtClean="0"/>
              <a:t>McGeehan, John. "Major WWII Battles in the South Pacific :: The World War II Era." </a:t>
            </a:r>
            <a:r>
              <a:rPr lang="en-US" sz="1600" i="1" dirty="0" smtClean="0"/>
              <a:t>everything.com</a:t>
            </a:r>
            <a:r>
              <a:rPr lang="en-US" sz="1600" dirty="0" smtClean="0"/>
              <a:t>. N.p., n.d. Web. 14 Sep 2010. &lt;http://www.everything.com/Major-WWII-Battles-in-the-South-Pacific/#axzz0zXcq2xIx&gt;. </a:t>
            </a:r>
          </a:p>
          <a:p>
            <a:r>
              <a:rPr lang="en-US" sz="1600" dirty="0" smtClean="0"/>
              <a:t>"NH Climate." </a:t>
            </a:r>
            <a:r>
              <a:rPr lang="en-US" sz="1600" i="1" dirty="0" smtClean="0"/>
              <a:t>newhampshire.com</a:t>
            </a:r>
            <a:r>
              <a:rPr lang="en-US" sz="1600" dirty="0" smtClean="0"/>
              <a:t>. N.p., n.d. Web. 15 Sep 2010. &lt;http://www.newhampshire.com/about-nh/nh-climate-info.aspx&gt;. </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chemeClr val="accent5">
                    <a:lumMod val="20000"/>
                    <a:lumOff val="80000"/>
                  </a:schemeClr>
                </a:solidFill>
              </a:rPr>
              <a:t>Works Cited (2)</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457200" y="1219200"/>
            <a:ext cx="8229600" cy="5486400"/>
          </a:xfrm>
        </p:spPr>
        <p:txBody>
          <a:bodyPr>
            <a:normAutofit fontScale="25000" lnSpcReduction="20000"/>
          </a:bodyPr>
          <a:lstStyle/>
          <a:p>
            <a:r>
              <a:rPr lang="en-US" sz="6400" dirty="0" smtClean="0"/>
              <a:t>Olsen, Chris, Kelly Mack, Josh Blackwelder, and Taylor Glenn. "Women during WWII." </a:t>
            </a:r>
            <a:r>
              <a:rPr lang="en-US" sz="6400" i="1" dirty="0" smtClean="0"/>
              <a:t>WWII Weapons</a:t>
            </a:r>
            <a:r>
              <a:rPr lang="en-US" sz="6400" dirty="0" smtClean="0"/>
              <a:t>. DmarK Designs, 24 September 2004. Web. 14 Sep 2010. &lt;http://www.womeninwwii.com/&gt;. </a:t>
            </a:r>
          </a:p>
          <a:p>
            <a:r>
              <a:rPr lang="en-US" sz="6400" dirty="0" smtClean="0"/>
              <a:t>"Pacific Naval Battles in World War II." N.p., n.d. Web. 14 Sep 2010. &lt;http://combinedfleet.com/battles/&gt;. </a:t>
            </a:r>
          </a:p>
          <a:p>
            <a:r>
              <a:rPr lang="en-US" sz="6400" dirty="0" smtClean="0"/>
              <a:t>"Popular Songs 1942." </a:t>
            </a:r>
            <a:r>
              <a:rPr lang="en-US" sz="6400" i="1" dirty="0" smtClean="0"/>
              <a:t>popularsong.org</a:t>
            </a:r>
            <a:r>
              <a:rPr lang="en-US" sz="6400" dirty="0" smtClean="0"/>
              <a:t>. N.p., n.d. Web. 14 Sep 2010. &lt;http://www.popularsong.org/1942.html&gt;. </a:t>
            </a:r>
          </a:p>
          <a:p>
            <a:r>
              <a:rPr lang="en-US" sz="6400" dirty="0" smtClean="0"/>
              <a:t>"Popular Songs 1941." </a:t>
            </a:r>
            <a:r>
              <a:rPr lang="en-US" sz="6400" i="1" dirty="0" smtClean="0"/>
              <a:t>popularsong.org</a:t>
            </a:r>
            <a:r>
              <a:rPr lang="en-US" sz="6400" dirty="0" smtClean="0"/>
              <a:t>. N.p., n.d. Web. 14 Sep 2010. &lt;http://www.popularsong.org/1941.html&gt;. </a:t>
            </a:r>
          </a:p>
          <a:p>
            <a:r>
              <a:rPr lang="en-US" sz="6400" dirty="0" smtClean="0"/>
              <a:t>"Popular Songs 1943." </a:t>
            </a:r>
            <a:r>
              <a:rPr lang="en-US" sz="6400" i="1" dirty="0" smtClean="0"/>
              <a:t>popularsong.org</a:t>
            </a:r>
            <a:r>
              <a:rPr lang="en-US" sz="6400" dirty="0" smtClean="0"/>
              <a:t>. N.p., n.d. Web. 14 Sep 2010. &lt;http://www.popularsong.org/1943.html&gt;. </a:t>
            </a:r>
          </a:p>
          <a:p>
            <a:r>
              <a:rPr lang="en-US" sz="6400" dirty="0" smtClean="0"/>
              <a:t>"Popular Songs 1944." </a:t>
            </a:r>
            <a:r>
              <a:rPr lang="en-US" sz="6400" i="1" dirty="0" smtClean="0"/>
              <a:t>popularsong.org</a:t>
            </a:r>
            <a:r>
              <a:rPr lang="en-US" sz="6400" dirty="0" smtClean="0"/>
              <a:t>. N.p., n.d. Web. 14 Sep 2010. &lt;http://www.popularsong.org/1944.html&gt;. </a:t>
            </a:r>
          </a:p>
          <a:p>
            <a:r>
              <a:rPr lang="en-US" sz="6400" dirty="0" smtClean="0"/>
              <a:t>"Popular Songs 1945." </a:t>
            </a:r>
            <a:r>
              <a:rPr lang="en-US" sz="6400" i="1" dirty="0" smtClean="0"/>
              <a:t>popularsong.org</a:t>
            </a:r>
            <a:r>
              <a:rPr lang="en-US" sz="6400" dirty="0" smtClean="0"/>
              <a:t>. N.p., n.d. Web. 14 Sep 2010. &lt;http://www.popularsong.org/1945.html&gt;. </a:t>
            </a:r>
          </a:p>
          <a:p>
            <a:r>
              <a:rPr lang="en-US" sz="6400" dirty="0" smtClean="0"/>
              <a:t>"Quinine." </a:t>
            </a:r>
            <a:r>
              <a:rPr lang="en-US" sz="6400" i="1" dirty="0" smtClean="0"/>
              <a:t>Medical Discoveries</a:t>
            </a:r>
            <a:r>
              <a:rPr lang="en-US" sz="6400" dirty="0" smtClean="0"/>
              <a:t>. N.p., n.d. Web. 14 Sep 2010. &lt;http://www.discoveriesinmedicine.com/Ni-Ra/Quinine.html&gt;. </a:t>
            </a:r>
          </a:p>
          <a:p>
            <a:r>
              <a:rPr lang="en-US" sz="6400" dirty="0" smtClean="0"/>
              <a:t>Schultz, Stanley, and William Tishler. "Quinine." </a:t>
            </a:r>
            <a:r>
              <a:rPr lang="en-US" sz="6400" i="1" dirty="0" smtClean="0"/>
              <a:t>Medical Discoveries</a:t>
            </a:r>
            <a:r>
              <a:rPr lang="en-US" sz="6400" dirty="0" smtClean="0"/>
              <a:t>. N.p., n.d. Web. 14 Sep 2010. &lt;http://www.discoveriesinmedicine.com/Ni-Ra/Quinine.html&gt;. </a:t>
            </a:r>
          </a:p>
          <a:p>
            <a:r>
              <a:rPr lang="en-US" sz="6400" dirty="0" smtClean="0"/>
              <a:t>"Top Names of the 1940s." </a:t>
            </a:r>
            <a:r>
              <a:rPr lang="en-US" sz="6400" i="1" dirty="0" smtClean="0"/>
              <a:t>Social Security Online</a:t>
            </a:r>
            <a:r>
              <a:rPr lang="en-US" sz="6400" dirty="0" smtClean="0"/>
              <a:t>. N.p., 18 May 2010. Web. 13 Sep 2010. &lt;http://www.ssa.gov/OACT/babynames/decades/names1940s.html&gt;. </a:t>
            </a:r>
          </a:p>
          <a:p>
            <a:r>
              <a:rPr lang="en-US" sz="6400" dirty="0" smtClean="0"/>
              <a:t>"Women during WWII." DmarK Designs, n.d. Web. 14 Sep 2010. &lt;http://www.womeninwwii.com/&gt;. </a:t>
            </a:r>
          </a:p>
          <a:p>
            <a:endParaRPr lang="en-US"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chemeClr val="accent5">
                    <a:lumMod val="20000"/>
                    <a:lumOff val="80000"/>
                  </a:schemeClr>
                </a:solidFill>
              </a:rPr>
              <a:t>The Draft</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0" y="1219200"/>
            <a:ext cx="9144000" cy="5257800"/>
          </a:xfrm>
        </p:spPr>
        <p:txBody>
          <a:bodyPr>
            <a:normAutofit fontScale="77500" lnSpcReduction="20000"/>
          </a:bodyPr>
          <a:lstStyle/>
          <a:p>
            <a:r>
              <a:rPr lang="en-US" dirty="0" smtClean="0"/>
              <a:t>Young men wanted to be drafted into the military as soon as they came of age.</a:t>
            </a:r>
          </a:p>
          <a:p>
            <a:r>
              <a:rPr lang="en-US" dirty="0" smtClean="0"/>
              <a:t>Millions of men filled out registration cards to be drafted into the military during WWII from 1940 and 1943.</a:t>
            </a:r>
          </a:p>
          <a:p>
            <a:r>
              <a:rPr lang="en-US" dirty="0" smtClean="0"/>
              <a:t>There were seven draft registrations:</a:t>
            </a:r>
          </a:p>
          <a:p>
            <a:pPr marL="651510" indent="-514350">
              <a:buNone/>
            </a:pPr>
            <a:r>
              <a:rPr lang="en-US" dirty="0" smtClean="0"/>
              <a:t>	</a:t>
            </a:r>
            <a:r>
              <a:rPr lang="en-US" b="1" dirty="0" smtClean="0"/>
              <a:t>1.</a:t>
            </a:r>
            <a:r>
              <a:rPr lang="en-US" dirty="0" smtClean="0"/>
              <a:t> October 16, 1940: all men 21-31 years residing in the U.S. </a:t>
            </a:r>
          </a:p>
          <a:p>
            <a:pPr marL="651510" indent="-514350">
              <a:buNone/>
            </a:pPr>
            <a:r>
              <a:rPr lang="en-US" dirty="0" smtClean="0"/>
              <a:t>	</a:t>
            </a:r>
            <a:r>
              <a:rPr lang="en-US" b="1" dirty="0" smtClean="0"/>
              <a:t>2. </a:t>
            </a:r>
            <a:r>
              <a:rPr lang="en-US" dirty="0" smtClean="0"/>
              <a:t>July 1, 1941: men who had reached age 21 since the first  	registration.</a:t>
            </a:r>
          </a:p>
          <a:p>
            <a:pPr marL="651510" indent="-514350">
              <a:buNone/>
            </a:pPr>
            <a:r>
              <a:rPr lang="en-US" dirty="0" smtClean="0"/>
              <a:t>	</a:t>
            </a:r>
            <a:r>
              <a:rPr lang="en-US" b="1" dirty="0" smtClean="0"/>
              <a:t>3. </a:t>
            </a:r>
            <a:r>
              <a:rPr lang="en-US" dirty="0" smtClean="0"/>
              <a:t>February 16, 1942: men 20-21 and 35-44 years of age. </a:t>
            </a:r>
          </a:p>
          <a:p>
            <a:pPr marL="651510" indent="-514350">
              <a:buNone/>
            </a:pPr>
            <a:r>
              <a:rPr lang="en-US" dirty="0" smtClean="0"/>
              <a:t>	</a:t>
            </a:r>
            <a:r>
              <a:rPr lang="en-US" b="1" dirty="0" smtClean="0"/>
              <a:t>4. </a:t>
            </a:r>
            <a:r>
              <a:rPr lang="en-US" dirty="0" smtClean="0"/>
              <a:t>April 27, 1942: men 45-64 years of age that weren’t liable for 	military service.  *these cards have been lost for good in some 	southern states because of an error*</a:t>
            </a:r>
          </a:p>
          <a:p>
            <a:pPr marL="651510" indent="-514350">
              <a:buNone/>
            </a:pPr>
            <a:r>
              <a:rPr lang="en-US" dirty="0" smtClean="0"/>
              <a:t>	</a:t>
            </a:r>
            <a:r>
              <a:rPr lang="en-US" b="1" dirty="0" smtClean="0"/>
              <a:t>5. </a:t>
            </a:r>
            <a:r>
              <a:rPr lang="en-US" dirty="0" smtClean="0"/>
              <a:t>June 30, 1942 : men 18-20 years of age.</a:t>
            </a:r>
          </a:p>
          <a:p>
            <a:pPr marL="651510" indent="-514350">
              <a:buNone/>
            </a:pPr>
            <a:r>
              <a:rPr lang="en-US" dirty="0" smtClean="0"/>
              <a:t>	</a:t>
            </a:r>
            <a:r>
              <a:rPr lang="en-US" b="1" dirty="0" smtClean="0"/>
              <a:t>6. </a:t>
            </a:r>
            <a:r>
              <a:rPr lang="en-US" dirty="0" smtClean="0"/>
              <a:t>December 10-31, 1942: men who reached the age of 18 since the 	previous registration.</a:t>
            </a:r>
          </a:p>
          <a:p>
            <a:pPr marL="651510" indent="-514350">
              <a:buNone/>
            </a:pPr>
            <a:r>
              <a:rPr lang="en-US" dirty="0" smtClean="0"/>
              <a:t>	</a:t>
            </a:r>
            <a:r>
              <a:rPr lang="en-US" b="1" dirty="0" smtClean="0"/>
              <a:t>7. </a:t>
            </a:r>
            <a:r>
              <a:rPr lang="en-US" dirty="0" smtClean="0"/>
              <a:t>November 16, December 31, 1943: American men living abroad, 	aged 18-44.</a:t>
            </a:r>
          </a:p>
          <a:p>
            <a:endParaRPr lang="en-US" dirty="0" smtClean="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5">
                    <a:lumMod val="20000"/>
                    <a:lumOff val="80000"/>
                  </a:schemeClr>
                </a:solidFill>
              </a:rPr>
              <a:t>The Draft (2)</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0" y="1219200"/>
            <a:ext cx="9144000" cy="4876800"/>
          </a:xfrm>
        </p:spPr>
        <p:txBody>
          <a:bodyPr>
            <a:normAutofit/>
          </a:bodyPr>
          <a:lstStyle/>
          <a:p>
            <a:pPr marL="651510" indent="-514350"/>
            <a:r>
              <a:rPr lang="en-US" sz="2100" dirty="0" smtClean="0"/>
              <a:t>On the registration cards, an aspiring soldier would have to fill out the following information:</a:t>
            </a:r>
          </a:p>
          <a:p>
            <a:pPr marL="971550" lvl="1" indent="-514350"/>
            <a:r>
              <a:rPr lang="en-US" sz="2100" dirty="0" smtClean="0"/>
              <a:t>registrant's full name and signature</a:t>
            </a:r>
          </a:p>
          <a:p>
            <a:pPr marL="971550" lvl="1" indent="-514350"/>
            <a:r>
              <a:rPr lang="en-US" sz="2100" dirty="0" smtClean="0"/>
              <a:t>address (both mailing and residence)</a:t>
            </a:r>
          </a:p>
          <a:p>
            <a:pPr marL="971550" lvl="1" indent="-514350"/>
            <a:r>
              <a:rPr lang="en-US" sz="2100" dirty="0" smtClean="0"/>
              <a:t>phone number</a:t>
            </a:r>
          </a:p>
          <a:p>
            <a:pPr marL="971550" lvl="1" indent="-514350"/>
            <a:r>
              <a:rPr lang="en-US" sz="2100" dirty="0" smtClean="0"/>
              <a:t>date and place of birth and age</a:t>
            </a:r>
          </a:p>
          <a:p>
            <a:pPr marL="971550" lvl="1" indent="-514350"/>
            <a:r>
              <a:rPr lang="en-US" sz="2100" dirty="0" smtClean="0"/>
              <a:t>occupation and employer, and the employers name and address</a:t>
            </a:r>
          </a:p>
          <a:p>
            <a:pPr marL="971550" lvl="1" indent="-514350"/>
            <a:r>
              <a:rPr lang="en-US" sz="2100" dirty="0" smtClean="0"/>
              <a:t>the name and address of the nearest contact or relative</a:t>
            </a:r>
          </a:p>
          <a:p>
            <a:pPr marL="971550" lvl="1" indent="-514350"/>
            <a:r>
              <a:rPr lang="en-US" sz="2100" dirty="0" smtClean="0"/>
              <a:t>race, height, weight, eye and hair color, complexion and other physical characteristics</a:t>
            </a:r>
          </a:p>
          <a:p>
            <a:r>
              <a:rPr lang="en-US" sz="2100" dirty="0" smtClean="0"/>
              <a:t>Not all registered men served in the military and not all men that served in the military filled out a registration card.</a:t>
            </a:r>
            <a:endParaRPr lang="en-US" sz="2100"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20000"/>
                    <a:lumOff val="80000"/>
                  </a:schemeClr>
                </a:solidFill>
              </a:rPr>
              <a:t>WWII Registration Card</a:t>
            </a:r>
            <a:endParaRPr lang="en-US" dirty="0">
              <a:solidFill>
                <a:schemeClr val="accent5">
                  <a:lumMod val="20000"/>
                  <a:lumOff val="80000"/>
                </a:schemeClr>
              </a:solidFill>
            </a:endParaRPr>
          </a:p>
        </p:txBody>
      </p:sp>
      <p:sp>
        <p:nvSpPr>
          <p:cNvPr id="4" name="Rectangle 3"/>
          <p:cNvSpPr/>
          <p:nvPr/>
        </p:nvSpPr>
        <p:spPr>
          <a:xfrm>
            <a:off x="0" y="3657600"/>
            <a:ext cx="762000" cy="2292935"/>
          </a:xfrm>
          <a:prstGeom prst="rect">
            <a:avLst/>
          </a:prstGeom>
        </p:spPr>
        <p:txBody>
          <a:bodyPr wrap="square">
            <a:spAutoFit/>
          </a:bodyPr>
          <a:lstStyle/>
          <a:p>
            <a:r>
              <a:rPr lang="en-US" sz="1100" dirty="0" smtClean="0"/>
              <a:t>http://www.laurellynn.com/genealogy/images/vanscoy/Iddo_Walton_Vanscoy_WWII_Registration_Card.jpg</a:t>
            </a:r>
            <a:endParaRPr lang="en-US" sz="1100" dirty="0"/>
          </a:p>
        </p:txBody>
      </p:sp>
      <p:pic>
        <p:nvPicPr>
          <p:cNvPr id="31746" name="Picture 2" descr="http://www.laurellynn.com/genealogy/images/vanscoy/Iddo_Walton_Vanscoy_WWII_Registration_Card.jpg"/>
          <p:cNvPicPr>
            <a:picLocks noChangeAspect="1" noChangeArrowheads="1"/>
          </p:cNvPicPr>
          <p:nvPr/>
        </p:nvPicPr>
        <p:blipFill>
          <a:blip r:embed="rId2" cstate="print"/>
          <a:srcRect/>
          <a:stretch>
            <a:fillRect/>
          </a:stretch>
        </p:blipFill>
        <p:spPr bwMode="auto">
          <a:xfrm>
            <a:off x="838200" y="1371600"/>
            <a:ext cx="7437904" cy="4572000"/>
          </a:xfrm>
          <a:prstGeom prst="rect">
            <a:avLst/>
          </a:prstGeom>
          <a:noFill/>
        </p:spPr>
      </p:pic>
      <p:sp>
        <p:nvSpPr>
          <p:cNvPr id="6" name="TextBox 5"/>
          <p:cNvSpPr txBox="1"/>
          <p:nvPr/>
        </p:nvSpPr>
        <p:spPr>
          <a:xfrm>
            <a:off x="1143000" y="6096000"/>
            <a:ext cx="6934200" cy="523220"/>
          </a:xfrm>
          <a:prstGeom prst="rect">
            <a:avLst/>
          </a:prstGeom>
          <a:noFill/>
        </p:spPr>
        <p:txBody>
          <a:bodyPr wrap="square" rtlCol="0">
            <a:spAutoFit/>
          </a:bodyPr>
          <a:lstStyle/>
          <a:p>
            <a:r>
              <a:rPr lang="en-US" sz="2800" b="1" dirty="0" smtClean="0"/>
              <a:t>Iddo Vansesy’s  WWII Registration Card</a:t>
            </a:r>
            <a:endParaRPr lang="en-US" sz="2800" b="1"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4000" dirty="0" smtClean="0">
                <a:solidFill>
                  <a:schemeClr val="accent5">
                    <a:lumMod val="20000"/>
                    <a:lumOff val="80000"/>
                  </a:schemeClr>
                </a:solidFill>
              </a:rPr>
              <a:t>WWII: Battles in the South Pacific</a:t>
            </a:r>
            <a:endParaRPr lang="en-US" sz="4000" dirty="0">
              <a:solidFill>
                <a:schemeClr val="accent5">
                  <a:lumMod val="20000"/>
                  <a:lumOff val="80000"/>
                </a:schemeClr>
              </a:solidFill>
            </a:endParaRPr>
          </a:p>
        </p:txBody>
      </p:sp>
      <p:sp>
        <p:nvSpPr>
          <p:cNvPr id="3" name="Content Placeholder 2"/>
          <p:cNvSpPr>
            <a:spLocks noGrp="1"/>
          </p:cNvSpPr>
          <p:nvPr>
            <p:ph idx="1"/>
          </p:nvPr>
        </p:nvSpPr>
        <p:spPr>
          <a:xfrm>
            <a:off x="457200" y="1295400"/>
            <a:ext cx="8534400" cy="5090160"/>
          </a:xfrm>
        </p:spPr>
        <p:txBody>
          <a:bodyPr>
            <a:normAutofit fontScale="25000" lnSpcReduction="20000"/>
          </a:bodyPr>
          <a:lstStyle/>
          <a:p>
            <a:r>
              <a:rPr lang="en-US" sz="8800" dirty="0" smtClean="0"/>
              <a:t>The Pacific war was the largest naval conflict in history.</a:t>
            </a:r>
          </a:p>
          <a:p>
            <a:r>
              <a:rPr lang="en-US" sz="8800" dirty="0" smtClean="0"/>
              <a:t>Various types of battles in arctic or tropical conditions were fought in carrier aviation battles, surface engagements, bitterly fought night-fights, the largest amphibious landings of the war, and the brutal battles waged by and against submarines.</a:t>
            </a:r>
          </a:p>
          <a:p>
            <a:r>
              <a:rPr lang="en-US" sz="8800" dirty="0" smtClean="0"/>
              <a:t>The United States got into the war after the bombing of Pearl Harbor on December 7, 1941. </a:t>
            </a:r>
          </a:p>
          <a:p>
            <a:r>
              <a:rPr lang="en-US" sz="8800" dirty="0" smtClean="0"/>
              <a:t>The most important battles after Pearl Harbor were</a:t>
            </a:r>
          </a:p>
          <a:p>
            <a:pPr>
              <a:buNone/>
            </a:pPr>
            <a:r>
              <a:rPr lang="en-US" sz="8800" dirty="0" smtClean="0"/>
              <a:t>	*Battle of Midway</a:t>
            </a:r>
          </a:p>
          <a:p>
            <a:pPr>
              <a:buNone/>
            </a:pPr>
            <a:r>
              <a:rPr lang="en-US" sz="8800" dirty="0" smtClean="0"/>
              <a:t>	*Battle of Guadalcanal</a:t>
            </a:r>
          </a:p>
          <a:p>
            <a:pPr>
              <a:buNone/>
            </a:pPr>
            <a:r>
              <a:rPr lang="en-US" sz="8800" dirty="0" smtClean="0"/>
              <a:t>	*Battle for Saipan</a:t>
            </a:r>
          </a:p>
          <a:p>
            <a:pPr>
              <a:buNone/>
            </a:pPr>
            <a:r>
              <a:rPr lang="en-US" sz="8800" dirty="0" smtClean="0"/>
              <a:t>	*Battles in the Philippine Seas</a:t>
            </a:r>
          </a:p>
          <a:p>
            <a:pPr>
              <a:buNone/>
            </a:pPr>
            <a:r>
              <a:rPr lang="en-US" sz="8800" dirty="0" smtClean="0"/>
              <a:t>	*Iwo Jima</a:t>
            </a:r>
          </a:p>
          <a:p>
            <a:pPr>
              <a:buNone/>
            </a:pPr>
            <a:r>
              <a:rPr lang="en-US" sz="8800" dirty="0" smtClean="0"/>
              <a:t>	*Okinawa</a:t>
            </a:r>
          </a:p>
          <a:p>
            <a:r>
              <a:rPr lang="en-US" sz="8800" dirty="0" smtClean="0"/>
              <a:t>Okinawa was the last battle of the Pacific War, won by the United States on  July 2,  1945.</a:t>
            </a:r>
          </a:p>
          <a:p>
            <a:endParaRPr lang="en-US" sz="2400"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5">
                    <a:lumMod val="20000"/>
                    <a:lumOff val="80000"/>
                  </a:schemeClr>
                </a:solidFill>
              </a:rPr>
              <a:t>War Posters</a:t>
            </a:r>
            <a:endParaRPr lang="en-US" dirty="0">
              <a:solidFill>
                <a:schemeClr val="accent5">
                  <a:lumMod val="20000"/>
                  <a:lumOff val="80000"/>
                </a:schemeClr>
              </a:solidFill>
            </a:endParaRPr>
          </a:p>
        </p:txBody>
      </p:sp>
      <p:pic>
        <p:nvPicPr>
          <p:cNvPr id="20482" name="Picture 2" descr="Our boys need sox, knit your bit, American Red Cross, the great war, america, USA war poster, wwi, propaganda poster"/>
          <p:cNvPicPr>
            <a:picLocks noChangeAspect="1" noChangeArrowheads="1"/>
          </p:cNvPicPr>
          <p:nvPr/>
        </p:nvPicPr>
        <p:blipFill>
          <a:blip r:embed="rId2" cstate="print"/>
          <a:srcRect/>
          <a:stretch>
            <a:fillRect/>
          </a:stretch>
        </p:blipFill>
        <p:spPr bwMode="auto">
          <a:xfrm>
            <a:off x="762000" y="990600"/>
            <a:ext cx="2819400" cy="3596460"/>
          </a:xfrm>
          <a:prstGeom prst="rect">
            <a:avLst/>
          </a:prstGeom>
          <a:noFill/>
        </p:spPr>
      </p:pic>
      <p:pic>
        <p:nvPicPr>
          <p:cNvPr id="20484" name="Picture 4" descr="First to Fight, Democracy's Vanguard, U.S. Marine Corps, American war poster, world war one, wwi, the great war, posters, buy online"/>
          <p:cNvPicPr>
            <a:picLocks noChangeAspect="1" noChangeArrowheads="1"/>
          </p:cNvPicPr>
          <p:nvPr/>
        </p:nvPicPr>
        <p:blipFill>
          <a:blip r:embed="rId3" cstate="print"/>
          <a:srcRect/>
          <a:stretch>
            <a:fillRect/>
          </a:stretch>
        </p:blipFill>
        <p:spPr bwMode="auto">
          <a:xfrm>
            <a:off x="5867400" y="1066800"/>
            <a:ext cx="2590800" cy="3505200"/>
          </a:xfrm>
          <a:prstGeom prst="rect">
            <a:avLst/>
          </a:prstGeom>
          <a:noFill/>
        </p:spPr>
      </p:pic>
      <p:sp>
        <p:nvSpPr>
          <p:cNvPr id="7" name="Rectangle 6"/>
          <p:cNvSpPr/>
          <p:nvPr/>
        </p:nvSpPr>
        <p:spPr>
          <a:xfrm>
            <a:off x="5181600" y="4876800"/>
            <a:ext cx="3962400" cy="1661993"/>
          </a:xfrm>
          <a:prstGeom prst="rect">
            <a:avLst/>
          </a:prstGeom>
        </p:spPr>
        <p:txBody>
          <a:bodyPr wrap="square">
            <a:spAutoFit/>
          </a:bodyPr>
          <a:lstStyle/>
          <a:p>
            <a:pPr>
              <a:buFont typeface="Arial" pitchFamily="34" charset="0"/>
              <a:buChar char="•"/>
            </a:pPr>
            <a:r>
              <a:rPr lang="en-US" b="1" dirty="0" smtClean="0"/>
              <a:t>This war poster is telling men in the United States to join the Marine Corps to help in the war effort.</a:t>
            </a:r>
          </a:p>
          <a:p>
            <a:endParaRPr lang="en-US" sz="1600" dirty="0" smtClean="0"/>
          </a:p>
          <a:p>
            <a:pPr>
              <a:buFont typeface="Arial" pitchFamily="34" charset="0"/>
              <a:buChar char="•"/>
            </a:pPr>
            <a:r>
              <a:rPr lang="en-US" sz="1600" dirty="0" smtClean="0"/>
              <a:t>http://world-war-pictures.com/war-poster/warusa021</a:t>
            </a:r>
            <a:endParaRPr lang="en-US" sz="1600" dirty="0"/>
          </a:p>
        </p:txBody>
      </p:sp>
      <p:sp>
        <p:nvSpPr>
          <p:cNvPr id="8" name="Rectangle 7"/>
          <p:cNvSpPr/>
          <p:nvPr/>
        </p:nvSpPr>
        <p:spPr>
          <a:xfrm>
            <a:off x="228600" y="4919008"/>
            <a:ext cx="4572000" cy="1938992"/>
          </a:xfrm>
          <a:prstGeom prst="rect">
            <a:avLst/>
          </a:prstGeom>
        </p:spPr>
        <p:txBody>
          <a:bodyPr wrap="square">
            <a:spAutoFit/>
          </a:bodyPr>
          <a:lstStyle/>
          <a:p>
            <a:pPr>
              <a:buFont typeface="Arial" pitchFamily="34" charset="0"/>
              <a:buChar char="•"/>
            </a:pPr>
            <a:r>
              <a:rPr lang="en-US" b="1" dirty="0" smtClean="0"/>
              <a:t>Since the men in WWII needed clothing, the American Red Cross displayed this poster to try and get women in the United States to help the men in the war.</a:t>
            </a:r>
          </a:p>
          <a:p>
            <a:endParaRPr lang="en-US" sz="1600" dirty="0" smtClean="0"/>
          </a:p>
          <a:p>
            <a:pPr>
              <a:buFont typeface="Arial" pitchFamily="34" charset="0"/>
              <a:buChar char="•"/>
            </a:pPr>
            <a:r>
              <a:rPr lang="en-US" sz="1600" dirty="0" smtClean="0"/>
              <a:t>http://world-war-pictures.com/war-poster/warusa006</a:t>
            </a:r>
            <a:endParaRPr lang="en-US" sz="1600"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20000"/>
                    <a:lumOff val="80000"/>
                  </a:schemeClr>
                </a:solidFill>
              </a:rPr>
              <a:t>Weapons in WWII</a:t>
            </a:r>
            <a:endParaRPr lang="en-US" dirty="0">
              <a:solidFill>
                <a:schemeClr val="accent5">
                  <a:lumMod val="20000"/>
                  <a:lumOff val="80000"/>
                </a:schemeClr>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t>M1 Garand</a:t>
            </a:r>
            <a:r>
              <a:rPr lang="en-US" dirty="0" smtClean="0"/>
              <a:t> </a:t>
            </a:r>
          </a:p>
          <a:p>
            <a:pPr>
              <a:buNone/>
            </a:pPr>
            <a:r>
              <a:rPr lang="en-US" dirty="0" smtClean="0"/>
              <a:t>	-This was a standard American rifle of the war.</a:t>
            </a:r>
          </a:p>
          <a:p>
            <a:r>
              <a:rPr lang="en-US" b="1" dirty="0" smtClean="0"/>
              <a:t>MP43</a:t>
            </a:r>
            <a:r>
              <a:rPr lang="en-US" dirty="0" smtClean="0"/>
              <a:t> or </a:t>
            </a:r>
            <a:r>
              <a:rPr lang="en-US" b="1" dirty="0" smtClean="0"/>
              <a:t>Sturmgewehr 44</a:t>
            </a:r>
            <a:r>
              <a:rPr lang="en-US" dirty="0" smtClean="0"/>
              <a:t> (assault rifle 44)</a:t>
            </a:r>
          </a:p>
          <a:p>
            <a:pPr>
              <a:buNone/>
            </a:pPr>
            <a:r>
              <a:rPr lang="en-US" dirty="0" smtClean="0"/>
              <a:t>	-This was the world's first modern assault rifle.</a:t>
            </a:r>
          </a:p>
          <a:p>
            <a:r>
              <a:rPr lang="en-US" b="1" dirty="0" smtClean="0"/>
              <a:t>Colt M1911</a:t>
            </a:r>
            <a:r>
              <a:rPr lang="en-US" dirty="0" smtClean="0"/>
              <a:t> </a:t>
            </a:r>
          </a:p>
          <a:p>
            <a:pPr>
              <a:buNone/>
            </a:pPr>
            <a:r>
              <a:rPr lang="en-US" dirty="0" smtClean="0"/>
              <a:t>	-This pistol is one of the best pistols ever produced.</a:t>
            </a:r>
          </a:p>
          <a:p>
            <a:r>
              <a:rPr lang="en-US" b="1" dirty="0" smtClean="0"/>
              <a:t>Bazooka</a:t>
            </a:r>
          </a:p>
          <a:p>
            <a:pPr lvl="1">
              <a:buNone/>
            </a:pPr>
            <a:r>
              <a:rPr lang="en-US" b="1" dirty="0" smtClean="0"/>
              <a:t>-This is a </a:t>
            </a:r>
            <a:r>
              <a:rPr lang="en-US" dirty="0" smtClean="0"/>
              <a:t>rocket-propelled anti-tank weapon.</a:t>
            </a:r>
            <a:endParaRPr lang="en-US" b="1" dirty="0" smtClean="0"/>
          </a:p>
          <a:p>
            <a:r>
              <a:rPr lang="en-US" b="1" dirty="0" smtClean="0"/>
              <a:t>Panzerfaust</a:t>
            </a:r>
            <a:r>
              <a:rPr lang="en-US" dirty="0" smtClean="0"/>
              <a:t> (tank fist)</a:t>
            </a:r>
          </a:p>
          <a:p>
            <a:pPr>
              <a:buNone/>
            </a:pPr>
            <a:r>
              <a:rPr lang="en-US" dirty="0" smtClean="0"/>
              <a:t>	-This anti-tank weapon was capable of destroying any tank.</a:t>
            </a:r>
            <a:endParaRPr lang="en-US"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accent5">
                    <a:lumMod val="20000"/>
                    <a:lumOff val="80000"/>
                  </a:schemeClr>
                </a:solidFill>
              </a:rPr>
              <a:t>Invention</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228600" y="1143000"/>
            <a:ext cx="8686800" cy="3962400"/>
          </a:xfrm>
        </p:spPr>
        <p:txBody>
          <a:bodyPr>
            <a:noAutofit/>
          </a:bodyPr>
          <a:lstStyle/>
          <a:p>
            <a:r>
              <a:rPr lang="en-US" sz="2000" dirty="0" smtClean="0"/>
              <a:t>A major invention central to the American military was the atomic bomb.</a:t>
            </a:r>
          </a:p>
          <a:p>
            <a:r>
              <a:rPr lang="en-US" sz="2000" dirty="0" smtClean="0"/>
              <a:t>Scientists started working on the bomb in 1939, but it was tested in 1945. Robert Oppenheimer invented this weapon, but Albert Einstein was a notable scientist who helped in the development of this bomb.</a:t>
            </a:r>
          </a:p>
          <a:p>
            <a:r>
              <a:rPr lang="en-US" sz="2000" dirty="0" smtClean="0"/>
              <a:t>The atomic bomb was called “The Gadget” while it was being developed to keep the bomb a secret.</a:t>
            </a:r>
          </a:p>
          <a:p>
            <a:r>
              <a:rPr lang="en-US" sz="2000" dirty="0" smtClean="0"/>
              <a:t>The bomb was tested on July 16, 1945 in the basin of the Jemez Mountains in northern New Mexico.</a:t>
            </a:r>
          </a:p>
          <a:p>
            <a:r>
              <a:rPr lang="en-US" sz="2000" dirty="0" smtClean="0"/>
              <a:t>This began the Atomic Age, named for worldwide curiosity and creation of these deadly weapons.</a:t>
            </a:r>
            <a:endParaRPr lang="en-US" sz="2000" dirty="0"/>
          </a:p>
        </p:txBody>
      </p:sp>
      <p:sp>
        <p:nvSpPr>
          <p:cNvPr id="4" name="Rectangle 3"/>
          <p:cNvSpPr/>
          <p:nvPr/>
        </p:nvSpPr>
        <p:spPr>
          <a:xfrm>
            <a:off x="6019800" y="5181600"/>
            <a:ext cx="1600200" cy="1384995"/>
          </a:xfrm>
          <a:prstGeom prst="rect">
            <a:avLst/>
          </a:prstGeom>
        </p:spPr>
        <p:txBody>
          <a:bodyPr wrap="square">
            <a:spAutoFit/>
          </a:bodyPr>
          <a:lstStyle/>
          <a:p>
            <a:r>
              <a:rPr lang="en-US" sz="2000" b="1" dirty="0" smtClean="0"/>
              <a:t>Atomic Bomb</a:t>
            </a:r>
          </a:p>
          <a:p>
            <a:r>
              <a:rPr lang="en-US" sz="1100" dirty="0" smtClean="0"/>
              <a:t>http://macaulay.cuny.edu/eportfolios/bernstein08/files/2008/12/atomic-bomb.jpg</a:t>
            </a:r>
            <a:endParaRPr lang="en-US" sz="1100" dirty="0"/>
          </a:p>
        </p:txBody>
      </p:sp>
      <p:pic>
        <p:nvPicPr>
          <p:cNvPr id="10242" name="Picture 2" descr="http://macaulay.cuny.edu/eportfolios/bernstein08/files/2008/12/atomic-bomb.jpg"/>
          <p:cNvPicPr>
            <a:picLocks noChangeAspect="1" noChangeArrowheads="1"/>
          </p:cNvPicPr>
          <p:nvPr/>
        </p:nvPicPr>
        <p:blipFill>
          <a:blip r:embed="rId2" cstate="print"/>
          <a:srcRect/>
          <a:stretch>
            <a:fillRect/>
          </a:stretch>
        </p:blipFill>
        <p:spPr bwMode="auto">
          <a:xfrm>
            <a:off x="3429000" y="4961192"/>
            <a:ext cx="2438400" cy="171297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5">
                    <a:lumMod val="20000"/>
                    <a:lumOff val="80000"/>
                  </a:schemeClr>
                </a:solidFill>
              </a:rPr>
              <a:t>Medical Discovery</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381000" y="1143000"/>
            <a:ext cx="8305800" cy="3962400"/>
          </a:xfrm>
        </p:spPr>
        <p:txBody>
          <a:bodyPr>
            <a:normAutofit fontScale="92500" lnSpcReduction="10000"/>
          </a:bodyPr>
          <a:lstStyle/>
          <a:p>
            <a:r>
              <a:rPr lang="en-US" dirty="0" smtClean="0"/>
              <a:t>Malaria in South Pacific islands and North Africa was an enormous problem the American soldiers faced when they fought.</a:t>
            </a:r>
          </a:p>
          <a:p>
            <a:r>
              <a:rPr lang="en-US" dirty="0" smtClean="0"/>
              <a:t>Captured Italian soldiers possessed white pills that the Americans took and sent to the United States to be investigated.</a:t>
            </a:r>
          </a:p>
          <a:p>
            <a:r>
              <a:rPr lang="en-US" dirty="0" smtClean="0"/>
              <a:t>The white pills ended up to be an antimalarial drug called chloroquine.</a:t>
            </a:r>
          </a:p>
          <a:p>
            <a:r>
              <a:rPr lang="en-US" dirty="0" smtClean="0"/>
              <a:t>The effective drug was able to be distributed by the end of WWII.</a:t>
            </a:r>
            <a:endParaRPr lang="en-US" dirty="0"/>
          </a:p>
        </p:txBody>
      </p:sp>
      <p:pic>
        <p:nvPicPr>
          <p:cNvPr id="14338" name="Picture 2" descr="http://mount-kinabalu-borneo.com/blog/wp-content/uploads/2006/12/chloro250mg.jpg"/>
          <p:cNvPicPr>
            <a:picLocks noChangeAspect="1" noChangeArrowheads="1"/>
          </p:cNvPicPr>
          <p:nvPr/>
        </p:nvPicPr>
        <p:blipFill>
          <a:blip r:embed="rId2" cstate="print"/>
          <a:srcRect/>
          <a:stretch>
            <a:fillRect/>
          </a:stretch>
        </p:blipFill>
        <p:spPr bwMode="auto">
          <a:xfrm>
            <a:off x="7391400" y="4724400"/>
            <a:ext cx="1476374" cy="1905000"/>
          </a:xfrm>
          <a:prstGeom prst="rect">
            <a:avLst/>
          </a:prstGeom>
          <a:noFill/>
        </p:spPr>
      </p:pic>
      <p:sp>
        <p:nvSpPr>
          <p:cNvPr id="6" name="Rectangle 5"/>
          <p:cNvSpPr/>
          <p:nvPr/>
        </p:nvSpPr>
        <p:spPr>
          <a:xfrm>
            <a:off x="6324600" y="4876800"/>
            <a:ext cx="990600" cy="1446550"/>
          </a:xfrm>
          <a:prstGeom prst="rect">
            <a:avLst/>
          </a:prstGeom>
        </p:spPr>
        <p:txBody>
          <a:bodyPr wrap="square">
            <a:spAutoFit/>
          </a:bodyPr>
          <a:lstStyle/>
          <a:p>
            <a:r>
              <a:rPr lang="en-US" sz="1100" dirty="0" smtClean="0"/>
              <a:t>http://mount-kinabalu-borneo.com/blog/wp-content/uploads/2006/12/chloro250mg.jpg</a:t>
            </a:r>
            <a:endParaRPr lang="en-US" sz="1100" dirty="0"/>
          </a:p>
        </p:txBody>
      </p:sp>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2139</TotalTime>
  <Words>1393</Words>
  <Application>Microsoft Office PowerPoint</Application>
  <PresentationFormat>On-screen Show (4:3)</PresentationFormat>
  <Paragraphs>183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A Separate Peace: time capsule</vt:lpstr>
      <vt:lpstr>The Draft</vt:lpstr>
      <vt:lpstr>The Draft (2)</vt:lpstr>
      <vt:lpstr>WWII Registration Card</vt:lpstr>
      <vt:lpstr>WWII: Battles in the South Pacific</vt:lpstr>
      <vt:lpstr>War Posters</vt:lpstr>
      <vt:lpstr>Weapons in WWII</vt:lpstr>
      <vt:lpstr>Invention</vt:lpstr>
      <vt:lpstr>Medical Discovery</vt:lpstr>
      <vt:lpstr>Life on the Home Front</vt:lpstr>
      <vt:lpstr>Political Leaders of the United States</vt:lpstr>
      <vt:lpstr>Popular Public Figures in1942-1945</vt:lpstr>
      <vt:lpstr>Ella Fitzgerald and Rosie the Riveter</vt:lpstr>
      <vt:lpstr>New Hampshire in the 1940s</vt:lpstr>
      <vt:lpstr>#1 Top Songs of 1942-1945</vt:lpstr>
      <vt:lpstr>Fashion in the 1940s</vt:lpstr>
      <vt:lpstr>Popular Baby Names in the 1940s</vt:lpstr>
      <vt:lpstr>Works Cited</vt:lpstr>
      <vt:lpstr>Works Cited (2)</vt:lpstr>
    </vt:vector>
  </TitlesOfParts>
  <Company>Ball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Separate Peace</dc:title>
  <dc:creator>Debbie Linegar</dc:creator>
  <cp:lastModifiedBy>Debbie Linegar</cp:lastModifiedBy>
  <cp:revision>81</cp:revision>
  <dcterms:created xsi:type="dcterms:W3CDTF">2010-09-13T02:53:33Z</dcterms:created>
  <dcterms:modified xsi:type="dcterms:W3CDTF">2010-09-16T03:15:51Z</dcterms:modified>
</cp:coreProperties>
</file>