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2" r:id="rId5"/>
    <p:sldId id="266" r:id="rId6"/>
    <p:sldId id="259" r:id="rId7"/>
    <p:sldId id="269" r:id="rId8"/>
    <p:sldId id="262" r:id="rId9"/>
    <p:sldId id="263" r:id="rId10"/>
    <p:sldId id="260" r:id="rId11"/>
    <p:sldId id="267" r:id="rId12"/>
    <p:sldId id="270" r:id="rId13"/>
    <p:sldId id="268" r:id="rId14"/>
    <p:sldId id="264" r:id="rId15"/>
    <p:sldId id="273" r:id="rId16"/>
    <p:sldId id="271"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449713-02D4-4570-B7F3-434F2EE90DC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449713-02D4-4570-B7F3-434F2EE90D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32449713-02D4-4570-B7F3-434F2EE90DC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32449713-02D4-4570-B7F3-434F2EE90DC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449713-02D4-4570-B7F3-434F2EE90DC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EBE6DEA-2AC8-4CCE-AEEC-98DA696CF23D}" type="datetimeFigureOut">
              <a:rPr lang="en-US" smtClean="0"/>
              <a:pPr/>
              <a:t>9/15/2010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449713-02D4-4570-B7F3-434F2EE90DCE}"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2449713-02D4-4570-B7F3-434F2EE90DC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32449713-02D4-4570-B7F3-434F2EE90D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2449713-02D4-4570-B7F3-434F2EE90D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2449713-02D4-4570-B7F3-434F2EE90DCE}"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EBE6DEA-2AC8-4CCE-AEEC-98DA696CF23D}" type="datetimeFigureOut">
              <a:rPr lang="en-US" smtClean="0"/>
              <a:pPr/>
              <a:t>9/15/2010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32449713-02D4-4570-B7F3-434F2EE90DC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EBE6DEA-2AC8-4CCE-AEEC-98DA696CF23D}" type="datetimeFigureOut">
              <a:rPr lang="en-US" smtClean="0"/>
              <a:pPr/>
              <a:t>9/15/2010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BE6DEA-2AC8-4CCE-AEEC-98DA696CF23D}" type="datetimeFigureOut">
              <a:rPr lang="en-US" smtClean="0"/>
              <a:pPr/>
              <a:t>9/15/2010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449713-02D4-4570-B7F3-434F2EE90DC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istorylearningsite.co.uk/harry_truman.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Mackenzie Clinger</a:t>
            </a:r>
            <a:endParaRPr lang="en-US" dirty="0"/>
          </a:p>
        </p:txBody>
      </p:sp>
      <p:sp>
        <p:nvSpPr>
          <p:cNvPr id="2" name="Title 1"/>
          <p:cNvSpPr>
            <a:spLocks noGrp="1"/>
          </p:cNvSpPr>
          <p:nvPr>
            <p:ph type="ctrTitle"/>
          </p:nvPr>
        </p:nvSpPr>
        <p:spPr/>
        <p:txBody>
          <a:bodyPr/>
          <a:lstStyle/>
          <a:p>
            <a:r>
              <a:rPr lang="en-US" dirty="0" smtClean="0"/>
              <a:t>A Separate Peace</a:t>
            </a:r>
            <a:endParaRPr lang="en-US"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en-US" dirty="0"/>
          </a:p>
        </p:txBody>
      </p:sp>
      <p:sp>
        <p:nvSpPr>
          <p:cNvPr id="3" name="Content Placeholder 2"/>
          <p:cNvSpPr>
            <a:spLocks noGrp="1"/>
          </p:cNvSpPr>
          <p:nvPr>
            <p:ph sz="quarter" idx="1"/>
          </p:nvPr>
        </p:nvSpPr>
        <p:spPr/>
        <p:txBody>
          <a:bodyPr/>
          <a:lstStyle/>
          <a:p>
            <a:r>
              <a:rPr lang="en-US" sz="2400" dirty="0" smtClean="0"/>
              <a:t>Popular songs-Harvest Moon, Working on the Railroad, I want a Girl, Beer Barrel Polka, Caissons Go Rolling Along, and Sentimental Journey</a:t>
            </a:r>
          </a:p>
          <a:p>
            <a:r>
              <a:rPr lang="en-US" sz="2400" dirty="0" smtClean="0"/>
              <a:t>Glenn Miller Orchestra</a:t>
            </a:r>
          </a:p>
          <a:p>
            <a:pPr lvl="1"/>
            <a:r>
              <a:rPr lang="en-US" sz="2000" dirty="0" smtClean="0"/>
              <a:t>The first Glenn Miller Orchestra fell apart</a:t>
            </a:r>
          </a:p>
          <a:p>
            <a:pPr lvl="1"/>
            <a:r>
              <a:rPr lang="en-US" sz="2000" dirty="0" smtClean="0"/>
              <a:t>The second Glenn Miller Orchestra broke attendance and recording records</a:t>
            </a:r>
          </a:p>
          <a:p>
            <a:pPr lvl="1"/>
            <a:r>
              <a:rPr lang="en-US" sz="2000" dirty="0" smtClean="0"/>
              <a:t>Popular songs- Tuxedo Junction, In the Mood, and Chattanooga Choo </a:t>
            </a:r>
            <a:r>
              <a:rPr lang="en-US" sz="2000" dirty="0" smtClean="0"/>
              <a:t>Choo</a:t>
            </a:r>
            <a:endParaRPr lang="en-US" sz="2000" dirty="0" smtClean="0"/>
          </a:p>
        </p:txBody>
      </p:sp>
      <p:pic>
        <p:nvPicPr>
          <p:cNvPr id="4" name="Picture 3" descr="GlennMillerOrchestra.jpg"/>
          <p:cNvPicPr>
            <a:picLocks noChangeAspect="1"/>
          </p:cNvPicPr>
          <p:nvPr/>
        </p:nvPicPr>
        <p:blipFill>
          <a:blip r:embed="rId2" cstate="print"/>
          <a:stretch>
            <a:fillRect/>
          </a:stretch>
        </p:blipFill>
        <p:spPr>
          <a:xfrm>
            <a:off x="3276600" y="4648200"/>
            <a:ext cx="2839771" cy="1687158"/>
          </a:xfrm>
          <a:prstGeom prst="rect">
            <a:avLst/>
          </a:prstGeom>
        </p:spPr>
      </p:pic>
      <p:sp>
        <p:nvSpPr>
          <p:cNvPr id="5" name="Rectangle 4"/>
          <p:cNvSpPr/>
          <p:nvPr/>
        </p:nvSpPr>
        <p:spPr>
          <a:xfrm>
            <a:off x="152400" y="6324600"/>
            <a:ext cx="2250937" cy="369332"/>
          </a:xfrm>
          <a:prstGeom prst="rect">
            <a:avLst/>
          </a:prstGeom>
        </p:spPr>
        <p:txBody>
          <a:bodyPr wrap="none">
            <a:spAutoFit/>
          </a:bodyPr>
          <a:lstStyle/>
          <a:p>
            <a:r>
              <a:rPr lang="en-US" dirty="0" smtClean="0"/>
              <a:t>papertastebuds.com</a:t>
            </a:r>
            <a:endParaRPr lang="en-US" dirty="0"/>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Movies</a:t>
            </a:r>
            <a:endParaRPr lang="en-US" dirty="0"/>
          </a:p>
        </p:txBody>
      </p:sp>
      <p:pic>
        <p:nvPicPr>
          <p:cNvPr id="10" name="Picture 9" descr="vid_casabla.gif"/>
          <p:cNvPicPr>
            <a:picLocks noChangeAspect="1"/>
          </p:cNvPicPr>
          <p:nvPr/>
        </p:nvPicPr>
        <p:blipFill>
          <a:blip r:embed="rId2" cstate="print"/>
          <a:stretch>
            <a:fillRect/>
          </a:stretch>
        </p:blipFill>
        <p:spPr>
          <a:xfrm>
            <a:off x="914400" y="1981200"/>
            <a:ext cx="1295400" cy="2380735"/>
          </a:xfrm>
          <a:prstGeom prst="rect">
            <a:avLst/>
          </a:prstGeom>
        </p:spPr>
      </p:pic>
      <p:pic>
        <p:nvPicPr>
          <p:cNvPr id="11" name="Picture 10" descr="vid_cit-kane.gif"/>
          <p:cNvPicPr>
            <a:picLocks noChangeAspect="1"/>
          </p:cNvPicPr>
          <p:nvPr/>
        </p:nvPicPr>
        <p:blipFill>
          <a:blip r:embed="rId3" cstate="print"/>
          <a:stretch>
            <a:fillRect/>
          </a:stretch>
        </p:blipFill>
        <p:spPr>
          <a:xfrm>
            <a:off x="5257800" y="4267200"/>
            <a:ext cx="1524000" cy="1990811"/>
          </a:xfrm>
          <a:prstGeom prst="rect">
            <a:avLst/>
          </a:prstGeom>
        </p:spPr>
      </p:pic>
      <p:pic>
        <p:nvPicPr>
          <p:cNvPr id="12" name="Picture 11" descr="vid_grapes.jpg"/>
          <p:cNvPicPr>
            <a:picLocks noChangeAspect="1"/>
          </p:cNvPicPr>
          <p:nvPr/>
        </p:nvPicPr>
        <p:blipFill>
          <a:blip r:embed="rId4" cstate="print"/>
          <a:stretch>
            <a:fillRect/>
          </a:stretch>
        </p:blipFill>
        <p:spPr>
          <a:xfrm>
            <a:off x="2362200" y="4267200"/>
            <a:ext cx="1530461" cy="1971675"/>
          </a:xfrm>
          <a:prstGeom prst="rect">
            <a:avLst/>
          </a:prstGeom>
        </p:spPr>
      </p:pic>
      <p:pic>
        <p:nvPicPr>
          <p:cNvPr id="13" name="Picture 12" descr="vid_malt-falc.jpg"/>
          <p:cNvPicPr>
            <a:picLocks noChangeAspect="1"/>
          </p:cNvPicPr>
          <p:nvPr/>
        </p:nvPicPr>
        <p:blipFill>
          <a:blip r:embed="rId5" cstate="print"/>
          <a:stretch>
            <a:fillRect/>
          </a:stretch>
        </p:blipFill>
        <p:spPr>
          <a:xfrm>
            <a:off x="6781800" y="1981200"/>
            <a:ext cx="1328435" cy="2070443"/>
          </a:xfrm>
          <a:prstGeom prst="rect">
            <a:avLst/>
          </a:prstGeom>
        </p:spPr>
      </p:pic>
      <p:pic>
        <p:nvPicPr>
          <p:cNvPr id="14" name="Picture 13" descr="vid_thirdman.jpg"/>
          <p:cNvPicPr>
            <a:picLocks noChangeAspect="1"/>
          </p:cNvPicPr>
          <p:nvPr/>
        </p:nvPicPr>
        <p:blipFill>
          <a:blip r:embed="rId6" cstate="print"/>
          <a:stretch>
            <a:fillRect/>
          </a:stretch>
        </p:blipFill>
        <p:spPr>
          <a:xfrm>
            <a:off x="3810000" y="1981200"/>
            <a:ext cx="1471313" cy="1895475"/>
          </a:xfrm>
          <a:prstGeom prst="rect">
            <a:avLst/>
          </a:prstGeom>
        </p:spPr>
      </p:pic>
      <p:sp>
        <p:nvSpPr>
          <p:cNvPr id="17" name="TextBox 16"/>
          <p:cNvSpPr txBox="1"/>
          <p:nvPr/>
        </p:nvSpPr>
        <p:spPr>
          <a:xfrm>
            <a:off x="762000" y="1600200"/>
            <a:ext cx="1600200" cy="381000"/>
          </a:xfrm>
          <a:prstGeom prst="rect">
            <a:avLst/>
          </a:prstGeom>
          <a:noFill/>
        </p:spPr>
        <p:txBody>
          <a:bodyPr wrap="square" rtlCol="0">
            <a:spAutoFit/>
          </a:bodyPr>
          <a:lstStyle/>
          <a:p>
            <a:r>
              <a:rPr lang="en-US" dirty="0" smtClean="0"/>
              <a:t>   Casablanca</a:t>
            </a:r>
            <a:endParaRPr lang="en-US" dirty="0"/>
          </a:p>
        </p:txBody>
      </p:sp>
      <p:sp>
        <p:nvSpPr>
          <p:cNvPr id="19" name="TextBox 18"/>
          <p:cNvSpPr txBox="1"/>
          <p:nvPr/>
        </p:nvSpPr>
        <p:spPr>
          <a:xfrm>
            <a:off x="3657600" y="1600200"/>
            <a:ext cx="1828800" cy="369332"/>
          </a:xfrm>
          <a:prstGeom prst="rect">
            <a:avLst/>
          </a:prstGeom>
          <a:noFill/>
        </p:spPr>
        <p:txBody>
          <a:bodyPr wrap="square" rtlCol="0">
            <a:spAutoFit/>
          </a:bodyPr>
          <a:lstStyle/>
          <a:p>
            <a:r>
              <a:rPr lang="en-US" dirty="0" smtClean="0"/>
              <a:t>The Third Man</a:t>
            </a:r>
            <a:endParaRPr lang="en-US" dirty="0"/>
          </a:p>
        </p:txBody>
      </p:sp>
      <p:sp>
        <p:nvSpPr>
          <p:cNvPr id="20" name="TextBox 19"/>
          <p:cNvSpPr txBox="1"/>
          <p:nvPr/>
        </p:nvSpPr>
        <p:spPr>
          <a:xfrm>
            <a:off x="6400800" y="1600200"/>
            <a:ext cx="2286000" cy="369332"/>
          </a:xfrm>
          <a:prstGeom prst="rect">
            <a:avLst/>
          </a:prstGeom>
          <a:noFill/>
        </p:spPr>
        <p:txBody>
          <a:bodyPr wrap="square" rtlCol="0">
            <a:spAutoFit/>
          </a:bodyPr>
          <a:lstStyle/>
          <a:p>
            <a:r>
              <a:rPr lang="en-US" dirty="0" smtClean="0"/>
              <a:t>The Maltese Falcon</a:t>
            </a:r>
            <a:endParaRPr lang="en-US" dirty="0"/>
          </a:p>
        </p:txBody>
      </p:sp>
      <p:sp>
        <p:nvSpPr>
          <p:cNvPr id="21" name="TextBox 20"/>
          <p:cNvSpPr txBox="1"/>
          <p:nvPr/>
        </p:nvSpPr>
        <p:spPr>
          <a:xfrm>
            <a:off x="2209800" y="3886200"/>
            <a:ext cx="2133600" cy="369332"/>
          </a:xfrm>
          <a:prstGeom prst="rect">
            <a:avLst/>
          </a:prstGeom>
          <a:noFill/>
        </p:spPr>
        <p:txBody>
          <a:bodyPr wrap="square" rtlCol="0">
            <a:spAutoFit/>
          </a:bodyPr>
          <a:lstStyle/>
          <a:p>
            <a:r>
              <a:rPr lang="en-US" dirty="0" smtClean="0"/>
              <a:t>Grapes of Wrath</a:t>
            </a:r>
            <a:endParaRPr lang="en-US" dirty="0"/>
          </a:p>
        </p:txBody>
      </p:sp>
      <p:sp>
        <p:nvSpPr>
          <p:cNvPr id="22" name="TextBox 21"/>
          <p:cNvSpPr txBox="1"/>
          <p:nvPr/>
        </p:nvSpPr>
        <p:spPr>
          <a:xfrm>
            <a:off x="5257800" y="3886200"/>
            <a:ext cx="1981200" cy="369332"/>
          </a:xfrm>
          <a:prstGeom prst="rect">
            <a:avLst/>
          </a:prstGeom>
          <a:noFill/>
        </p:spPr>
        <p:txBody>
          <a:bodyPr wrap="square" rtlCol="0">
            <a:spAutoFit/>
          </a:bodyPr>
          <a:lstStyle/>
          <a:p>
            <a:r>
              <a:rPr lang="en-US" dirty="0" smtClean="0"/>
              <a:t>Citizen Kane</a:t>
            </a:r>
            <a:endParaRPr lang="en-US" dirty="0"/>
          </a:p>
        </p:txBody>
      </p:sp>
      <p:sp>
        <p:nvSpPr>
          <p:cNvPr id="23" name="TextBox 22"/>
          <p:cNvSpPr txBox="1"/>
          <p:nvPr/>
        </p:nvSpPr>
        <p:spPr>
          <a:xfrm>
            <a:off x="152400" y="6324600"/>
            <a:ext cx="8610600" cy="369332"/>
          </a:xfrm>
          <a:prstGeom prst="rect">
            <a:avLst/>
          </a:prstGeom>
          <a:noFill/>
        </p:spPr>
        <p:txBody>
          <a:bodyPr wrap="square" rtlCol="0">
            <a:spAutoFit/>
          </a:bodyPr>
          <a:lstStyle/>
          <a:p>
            <a:r>
              <a:rPr lang="en-US" dirty="0" smtClean="0"/>
              <a:t>Digitaldreamdoor.nutsie.com/pages/movie-pages/movie_40s.html</a:t>
            </a:r>
            <a:endParaRPr lang="en-US" dirty="0"/>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Actors/Actresses</a:t>
            </a:r>
            <a:endParaRPr lang="en-US" dirty="0"/>
          </a:p>
        </p:txBody>
      </p:sp>
      <p:sp>
        <p:nvSpPr>
          <p:cNvPr id="3" name="Content Placeholder 2"/>
          <p:cNvSpPr>
            <a:spLocks noGrp="1"/>
          </p:cNvSpPr>
          <p:nvPr>
            <p:ph sz="quarter" idx="1"/>
          </p:nvPr>
        </p:nvSpPr>
        <p:spPr>
          <a:xfrm>
            <a:off x="301752" y="1527048"/>
            <a:ext cx="8613648" cy="4572000"/>
          </a:xfrm>
        </p:spPr>
        <p:txBody>
          <a:bodyPr/>
          <a:lstStyle/>
          <a:p>
            <a:r>
              <a:rPr lang="en-US" dirty="0" smtClean="0"/>
              <a:t>Joseph </a:t>
            </a:r>
            <a:r>
              <a:rPr lang="en-US" dirty="0" smtClean="0"/>
              <a:t>Cotten</a:t>
            </a:r>
            <a:endParaRPr lang="en-US" dirty="0" smtClean="0"/>
          </a:p>
          <a:p>
            <a:pPr lvl="1"/>
            <a:r>
              <a:rPr lang="en-US" dirty="0" smtClean="0"/>
              <a:t>Many Broadway productions </a:t>
            </a:r>
          </a:p>
          <a:p>
            <a:pPr lvl="1"/>
            <a:r>
              <a:rPr lang="en-US" dirty="0" smtClean="0"/>
              <a:t>1940- Citizen Kane</a:t>
            </a:r>
          </a:p>
          <a:p>
            <a:endParaRPr lang="en-US" dirty="0" smtClean="0"/>
          </a:p>
          <a:p>
            <a:r>
              <a:rPr lang="en-US" dirty="0" smtClean="0"/>
              <a:t>Ingrid Bergman</a:t>
            </a:r>
          </a:p>
          <a:p>
            <a:pPr lvl="1"/>
            <a:r>
              <a:rPr lang="en-US" dirty="0" smtClean="0"/>
              <a:t>Stared in Casablanca</a:t>
            </a:r>
          </a:p>
          <a:p>
            <a:pPr lvl="1"/>
            <a:r>
              <a:rPr lang="en-US" dirty="0" smtClean="0"/>
              <a:t>Regretted this although it </a:t>
            </a:r>
          </a:p>
          <a:p>
            <a:pPr lvl="1">
              <a:buNone/>
            </a:pPr>
            <a:r>
              <a:rPr lang="en-US" dirty="0" smtClean="0"/>
              <a:t>	</a:t>
            </a:r>
            <a:r>
              <a:rPr lang="en-US" dirty="0" smtClean="0"/>
              <a:t>greatly improved her career </a:t>
            </a:r>
          </a:p>
        </p:txBody>
      </p:sp>
      <p:pic>
        <p:nvPicPr>
          <p:cNvPr id="4" name="Picture 3" descr="036cotton-rightear.gif"/>
          <p:cNvPicPr>
            <a:picLocks noChangeAspect="1"/>
          </p:cNvPicPr>
          <p:nvPr/>
        </p:nvPicPr>
        <p:blipFill>
          <a:blip r:embed="rId2" cstate="print"/>
          <a:stretch>
            <a:fillRect/>
          </a:stretch>
        </p:blipFill>
        <p:spPr>
          <a:xfrm>
            <a:off x="5486400" y="1524000"/>
            <a:ext cx="2667000" cy="1778000"/>
          </a:xfrm>
          <a:prstGeom prst="rect">
            <a:avLst/>
          </a:prstGeom>
        </p:spPr>
      </p:pic>
      <p:sp>
        <p:nvSpPr>
          <p:cNvPr id="5" name="Rectangle 4"/>
          <p:cNvSpPr/>
          <p:nvPr/>
        </p:nvSpPr>
        <p:spPr>
          <a:xfrm>
            <a:off x="152400" y="6324600"/>
            <a:ext cx="1653017" cy="369332"/>
          </a:xfrm>
          <a:prstGeom prst="rect">
            <a:avLst/>
          </a:prstGeom>
        </p:spPr>
        <p:txBody>
          <a:bodyPr wrap="none">
            <a:spAutoFit/>
          </a:bodyPr>
          <a:lstStyle/>
          <a:p>
            <a:r>
              <a:rPr lang="en-US" dirty="0" smtClean="0"/>
              <a:t>davidicke.com</a:t>
            </a:r>
            <a:endParaRPr lang="en-US" dirty="0"/>
          </a:p>
        </p:txBody>
      </p:sp>
      <p:pic>
        <p:nvPicPr>
          <p:cNvPr id="4098" name="Picture 2" descr="http://drx.typepad.com/psychotherapyblog/images/2007/10/26/ingrid_bergman_multilingual.jpg"/>
          <p:cNvPicPr>
            <a:picLocks noChangeAspect="1" noChangeArrowheads="1"/>
          </p:cNvPicPr>
          <p:nvPr/>
        </p:nvPicPr>
        <p:blipFill>
          <a:blip r:embed="rId3" cstate="print"/>
          <a:srcRect/>
          <a:stretch>
            <a:fillRect/>
          </a:stretch>
        </p:blipFill>
        <p:spPr bwMode="auto">
          <a:xfrm>
            <a:off x="5867400" y="3429000"/>
            <a:ext cx="2070100" cy="2842601"/>
          </a:xfrm>
          <a:prstGeom prst="rect">
            <a:avLst/>
          </a:prstGeom>
          <a:noFill/>
        </p:spPr>
      </p:pic>
      <p:sp>
        <p:nvSpPr>
          <p:cNvPr id="7" name="Rectangle 6"/>
          <p:cNvSpPr/>
          <p:nvPr/>
        </p:nvSpPr>
        <p:spPr>
          <a:xfrm>
            <a:off x="7086600" y="6324600"/>
            <a:ext cx="1906291" cy="369332"/>
          </a:xfrm>
          <a:prstGeom prst="rect">
            <a:avLst/>
          </a:prstGeom>
        </p:spPr>
        <p:txBody>
          <a:bodyPr wrap="none">
            <a:spAutoFit/>
          </a:bodyPr>
          <a:lstStyle/>
          <a:p>
            <a:r>
              <a:rPr lang="en-US" dirty="0" smtClean="0"/>
              <a:t>drx.typepad.com</a:t>
            </a:r>
            <a:endParaRPr lang="en-US" dirty="0"/>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Author</a:t>
            </a:r>
            <a:endParaRPr lang="en-US" dirty="0"/>
          </a:p>
        </p:txBody>
      </p:sp>
      <p:sp>
        <p:nvSpPr>
          <p:cNvPr id="3" name="Content Placeholder 2"/>
          <p:cNvSpPr>
            <a:spLocks noGrp="1"/>
          </p:cNvSpPr>
          <p:nvPr>
            <p:ph sz="quarter" idx="1"/>
          </p:nvPr>
        </p:nvSpPr>
        <p:spPr/>
        <p:txBody>
          <a:bodyPr/>
          <a:lstStyle/>
          <a:p>
            <a:r>
              <a:rPr lang="en-US" dirty="0" smtClean="0"/>
              <a:t>Ernest Hemingway</a:t>
            </a:r>
          </a:p>
          <a:p>
            <a:pPr lvl="1"/>
            <a:r>
              <a:rPr lang="en-US" i="1" dirty="0" smtClean="0"/>
              <a:t>The Sun Also Rises </a:t>
            </a:r>
            <a:r>
              <a:rPr lang="en-US" dirty="0" smtClean="0"/>
              <a:t>was his most famous book</a:t>
            </a:r>
          </a:p>
          <a:p>
            <a:pPr lvl="2"/>
            <a:r>
              <a:rPr lang="en-US" dirty="0" smtClean="0"/>
              <a:t>Wrote it at age twenty in Paris</a:t>
            </a:r>
          </a:p>
          <a:p>
            <a:pPr lvl="1"/>
            <a:r>
              <a:rPr lang="en-US" dirty="0" smtClean="0"/>
              <a:t>Started out focused on content and not money</a:t>
            </a:r>
          </a:p>
          <a:p>
            <a:pPr lvl="2"/>
            <a:r>
              <a:rPr lang="en-US" dirty="0" smtClean="0"/>
              <a:t>With more fame money became more important</a:t>
            </a:r>
          </a:p>
          <a:p>
            <a:pPr lvl="2"/>
            <a:r>
              <a:rPr lang="en-US" dirty="0" smtClean="0"/>
              <a:t>His books lost content</a:t>
            </a:r>
          </a:p>
        </p:txBody>
      </p:sp>
      <p:pic>
        <p:nvPicPr>
          <p:cNvPr id="5122" name="Picture 2" descr="http://www.americanlegends.com/authors/images/hemingway.jpg"/>
          <p:cNvPicPr>
            <a:picLocks noChangeAspect="1" noChangeArrowheads="1"/>
          </p:cNvPicPr>
          <p:nvPr/>
        </p:nvPicPr>
        <p:blipFill>
          <a:blip r:embed="rId2" cstate="print"/>
          <a:srcRect/>
          <a:stretch>
            <a:fillRect/>
          </a:stretch>
        </p:blipFill>
        <p:spPr bwMode="auto">
          <a:xfrm>
            <a:off x="3810000" y="3962400"/>
            <a:ext cx="1878793" cy="2314575"/>
          </a:xfrm>
          <a:prstGeom prst="rect">
            <a:avLst/>
          </a:prstGeom>
          <a:noFill/>
        </p:spPr>
      </p:pic>
      <p:sp>
        <p:nvSpPr>
          <p:cNvPr id="5" name="Rectangle 4"/>
          <p:cNvSpPr/>
          <p:nvPr/>
        </p:nvSpPr>
        <p:spPr>
          <a:xfrm>
            <a:off x="152400" y="6324600"/>
            <a:ext cx="6172200" cy="369332"/>
          </a:xfrm>
          <a:prstGeom prst="rect">
            <a:avLst/>
          </a:prstGeom>
        </p:spPr>
        <p:txBody>
          <a:bodyPr wrap="square">
            <a:spAutoFit/>
          </a:bodyPr>
          <a:lstStyle/>
          <a:p>
            <a:r>
              <a:rPr lang="en-US" dirty="0" smtClean="0"/>
              <a:t>http://www.americanlegends.com/authors/index.html</a:t>
            </a:r>
            <a:endParaRPr lang="en-US"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For Men</a:t>
            </a:r>
            <a:endParaRPr lang="en-US" dirty="0"/>
          </a:p>
        </p:txBody>
      </p:sp>
      <p:pic>
        <p:nvPicPr>
          <p:cNvPr id="3078" name="Picture 6" descr="http://dynamic.forzieri.com/is/image/Forzieri/prdm_fz40013-022-2?$354X454$"/>
          <p:cNvPicPr>
            <a:picLocks noChangeAspect="1" noChangeArrowheads="1"/>
          </p:cNvPicPr>
          <p:nvPr/>
        </p:nvPicPr>
        <p:blipFill>
          <a:blip r:embed="rId2" cstate="print"/>
          <a:srcRect/>
          <a:stretch>
            <a:fillRect/>
          </a:stretch>
        </p:blipFill>
        <p:spPr bwMode="auto">
          <a:xfrm>
            <a:off x="5715000" y="1981200"/>
            <a:ext cx="2362200" cy="3029488"/>
          </a:xfrm>
          <a:prstGeom prst="rect">
            <a:avLst/>
          </a:prstGeom>
          <a:noFill/>
        </p:spPr>
      </p:pic>
      <p:sp>
        <p:nvSpPr>
          <p:cNvPr id="9" name="Rectangle 8"/>
          <p:cNvSpPr/>
          <p:nvPr/>
        </p:nvSpPr>
        <p:spPr>
          <a:xfrm>
            <a:off x="7543800" y="6324600"/>
            <a:ext cx="1449436" cy="369332"/>
          </a:xfrm>
          <a:prstGeom prst="rect">
            <a:avLst/>
          </a:prstGeom>
        </p:spPr>
        <p:txBody>
          <a:bodyPr wrap="none">
            <a:spAutoFit/>
          </a:bodyPr>
          <a:lstStyle/>
          <a:p>
            <a:r>
              <a:rPr lang="en-US" dirty="0" smtClean="0"/>
              <a:t>luxboss.com</a:t>
            </a:r>
            <a:endParaRPr lang="en-US" dirty="0"/>
          </a:p>
        </p:txBody>
      </p:sp>
      <p:pic>
        <p:nvPicPr>
          <p:cNvPr id="3080" name="Picture 8" descr="http://www.living-room.org/images/knickers/knickers3_01.jpg"/>
          <p:cNvPicPr>
            <a:picLocks noChangeAspect="1" noChangeArrowheads="1"/>
          </p:cNvPicPr>
          <p:nvPr/>
        </p:nvPicPr>
        <p:blipFill>
          <a:blip r:embed="rId3" cstate="print"/>
          <a:srcRect/>
          <a:stretch>
            <a:fillRect/>
          </a:stretch>
        </p:blipFill>
        <p:spPr bwMode="auto">
          <a:xfrm>
            <a:off x="1143000" y="1981200"/>
            <a:ext cx="2286000" cy="3048000"/>
          </a:xfrm>
          <a:prstGeom prst="rect">
            <a:avLst/>
          </a:prstGeom>
          <a:noFill/>
        </p:spPr>
      </p:pic>
      <p:sp>
        <p:nvSpPr>
          <p:cNvPr id="11" name="TextBox 10"/>
          <p:cNvSpPr txBox="1"/>
          <p:nvPr/>
        </p:nvSpPr>
        <p:spPr>
          <a:xfrm>
            <a:off x="838200" y="5334000"/>
            <a:ext cx="7696200" cy="923330"/>
          </a:xfrm>
          <a:prstGeom prst="rect">
            <a:avLst/>
          </a:prstGeom>
          <a:noFill/>
        </p:spPr>
        <p:txBody>
          <a:bodyPr wrap="square" rtlCol="0">
            <a:spAutoFit/>
          </a:bodyPr>
          <a:lstStyle/>
          <a:p>
            <a:r>
              <a:rPr lang="en-US" dirty="0" smtClean="0"/>
              <a:t>Young men wore knickers and dress shirts most of the time. The knickers were navy, black, or brown and the shirts were normally white or ivory. During the colder months sweater or suit jackets weren't  uncommon. </a:t>
            </a:r>
            <a:endParaRPr lang="en-US" dirty="0"/>
          </a:p>
        </p:txBody>
      </p:sp>
      <p:sp>
        <p:nvSpPr>
          <p:cNvPr id="12" name="Rectangle 11"/>
          <p:cNvSpPr/>
          <p:nvPr/>
        </p:nvSpPr>
        <p:spPr>
          <a:xfrm>
            <a:off x="152400" y="6324600"/>
            <a:ext cx="1787669" cy="369332"/>
          </a:xfrm>
          <a:prstGeom prst="rect">
            <a:avLst/>
          </a:prstGeom>
        </p:spPr>
        <p:txBody>
          <a:bodyPr wrap="none">
            <a:spAutoFit/>
          </a:bodyPr>
          <a:lstStyle/>
          <a:p>
            <a:r>
              <a:rPr lang="en-US" dirty="0" smtClean="0"/>
              <a:t>living-room.org</a:t>
            </a:r>
            <a:endParaRPr lang="en-US" dirty="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Common people</a:t>
            </a:r>
          </a:p>
          <a:p>
            <a:pPr lvl="1"/>
            <a:r>
              <a:rPr lang="en-US" dirty="0" smtClean="0"/>
              <a:t>Train</a:t>
            </a:r>
          </a:p>
          <a:p>
            <a:pPr lvl="1"/>
            <a:r>
              <a:rPr lang="en-US" dirty="0" smtClean="0"/>
              <a:t>Car</a:t>
            </a:r>
          </a:p>
          <a:p>
            <a:pPr lvl="1"/>
            <a:r>
              <a:rPr lang="en-US" dirty="0" smtClean="0"/>
              <a:t>Boat </a:t>
            </a:r>
          </a:p>
          <a:p>
            <a:r>
              <a:rPr lang="en-US" dirty="0" smtClean="0"/>
              <a:t>In the war</a:t>
            </a:r>
          </a:p>
          <a:p>
            <a:pPr lvl="1"/>
            <a:r>
              <a:rPr lang="en-US" dirty="0" smtClean="0"/>
              <a:t>Helicopters</a:t>
            </a:r>
          </a:p>
          <a:p>
            <a:pPr lvl="1"/>
            <a:r>
              <a:rPr lang="en-US" dirty="0" smtClean="0"/>
              <a:t>Planes</a:t>
            </a:r>
          </a:p>
          <a:p>
            <a:pPr lvl="1"/>
            <a:r>
              <a:rPr lang="en-US" dirty="0" smtClean="0"/>
              <a:t>Jets</a:t>
            </a:r>
          </a:p>
          <a:p>
            <a:pPr lvl="1"/>
            <a:r>
              <a:rPr lang="en-US" dirty="0" smtClean="0"/>
              <a:t>Submarines</a:t>
            </a:r>
          </a:p>
          <a:p>
            <a:pPr lvl="1"/>
            <a:r>
              <a:rPr lang="en-US" dirty="0" smtClean="0"/>
              <a:t>Ships</a:t>
            </a:r>
          </a:p>
          <a:p>
            <a:pPr lvl="1"/>
            <a:r>
              <a:rPr lang="en-US" dirty="0" smtClean="0"/>
              <a:t>Jeeps</a:t>
            </a:r>
          </a:p>
          <a:p>
            <a:pPr lvl="1"/>
            <a:r>
              <a:rPr lang="en-US" dirty="0" smtClean="0"/>
              <a:t>Tanks</a:t>
            </a:r>
            <a:endParaRPr lang="en-US" dirty="0"/>
          </a:p>
        </p:txBody>
      </p:sp>
      <p:pic>
        <p:nvPicPr>
          <p:cNvPr id="29698" name="Picture 2" descr="http://handfulofdust.net/wp-content/uploads/2010/06/jeep1.jpg"/>
          <p:cNvPicPr>
            <a:picLocks noChangeAspect="1" noChangeArrowheads="1"/>
          </p:cNvPicPr>
          <p:nvPr/>
        </p:nvPicPr>
        <p:blipFill>
          <a:blip r:embed="rId2" cstate="print"/>
          <a:srcRect/>
          <a:stretch>
            <a:fillRect/>
          </a:stretch>
        </p:blipFill>
        <p:spPr bwMode="auto">
          <a:xfrm>
            <a:off x="5610910" y="3962400"/>
            <a:ext cx="3037790" cy="1859128"/>
          </a:xfrm>
          <a:prstGeom prst="rect">
            <a:avLst/>
          </a:prstGeom>
          <a:noFill/>
        </p:spPr>
      </p:pic>
      <p:sp>
        <p:nvSpPr>
          <p:cNvPr id="6" name="Rectangle 5"/>
          <p:cNvSpPr/>
          <p:nvPr/>
        </p:nvSpPr>
        <p:spPr>
          <a:xfrm>
            <a:off x="7010400" y="6324600"/>
            <a:ext cx="2016899" cy="369332"/>
          </a:xfrm>
          <a:prstGeom prst="rect">
            <a:avLst/>
          </a:prstGeom>
        </p:spPr>
        <p:txBody>
          <a:bodyPr wrap="none">
            <a:spAutoFit/>
          </a:bodyPr>
          <a:lstStyle/>
          <a:p>
            <a:r>
              <a:rPr lang="en-US" dirty="0" smtClean="0"/>
              <a:t>handfulofdust.net</a:t>
            </a:r>
            <a:endParaRPr lang="en-US" dirty="0"/>
          </a:p>
        </p:txBody>
      </p:sp>
      <p:pic>
        <p:nvPicPr>
          <p:cNvPr id="29700" name="Picture 4" descr="http://www.bullfinchclose.co.uk/WesterhamFlyer/Train_homepage.jpg"/>
          <p:cNvPicPr>
            <a:picLocks noChangeAspect="1" noChangeArrowheads="1"/>
          </p:cNvPicPr>
          <p:nvPr/>
        </p:nvPicPr>
        <p:blipFill>
          <a:blip r:embed="rId3" cstate="print"/>
          <a:srcRect/>
          <a:stretch>
            <a:fillRect/>
          </a:stretch>
        </p:blipFill>
        <p:spPr bwMode="auto">
          <a:xfrm>
            <a:off x="3581400" y="1676400"/>
            <a:ext cx="2590800" cy="1908556"/>
          </a:xfrm>
          <a:prstGeom prst="rect">
            <a:avLst/>
          </a:prstGeom>
          <a:noFill/>
        </p:spPr>
      </p:pic>
      <p:sp>
        <p:nvSpPr>
          <p:cNvPr id="8" name="Rectangle 7"/>
          <p:cNvSpPr/>
          <p:nvPr/>
        </p:nvSpPr>
        <p:spPr>
          <a:xfrm>
            <a:off x="152400" y="6324600"/>
            <a:ext cx="2214068" cy="369332"/>
          </a:xfrm>
          <a:prstGeom prst="rect">
            <a:avLst/>
          </a:prstGeom>
        </p:spPr>
        <p:txBody>
          <a:bodyPr wrap="none">
            <a:spAutoFit/>
          </a:bodyPr>
          <a:lstStyle/>
          <a:p>
            <a:r>
              <a:rPr lang="en-US" dirty="0" smtClean="0"/>
              <a:t>bullfinchclose.co.uk</a:t>
            </a:r>
            <a:endParaRPr lang="en-US" dirty="0"/>
          </a:p>
        </p:txBody>
      </p:sp>
      <p:pic>
        <p:nvPicPr>
          <p:cNvPr id="29702" name="Picture 6" descr="http://www.galaxy.bedfordshire.gov.uk/webingres/bedfordshire/vlib/0.children_teenagers/0.images/ww2_plane_sm.jpg"/>
          <p:cNvPicPr>
            <a:picLocks noChangeAspect="1" noChangeArrowheads="1"/>
          </p:cNvPicPr>
          <p:nvPr/>
        </p:nvPicPr>
        <p:blipFill>
          <a:blip r:embed="rId4" cstate="print"/>
          <a:srcRect/>
          <a:stretch>
            <a:fillRect/>
          </a:stretch>
        </p:blipFill>
        <p:spPr bwMode="auto">
          <a:xfrm>
            <a:off x="2819400" y="4016930"/>
            <a:ext cx="1676400" cy="1631396"/>
          </a:xfrm>
          <a:prstGeom prst="rect">
            <a:avLst/>
          </a:prstGeom>
          <a:noFill/>
        </p:spPr>
      </p:pic>
      <p:sp>
        <p:nvSpPr>
          <p:cNvPr id="10" name="Rectangle 9"/>
          <p:cNvSpPr/>
          <p:nvPr/>
        </p:nvSpPr>
        <p:spPr>
          <a:xfrm>
            <a:off x="3124200" y="6324600"/>
            <a:ext cx="2945037" cy="369332"/>
          </a:xfrm>
          <a:prstGeom prst="rect">
            <a:avLst/>
          </a:prstGeom>
        </p:spPr>
        <p:txBody>
          <a:bodyPr wrap="none">
            <a:spAutoFit/>
          </a:bodyPr>
          <a:lstStyle/>
          <a:p>
            <a:r>
              <a:rPr lang="en-US" dirty="0" smtClean="0"/>
              <a:t>galaxy.bedfordshire.gov.uk</a:t>
            </a:r>
            <a:endParaRPr lang="en-US" dirty="0"/>
          </a:p>
        </p:txBody>
      </p:sp>
    </p:spTree>
  </p:cSld>
  <p:clrMapOvr>
    <a:masterClrMapping/>
  </p:clrMapOvr>
  <p:transition spd="slow">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Foods Introduced at Home</a:t>
            </a:r>
            <a:endParaRPr lang="en-US" dirty="0"/>
          </a:p>
        </p:txBody>
      </p:sp>
      <p:sp>
        <p:nvSpPr>
          <p:cNvPr id="3" name="Content Placeholder 2"/>
          <p:cNvSpPr>
            <a:spLocks noGrp="1"/>
          </p:cNvSpPr>
          <p:nvPr>
            <p:ph sz="quarter" idx="1"/>
          </p:nvPr>
        </p:nvSpPr>
        <p:spPr/>
        <p:txBody>
          <a:bodyPr/>
          <a:lstStyle/>
          <a:p>
            <a:r>
              <a:rPr lang="en-US" dirty="0" smtClean="0"/>
              <a:t>M&amp;M’s</a:t>
            </a:r>
          </a:p>
          <a:p>
            <a:r>
              <a:rPr lang="en-US" dirty="0" smtClean="0"/>
              <a:t>Cheerios</a:t>
            </a:r>
          </a:p>
          <a:p>
            <a:r>
              <a:rPr lang="en-US" dirty="0" smtClean="0"/>
              <a:t>Rice </a:t>
            </a:r>
            <a:r>
              <a:rPr lang="en-US" dirty="0" smtClean="0"/>
              <a:t>Krispie</a:t>
            </a:r>
            <a:r>
              <a:rPr lang="en-US" dirty="0" smtClean="0"/>
              <a:t> </a:t>
            </a:r>
            <a:r>
              <a:rPr lang="en-US" dirty="0" smtClean="0"/>
              <a:t>Treats</a:t>
            </a:r>
          </a:p>
          <a:p>
            <a:r>
              <a:rPr lang="en-US" dirty="0" smtClean="0"/>
              <a:t>Sugarless Sponge </a:t>
            </a:r>
            <a:r>
              <a:rPr lang="en-US" dirty="0" smtClean="0"/>
              <a:t>Cake</a:t>
            </a:r>
          </a:p>
          <a:p>
            <a:r>
              <a:rPr lang="en-US" dirty="0" smtClean="0"/>
              <a:t>Carpetbag </a:t>
            </a:r>
            <a:r>
              <a:rPr lang="en-US" dirty="0" smtClean="0"/>
              <a:t>Steak</a:t>
            </a:r>
          </a:p>
          <a:p>
            <a:r>
              <a:rPr lang="en-US" dirty="0" smtClean="0"/>
              <a:t>Corn </a:t>
            </a:r>
            <a:r>
              <a:rPr lang="en-US" dirty="0" smtClean="0"/>
              <a:t>Dogs</a:t>
            </a:r>
          </a:p>
          <a:p>
            <a:r>
              <a:rPr lang="en-US" dirty="0" smtClean="0"/>
              <a:t>Spice Cake</a:t>
            </a:r>
            <a:endParaRPr lang="en-US" dirty="0" smtClean="0"/>
          </a:p>
          <a:p>
            <a:endParaRPr lang="en-US" dirty="0" smtClean="0"/>
          </a:p>
          <a:p>
            <a:endParaRPr lang="en-US" dirty="0"/>
          </a:p>
        </p:txBody>
      </p:sp>
      <p:pic>
        <p:nvPicPr>
          <p:cNvPr id="1026" name="Picture 2" descr="http://sharkride.com/blog/wp-content/uploads/2006/06/m&amp;m.jpg"/>
          <p:cNvPicPr>
            <a:picLocks noChangeAspect="1" noChangeArrowheads="1"/>
          </p:cNvPicPr>
          <p:nvPr/>
        </p:nvPicPr>
        <p:blipFill>
          <a:blip r:embed="rId2" cstate="print"/>
          <a:srcRect/>
          <a:stretch>
            <a:fillRect/>
          </a:stretch>
        </p:blipFill>
        <p:spPr bwMode="auto">
          <a:xfrm>
            <a:off x="4648200" y="1752600"/>
            <a:ext cx="1762125" cy="1762125"/>
          </a:xfrm>
          <a:prstGeom prst="rect">
            <a:avLst/>
          </a:prstGeom>
          <a:noFill/>
        </p:spPr>
      </p:pic>
      <p:sp>
        <p:nvSpPr>
          <p:cNvPr id="5" name="Rectangle 4"/>
          <p:cNvSpPr/>
          <p:nvPr/>
        </p:nvSpPr>
        <p:spPr>
          <a:xfrm>
            <a:off x="152400" y="6324600"/>
            <a:ext cx="1656223" cy="369332"/>
          </a:xfrm>
          <a:prstGeom prst="rect">
            <a:avLst/>
          </a:prstGeom>
        </p:spPr>
        <p:txBody>
          <a:bodyPr wrap="none">
            <a:spAutoFit/>
          </a:bodyPr>
          <a:lstStyle/>
          <a:p>
            <a:r>
              <a:rPr lang="en-US" dirty="0" smtClean="0"/>
              <a:t>sharkride.com</a:t>
            </a:r>
            <a:endParaRPr lang="en-US" dirty="0"/>
          </a:p>
        </p:txBody>
      </p:sp>
      <p:pic>
        <p:nvPicPr>
          <p:cNvPr id="1030" name="Picture 6" descr="http://www.paultrader.com/images/rice-krispie-treats.jpg"/>
          <p:cNvPicPr>
            <a:picLocks noChangeAspect="1" noChangeArrowheads="1"/>
          </p:cNvPicPr>
          <p:nvPr/>
        </p:nvPicPr>
        <p:blipFill>
          <a:blip r:embed="rId3" cstate="print"/>
          <a:srcRect/>
          <a:stretch>
            <a:fillRect/>
          </a:stretch>
        </p:blipFill>
        <p:spPr bwMode="auto">
          <a:xfrm>
            <a:off x="6553200" y="2895600"/>
            <a:ext cx="2000250" cy="2000250"/>
          </a:xfrm>
          <a:prstGeom prst="rect">
            <a:avLst/>
          </a:prstGeom>
          <a:noFill/>
        </p:spPr>
      </p:pic>
      <p:sp>
        <p:nvSpPr>
          <p:cNvPr id="8" name="Rectangle 7"/>
          <p:cNvSpPr/>
          <p:nvPr/>
        </p:nvSpPr>
        <p:spPr>
          <a:xfrm>
            <a:off x="3581400" y="6324600"/>
            <a:ext cx="1758815" cy="369332"/>
          </a:xfrm>
          <a:prstGeom prst="rect">
            <a:avLst/>
          </a:prstGeom>
        </p:spPr>
        <p:txBody>
          <a:bodyPr wrap="none">
            <a:spAutoFit/>
          </a:bodyPr>
          <a:lstStyle/>
          <a:p>
            <a:r>
              <a:rPr lang="en-US" dirty="0" smtClean="0"/>
              <a:t>paultrader.com</a:t>
            </a:r>
            <a:endParaRPr lang="en-US" dirty="0"/>
          </a:p>
        </p:txBody>
      </p:sp>
      <p:pic>
        <p:nvPicPr>
          <p:cNvPr id="1032" name="Picture 8" descr="http://www.istockphoto.com/file_thumbview_approve/940982/2/istockphoto_940982-corn-dog-with-mustard.jpg"/>
          <p:cNvPicPr>
            <a:picLocks noChangeAspect="1" noChangeArrowheads="1"/>
          </p:cNvPicPr>
          <p:nvPr/>
        </p:nvPicPr>
        <p:blipFill>
          <a:blip r:embed="rId4" cstate="print"/>
          <a:srcRect/>
          <a:stretch>
            <a:fillRect/>
          </a:stretch>
        </p:blipFill>
        <p:spPr bwMode="auto">
          <a:xfrm>
            <a:off x="3505200" y="4038600"/>
            <a:ext cx="2473793" cy="1647025"/>
          </a:xfrm>
          <a:prstGeom prst="rect">
            <a:avLst/>
          </a:prstGeom>
          <a:noFill/>
        </p:spPr>
      </p:pic>
      <p:sp>
        <p:nvSpPr>
          <p:cNvPr id="10" name="Rectangle 9"/>
          <p:cNvSpPr/>
          <p:nvPr/>
        </p:nvSpPr>
        <p:spPr>
          <a:xfrm>
            <a:off x="7086600" y="6324600"/>
            <a:ext cx="1875835" cy="369332"/>
          </a:xfrm>
          <a:prstGeom prst="rect">
            <a:avLst/>
          </a:prstGeom>
        </p:spPr>
        <p:txBody>
          <a:bodyPr wrap="none">
            <a:spAutoFit/>
          </a:bodyPr>
          <a:lstStyle/>
          <a:p>
            <a:r>
              <a:rPr lang="en-US" dirty="0" smtClean="0"/>
              <a:t>istockphoto.com</a:t>
            </a:r>
            <a:endParaRPr lang="en-US" dirty="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sz="quarter" idx="1"/>
          </p:nvPr>
        </p:nvSpPr>
        <p:spPr>
          <a:xfrm>
            <a:off x="228600" y="1752600"/>
            <a:ext cx="8686800" cy="4572000"/>
          </a:xfrm>
        </p:spPr>
        <p:txBody>
          <a:bodyPr>
            <a:normAutofit fontScale="70000" lnSpcReduction="20000"/>
          </a:bodyPr>
          <a:lstStyle/>
          <a:p>
            <a:r>
              <a:rPr lang="en-US" sz="2900" u="sng" dirty="0" smtClean="0"/>
              <a:t>100 Greatest Movies of the 1940s.</a:t>
            </a:r>
            <a:r>
              <a:rPr lang="en-US" sz="2900" dirty="0" smtClean="0"/>
              <a:t> 24 February 2005. 11 September </a:t>
            </a:r>
            <a:r>
              <a:rPr lang="en-US" sz="2900" dirty="0" smtClean="0"/>
              <a:t>	2010 &lt;</a:t>
            </a:r>
            <a:r>
              <a:rPr lang="en-US" sz="2900" dirty="0" smtClean="0"/>
              <a:t>http://</a:t>
            </a:r>
            <a:r>
              <a:rPr lang="en-US" sz="2900" dirty="0" smtClean="0"/>
              <a:t>digitaldreamdoor.nutsie.com/pages/movie-			pages/movie_40s.html</a:t>
            </a:r>
            <a:r>
              <a:rPr lang="en-US" sz="2900" dirty="0" smtClean="0"/>
              <a:t>&gt;.</a:t>
            </a:r>
          </a:p>
          <a:p>
            <a:r>
              <a:rPr lang="en-US" sz="2900" u="sng" dirty="0" smtClean="0"/>
              <a:t>Background of Selective Service.</a:t>
            </a:r>
            <a:r>
              <a:rPr lang="en-US" sz="2900" dirty="0" smtClean="0"/>
              <a:t> 2010. 10 September 2010 </a:t>
            </a:r>
            <a:r>
              <a:rPr lang="en-US" sz="2900" dirty="0" smtClean="0"/>
              <a:t>	&lt;</a:t>
            </a:r>
            <a:r>
              <a:rPr lang="en-US" sz="2900" dirty="0" smtClean="0"/>
              <a:t>usmilitary.about.com&gt;.</a:t>
            </a:r>
          </a:p>
          <a:p>
            <a:r>
              <a:rPr lang="en-US" sz="2900" u="sng" dirty="0" smtClean="0"/>
              <a:t>Food of the Home Front.</a:t>
            </a:r>
            <a:r>
              <a:rPr lang="en-US" sz="2900" dirty="0" smtClean="0"/>
              <a:t> 15 September 2010 </a:t>
            </a:r>
            <a:r>
              <a:rPr lang="en-US" sz="2900" dirty="0" smtClean="0"/>
              <a:t>	&lt;</a:t>
            </a:r>
            <a:r>
              <a:rPr lang="en-US" sz="2900" dirty="0" smtClean="0"/>
              <a:t>http://www.newberry.k12.sc.us/mchs/home_front_food.htm&gt;.</a:t>
            </a:r>
          </a:p>
          <a:p>
            <a:r>
              <a:rPr lang="en-US" sz="2900" u="sng" dirty="0" smtClean="0"/>
              <a:t>Highlights of the Glenn Miller Orchestra &amp; A Short Biography.</a:t>
            </a:r>
            <a:r>
              <a:rPr lang="en-US" sz="2900" dirty="0" smtClean="0"/>
              <a:t> 13 </a:t>
            </a:r>
            <a:r>
              <a:rPr lang="en-US" sz="2900" dirty="0" smtClean="0"/>
              <a:t>	September 2010&lt;http</a:t>
            </a:r>
            <a:r>
              <a:rPr lang="en-US" sz="2900" dirty="0" smtClean="0"/>
              <a:t>://</a:t>
            </a:r>
            <a:r>
              <a:rPr lang="en-US" sz="2900" dirty="0" smtClean="0"/>
              <a:t>www.glennmillerorchestra.com/history.ht		ml</a:t>
            </a:r>
            <a:r>
              <a:rPr lang="en-US" sz="2900" dirty="0" smtClean="0"/>
              <a:t>&gt;.</a:t>
            </a:r>
          </a:p>
          <a:p>
            <a:r>
              <a:rPr lang="en-US" sz="2900" u="sng" dirty="0" smtClean="0"/>
              <a:t>Ingrid Bergman Regretted Her 'Casablanca' Role.</a:t>
            </a:r>
            <a:r>
              <a:rPr lang="en-US" sz="2900" dirty="0" smtClean="0"/>
              <a:t> 2010. 15 September </a:t>
            </a:r>
            <a:r>
              <a:rPr lang="en-US" sz="2900" dirty="0" smtClean="0"/>
              <a:t>	2010&lt;www.starpulse.com/news/index.php/2007/02/20/ingrid_b		</a:t>
            </a:r>
            <a:r>
              <a:rPr lang="en-US" sz="2900" dirty="0" smtClean="0"/>
              <a:t>ergman_regretted_her_casablanca</a:t>
            </a:r>
            <a:r>
              <a:rPr lang="en-US" sz="2900" dirty="0" smtClean="0"/>
              <a:t>&gt;.</a:t>
            </a:r>
          </a:p>
          <a:p>
            <a:r>
              <a:rPr lang="en-US" sz="2900" u="sng" dirty="0" smtClean="0"/>
              <a:t>Introduction.</a:t>
            </a:r>
            <a:r>
              <a:rPr lang="en-US" sz="2900" dirty="0" smtClean="0"/>
              <a:t> 2006. 13 September 2010 &lt;www.worldwar-2.net&gt;.</a:t>
            </a:r>
          </a:p>
          <a:p>
            <a:pPr>
              <a:buNone/>
            </a:pPr>
            <a:endParaRPr lang="en-US"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Continued</a:t>
            </a:r>
            <a:endParaRPr lang="en-US" dirty="0"/>
          </a:p>
        </p:txBody>
      </p:sp>
      <p:sp>
        <p:nvSpPr>
          <p:cNvPr id="3" name="Content Placeholder 2"/>
          <p:cNvSpPr>
            <a:spLocks noGrp="1"/>
          </p:cNvSpPr>
          <p:nvPr>
            <p:ph sz="quarter" idx="1"/>
          </p:nvPr>
        </p:nvSpPr>
        <p:spPr>
          <a:xfrm>
            <a:off x="228600" y="1676400"/>
            <a:ext cx="8763000" cy="4572000"/>
          </a:xfrm>
        </p:spPr>
        <p:txBody>
          <a:bodyPr>
            <a:normAutofit fontScale="70000" lnSpcReduction="20000"/>
          </a:bodyPr>
          <a:lstStyle/>
          <a:p>
            <a:r>
              <a:rPr lang="en-US" sz="2800" u="sng" dirty="0" smtClean="0"/>
              <a:t>Joseph </a:t>
            </a:r>
            <a:r>
              <a:rPr lang="en-US" sz="2800" u="sng" dirty="0" smtClean="0"/>
              <a:t>Cotten</a:t>
            </a:r>
            <a:r>
              <a:rPr lang="en-US" sz="2800" u="sng" dirty="0" smtClean="0"/>
              <a:t> Biography.</a:t>
            </a:r>
            <a:r>
              <a:rPr lang="en-US" sz="2800" dirty="0" smtClean="0"/>
              <a:t> 2010. 15 September 2010 	&lt;http://www.starpulse.com/Actors/Cotten,_Joseph/Biography/&gt;.</a:t>
            </a:r>
          </a:p>
          <a:p>
            <a:r>
              <a:rPr lang="en-US" sz="2800" dirty="0" smtClean="0"/>
              <a:t>Long, Doug. </a:t>
            </a:r>
            <a:r>
              <a:rPr lang="en-US" sz="2800" u="sng" dirty="0" smtClean="0"/>
              <a:t>President Harry S. Truman .</a:t>
            </a:r>
            <a:r>
              <a:rPr lang="en-US" sz="2800" dirty="0" smtClean="0"/>
              <a:t> 14 September 2010 </a:t>
            </a:r>
            <a:r>
              <a:rPr lang="en-US" sz="2800" dirty="0" smtClean="0"/>
              <a:t>	&lt;</a:t>
            </a:r>
            <a:r>
              <a:rPr lang="en-US" sz="2800" dirty="0" smtClean="0"/>
              <a:t>http://www.doug-long.com/truman.htm&gt;.</a:t>
            </a:r>
          </a:p>
          <a:p>
            <a:r>
              <a:rPr lang="en-US" sz="2800" u="sng" dirty="0" smtClean="0"/>
              <a:t>Technology Advancements of World War 2.</a:t>
            </a:r>
            <a:r>
              <a:rPr lang="en-US" sz="2800" dirty="0" smtClean="0"/>
              <a:t> 2010. 8 September 2010 	&lt;http://</a:t>
            </a:r>
            <a:r>
              <a:rPr lang="en-US" sz="2800" dirty="0" smtClean="0"/>
              <a:t>www.bukisa.com/articles/85094_technology-				advancements-of-world-war-2</a:t>
            </a:r>
            <a:r>
              <a:rPr lang="en-US" sz="2800" dirty="0" smtClean="0"/>
              <a:t>&gt;.</a:t>
            </a:r>
          </a:p>
          <a:p>
            <a:r>
              <a:rPr lang="en-US" sz="2800" u="sng" dirty="0" smtClean="0"/>
              <a:t>The 1940s The Decade of War.</a:t>
            </a:r>
            <a:r>
              <a:rPr lang="en-US" sz="2800" dirty="0" smtClean="0"/>
              <a:t> 14 September 2010 	&lt;http://www.kyrene.org/schools/brisas/sunda/decade/1940.htm&gt;.</a:t>
            </a:r>
          </a:p>
          <a:p>
            <a:r>
              <a:rPr lang="en-US" sz="2800" u="sng" dirty="0" smtClean="0"/>
              <a:t>The Nobel Prize in Physiology or Medicine 1945.</a:t>
            </a:r>
            <a:r>
              <a:rPr lang="en-US" sz="2800" dirty="0" smtClean="0"/>
              <a:t> 16 September 2010. 10 </a:t>
            </a:r>
            <a:r>
              <a:rPr lang="en-US" sz="2800" dirty="0" smtClean="0"/>
              <a:t>	September 2010&lt;http</a:t>
            </a:r>
            <a:r>
              <a:rPr lang="en-US" sz="2800" dirty="0" smtClean="0"/>
              <a:t>://</a:t>
            </a:r>
            <a:r>
              <a:rPr lang="en-US" sz="2800" dirty="0" smtClean="0"/>
              <a:t>nobelprize.org/nobel_prizes/medicine/			laureates/1945/florey-bio.html</a:t>
            </a:r>
            <a:r>
              <a:rPr lang="en-US" sz="2800" dirty="0" smtClean="0"/>
              <a:t>&gt;.</a:t>
            </a:r>
          </a:p>
          <a:p>
            <a:r>
              <a:rPr lang="en-US" sz="2800" u="sng" dirty="0" smtClean="0"/>
              <a:t>World War 2.</a:t>
            </a:r>
            <a:r>
              <a:rPr lang="en-US" sz="2800" dirty="0" smtClean="0"/>
              <a:t> 2010. 12 September 2010 </a:t>
            </a:r>
            <a:r>
              <a:rPr lang="en-US" sz="2800" dirty="0" smtClean="0"/>
              <a:t>	&lt;</a:t>
            </a:r>
            <a:r>
              <a:rPr lang="en-US" sz="2800" dirty="0" smtClean="0"/>
              <a:t>http://www.historylearningsite.co.uk/&gt;.</a:t>
            </a:r>
          </a:p>
          <a:p>
            <a:pPr>
              <a:buNone/>
            </a:pP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a:t>
            </a:r>
            <a:endParaRPr lang="en-US" dirty="0"/>
          </a:p>
        </p:txBody>
      </p:sp>
      <p:sp>
        <p:nvSpPr>
          <p:cNvPr id="5" name="TextBox 4"/>
          <p:cNvSpPr txBox="1"/>
          <p:nvPr/>
        </p:nvSpPr>
        <p:spPr>
          <a:xfrm>
            <a:off x="1143000" y="4495801"/>
            <a:ext cx="7315200" cy="1754326"/>
          </a:xfrm>
          <a:prstGeom prst="rect">
            <a:avLst/>
          </a:prstGeom>
          <a:noFill/>
        </p:spPr>
        <p:txBody>
          <a:bodyPr wrap="square" rtlCol="0">
            <a:spAutoFit/>
          </a:bodyPr>
          <a:lstStyle/>
          <a:p>
            <a:r>
              <a:rPr lang="en-US" dirty="0" smtClean="0"/>
              <a:t>World War II started on September 1, 1939 with no warning when Germany invaded Poland. Countries involved in the war include the United Kingdom, Hungary, USSR, Yugoslavia, Italy, Poland, Australia, Japan, China, Greece, Germany, Canada, Finland, France, Untied States, Romania, South Africa, and New Zealand</a:t>
            </a:r>
            <a:r>
              <a:rPr lang="en-US" dirty="0" smtClean="0"/>
              <a:t>. It was every young man’s dream to fight for the country. The war lasted until 1945.</a:t>
            </a:r>
            <a:endParaRPr lang="en-US" dirty="0"/>
          </a:p>
        </p:txBody>
      </p:sp>
      <p:pic>
        <p:nvPicPr>
          <p:cNvPr id="15362" name="Picture 2" descr="http://www.subtire.com/wp-content/uploads/2008/04/world-war-2.jpg"/>
          <p:cNvPicPr>
            <a:picLocks noChangeAspect="1" noChangeArrowheads="1"/>
          </p:cNvPicPr>
          <p:nvPr/>
        </p:nvPicPr>
        <p:blipFill>
          <a:blip r:embed="rId2" cstate="print"/>
          <a:srcRect/>
          <a:stretch>
            <a:fillRect/>
          </a:stretch>
        </p:blipFill>
        <p:spPr bwMode="auto">
          <a:xfrm>
            <a:off x="2819400" y="1676400"/>
            <a:ext cx="3505200" cy="2832202"/>
          </a:xfrm>
          <a:prstGeom prst="rect">
            <a:avLst/>
          </a:prstGeom>
          <a:noFill/>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Pacific Battles</a:t>
            </a:r>
            <a:endParaRPr lang="en-US" dirty="0"/>
          </a:p>
        </p:txBody>
      </p:sp>
      <p:pic>
        <p:nvPicPr>
          <p:cNvPr id="4" name="Content Placeholder 3" descr="corsair_escort_fleet.jpg"/>
          <p:cNvPicPr>
            <a:picLocks noGrp="1" noChangeAspect="1"/>
          </p:cNvPicPr>
          <p:nvPr>
            <p:ph sz="quarter" idx="1"/>
          </p:nvPr>
        </p:nvPicPr>
        <p:blipFill>
          <a:blip r:embed="rId2" cstate="print"/>
          <a:stretch>
            <a:fillRect/>
          </a:stretch>
        </p:blipFill>
        <p:spPr>
          <a:xfrm>
            <a:off x="2514600" y="1676400"/>
            <a:ext cx="4038600" cy="3240976"/>
          </a:xfrm>
        </p:spPr>
      </p:pic>
      <p:sp>
        <p:nvSpPr>
          <p:cNvPr id="5" name="TextBox 4"/>
          <p:cNvSpPr txBox="1"/>
          <p:nvPr/>
        </p:nvSpPr>
        <p:spPr>
          <a:xfrm>
            <a:off x="1600200" y="4876800"/>
            <a:ext cx="5867400" cy="1477328"/>
          </a:xfrm>
          <a:prstGeom prst="rect">
            <a:avLst/>
          </a:prstGeom>
          <a:noFill/>
        </p:spPr>
        <p:txBody>
          <a:bodyPr wrap="square" rtlCol="0">
            <a:spAutoFit/>
          </a:bodyPr>
          <a:lstStyle/>
          <a:p>
            <a:r>
              <a:rPr lang="en-US" dirty="0" smtClean="0"/>
              <a:t>The South Pacific battles were the start of American involvement in the war. The bombing of Pearl Harbor was when the United States entered the war. The United States was fought in the Battle of the Coral Sea which was a turning point in May of 1942.</a:t>
            </a:r>
            <a:endParaRPr lang="en-US" dirty="0"/>
          </a:p>
        </p:txBody>
      </p:sp>
      <p:sp>
        <p:nvSpPr>
          <p:cNvPr id="6" name="Rectangle 5"/>
          <p:cNvSpPr/>
          <p:nvPr/>
        </p:nvSpPr>
        <p:spPr>
          <a:xfrm>
            <a:off x="152400" y="6324600"/>
            <a:ext cx="1454244" cy="369332"/>
          </a:xfrm>
          <a:prstGeom prst="rect">
            <a:avLst/>
          </a:prstGeom>
        </p:spPr>
        <p:txBody>
          <a:bodyPr wrap="none">
            <a:spAutoFit/>
          </a:bodyPr>
          <a:lstStyle/>
          <a:p>
            <a:r>
              <a:rPr lang="en-US" dirty="0" smtClean="0"/>
              <a:t>parks.ca.gov</a:t>
            </a:r>
            <a:endParaRPr lang="en-US" dirty="0"/>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a:t>
            </a:r>
            <a:endParaRPr lang="en-US" dirty="0"/>
          </a:p>
        </p:txBody>
      </p:sp>
      <p:sp>
        <p:nvSpPr>
          <p:cNvPr id="3" name="Content Placeholder 2"/>
          <p:cNvSpPr>
            <a:spLocks noGrp="1"/>
          </p:cNvSpPr>
          <p:nvPr>
            <p:ph sz="quarter" idx="1"/>
          </p:nvPr>
        </p:nvSpPr>
        <p:spPr>
          <a:xfrm>
            <a:off x="228600" y="1524000"/>
            <a:ext cx="8610600" cy="4343400"/>
          </a:xfrm>
        </p:spPr>
        <p:txBody>
          <a:bodyPr/>
          <a:lstStyle/>
          <a:p>
            <a:r>
              <a:rPr lang="en-US" sz="2200" dirty="0" smtClean="0"/>
              <a:t>Democratic President of the United States from 1933-1945</a:t>
            </a:r>
          </a:p>
          <a:p>
            <a:r>
              <a:rPr lang="en-US" sz="2200" dirty="0" smtClean="0"/>
              <a:t>Led the New Deal campaign</a:t>
            </a:r>
          </a:p>
          <a:p>
            <a:pPr lvl="1"/>
            <a:r>
              <a:rPr lang="en-US" sz="1800" dirty="0" smtClean="0"/>
              <a:t>The New Deal was suppose to get us out of the depression by bring relief to the unemployed or those at risk of losing their job, help recover businesses and agriculture, and bring reform the Tennessee Valley Authority</a:t>
            </a:r>
          </a:p>
          <a:p>
            <a:endParaRPr lang="en-US" dirty="0"/>
          </a:p>
        </p:txBody>
      </p:sp>
      <p:pic>
        <p:nvPicPr>
          <p:cNvPr id="4" name="Picture 3" descr="franklin-roosevelt-picture.jpg"/>
          <p:cNvPicPr>
            <a:picLocks noChangeAspect="1"/>
          </p:cNvPicPr>
          <p:nvPr/>
        </p:nvPicPr>
        <p:blipFill>
          <a:blip r:embed="rId2" cstate="print"/>
          <a:stretch>
            <a:fillRect/>
          </a:stretch>
        </p:blipFill>
        <p:spPr>
          <a:xfrm>
            <a:off x="3124200" y="3276600"/>
            <a:ext cx="2905711" cy="3009900"/>
          </a:xfrm>
          <a:prstGeom prst="rect">
            <a:avLst/>
          </a:prstGeom>
        </p:spPr>
      </p:pic>
      <p:sp>
        <p:nvSpPr>
          <p:cNvPr id="5" name="Rectangle 4"/>
          <p:cNvSpPr/>
          <p:nvPr/>
        </p:nvSpPr>
        <p:spPr>
          <a:xfrm>
            <a:off x="152400" y="6324600"/>
            <a:ext cx="1667444" cy="369332"/>
          </a:xfrm>
          <a:prstGeom prst="rect">
            <a:avLst/>
          </a:prstGeom>
        </p:spPr>
        <p:txBody>
          <a:bodyPr wrap="none">
            <a:spAutoFit/>
          </a:bodyPr>
          <a:lstStyle/>
          <a:p>
            <a:r>
              <a:rPr lang="en-US" dirty="0" smtClean="0"/>
              <a:t>visitingdc.com</a:t>
            </a:r>
            <a:endParaRPr lang="en-US"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Truman</a:t>
            </a:r>
            <a:endParaRPr lang="en-US" dirty="0"/>
          </a:p>
        </p:txBody>
      </p:sp>
      <p:sp>
        <p:nvSpPr>
          <p:cNvPr id="3" name="Content Placeholder 2"/>
          <p:cNvSpPr>
            <a:spLocks noGrp="1"/>
          </p:cNvSpPr>
          <p:nvPr>
            <p:ph sz="quarter" idx="1"/>
          </p:nvPr>
        </p:nvSpPr>
        <p:spPr>
          <a:xfrm>
            <a:off x="381000" y="1524000"/>
            <a:ext cx="8534400" cy="4373563"/>
          </a:xfrm>
        </p:spPr>
        <p:txBody>
          <a:bodyPr>
            <a:normAutofit/>
          </a:bodyPr>
          <a:lstStyle/>
          <a:p>
            <a:r>
              <a:rPr lang="en-US" sz="2200" dirty="0" smtClean="0"/>
              <a:t>Democratic President of the United States  after Roosevelt </a:t>
            </a:r>
          </a:p>
          <a:p>
            <a:r>
              <a:rPr lang="en-US" sz="2200" dirty="0" smtClean="0"/>
              <a:t>August 6, 1945- dropped an atomic bomb on Hiroshima, Japan</a:t>
            </a:r>
          </a:p>
          <a:p>
            <a:r>
              <a:rPr lang="en-US" sz="2200" dirty="0" smtClean="0"/>
              <a:t>August 9, 1945- dropped an atomic bomb on Nagasaki, Japan</a:t>
            </a:r>
          </a:p>
          <a:p>
            <a:r>
              <a:rPr lang="en-US" sz="2200" dirty="0" smtClean="0"/>
              <a:t>After bombing Japan Truman said, "The Japanese began the war from the air at Pearl Harbor. They have been repaid many fold." </a:t>
            </a:r>
            <a:r>
              <a:rPr lang="en-US" b="1" dirty="0">
                <a:hlinkClick r:id="rId2" action="ppaction://hlinkfile"/>
              </a:rPr>
              <a:t/>
            </a:r>
            <a:br>
              <a:rPr lang="en-US" b="1" dirty="0">
                <a:hlinkClick r:id="rId2" action="ppaction://hlinkfile"/>
              </a:rPr>
            </a:br>
            <a:endParaRPr lang="en-US" dirty="0"/>
          </a:p>
          <a:p>
            <a:endParaRPr lang="en-US" dirty="0"/>
          </a:p>
        </p:txBody>
      </p:sp>
      <p:pic>
        <p:nvPicPr>
          <p:cNvPr id="12290" name="Picture 2" descr="Harry Truman Picture"/>
          <p:cNvPicPr>
            <a:picLocks noChangeAspect="1" noChangeArrowheads="1"/>
          </p:cNvPicPr>
          <p:nvPr/>
        </p:nvPicPr>
        <p:blipFill>
          <a:blip r:embed="rId3" cstate="print"/>
          <a:srcRect/>
          <a:stretch>
            <a:fillRect/>
          </a:stretch>
        </p:blipFill>
        <p:spPr bwMode="auto">
          <a:xfrm>
            <a:off x="3276600" y="3505200"/>
            <a:ext cx="2708987" cy="2781300"/>
          </a:xfrm>
          <a:prstGeom prst="rect">
            <a:avLst/>
          </a:prstGeom>
          <a:noFill/>
        </p:spPr>
      </p:pic>
      <p:sp>
        <p:nvSpPr>
          <p:cNvPr id="6" name="Rectangle 5"/>
          <p:cNvSpPr/>
          <p:nvPr/>
        </p:nvSpPr>
        <p:spPr>
          <a:xfrm>
            <a:off x="152400" y="6324600"/>
            <a:ext cx="1667444" cy="369332"/>
          </a:xfrm>
          <a:prstGeom prst="rect">
            <a:avLst/>
          </a:prstGeom>
        </p:spPr>
        <p:txBody>
          <a:bodyPr wrap="none">
            <a:spAutoFit/>
          </a:bodyPr>
          <a:lstStyle/>
          <a:p>
            <a:r>
              <a:rPr lang="en-US" dirty="0" smtClean="0"/>
              <a:t>visitingdc.com</a:t>
            </a:r>
            <a:endParaRPr lang="en-US" dirty="0"/>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Propaganda</a:t>
            </a:r>
            <a:endParaRPr lang="en-US" dirty="0"/>
          </a:p>
        </p:txBody>
      </p:sp>
      <p:pic>
        <p:nvPicPr>
          <p:cNvPr id="4" name="Content Placeholder 3" descr="warusa018.jpg"/>
          <p:cNvPicPr>
            <a:picLocks noGrp="1" noChangeAspect="1"/>
          </p:cNvPicPr>
          <p:nvPr>
            <p:ph sz="quarter" idx="1"/>
          </p:nvPr>
        </p:nvPicPr>
        <p:blipFill>
          <a:blip r:embed="rId2" cstate="print"/>
          <a:stretch>
            <a:fillRect/>
          </a:stretch>
        </p:blipFill>
        <p:spPr>
          <a:xfrm>
            <a:off x="990600" y="1447800"/>
            <a:ext cx="2438400" cy="3544185"/>
          </a:xfrm>
        </p:spPr>
      </p:pic>
      <p:sp>
        <p:nvSpPr>
          <p:cNvPr id="6" name="TextBox 5"/>
          <p:cNvSpPr txBox="1"/>
          <p:nvPr/>
        </p:nvSpPr>
        <p:spPr>
          <a:xfrm>
            <a:off x="304800" y="4953000"/>
            <a:ext cx="4114800" cy="1524000"/>
          </a:xfrm>
          <a:prstGeom prst="rect">
            <a:avLst/>
          </a:prstGeom>
          <a:noFill/>
        </p:spPr>
        <p:txBody>
          <a:bodyPr wrap="square" rtlCol="0">
            <a:spAutoFit/>
          </a:bodyPr>
          <a:lstStyle/>
          <a:p>
            <a:r>
              <a:rPr lang="en-US" dirty="0" smtClean="0"/>
              <a:t>This advertisement is make young men think about what the are getting into when the enter war. They have to be serious about the task at hand and even then fatality is still a factor.</a:t>
            </a:r>
            <a:endParaRPr lang="en-US" dirty="0"/>
          </a:p>
        </p:txBody>
      </p:sp>
      <p:sp>
        <p:nvSpPr>
          <p:cNvPr id="7" name="TextBox 6"/>
          <p:cNvSpPr txBox="1"/>
          <p:nvPr/>
        </p:nvSpPr>
        <p:spPr>
          <a:xfrm>
            <a:off x="4572000" y="4876800"/>
            <a:ext cx="4419600" cy="1477328"/>
          </a:xfrm>
          <a:prstGeom prst="rect">
            <a:avLst/>
          </a:prstGeom>
          <a:noFill/>
        </p:spPr>
        <p:txBody>
          <a:bodyPr wrap="square" rtlCol="0">
            <a:spAutoFit/>
          </a:bodyPr>
          <a:lstStyle/>
          <a:p>
            <a:r>
              <a:rPr lang="en-US" dirty="0" smtClean="0"/>
              <a:t>Advertisements such as this were created to draw the attention of young men to enlist and have a say in what branch they go into. If you didn’t enlist and were drafted you were assigned a branch.</a:t>
            </a:r>
            <a:endParaRPr lang="en-US" dirty="0"/>
          </a:p>
        </p:txBody>
      </p:sp>
      <p:pic>
        <p:nvPicPr>
          <p:cNvPr id="10" name="Picture 9" descr="warusa015.jpg"/>
          <p:cNvPicPr>
            <a:picLocks noChangeAspect="1"/>
          </p:cNvPicPr>
          <p:nvPr/>
        </p:nvPicPr>
        <p:blipFill>
          <a:blip r:embed="rId3" cstate="print"/>
          <a:stretch>
            <a:fillRect/>
          </a:stretch>
        </p:blipFill>
        <p:spPr>
          <a:xfrm>
            <a:off x="5486400" y="1447800"/>
            <a:ext cx="2558035" cy="3429000"/>
          </a:xfrm>
          <a:prstGeom prst="rect">
            <a:avLst/>
          </a:prstGeom>
        </p:spPr>
      </p:pic>
      <p:sp>
        <p:nvSpPr>
          <p:cNvPr id="8" name="TextBox 7"/>
          <p:cNvSpPr txBox="1"/>
          <p:nvPr/>
        </p:nvSpPr>
        <p:spPr>
          <a:xfrm>
            <a:off x="152400" y="6324600"/>
            <a:ext cx="7162800" cy="369332"/>
          </a:xfrm>
          <a:prstGeom prst="rect">
            <a:avLst/>
          </a:prstGeom>
          <a:noFill/>
        </p:spPr>
        <p:txBody>
          <a:bodyPr wrap="square" rtlCol="0">
            <a:spAutoFit/>
          </a:bodyPr>
          <a:lstStyle/>
          <a:p>
            <a:r>
              <a:rPr lang="en-US" dirty="0" smtClean="0"/>
              <a:t>www.world-war-pictures.com/american-war-posters.htm</a:t>
            </a:r>
            <a:endParaRPr lang="en-US" dirty="0"/>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Draft</a:t>
            </a:r>
            <a:endParaRPr lang="en-US" dirty="0"/>
          </a:p>
        </p:txBody>
      </p:sp>
      <p:sp>
        <p:nvSpPr>
          <p:cNvPr id="3" name="Content Placeholder 2"/>
          <p:cNvSpPr>
            <a:spLocks noGrp="1"/>
          </p:cNvSpPr>
          <p:nvPr>
            <p:ph sz="quarter" idx="1"/>
          </p:nvPr>
        </p:nvSpPr>
        <p:spPr/>
        <p:txBody>
          <a:bodyPr/>
          <a:lstStyle/>
          <a:p>
            <a:r>
              <a:rPr lang="en-US" sz="2400" dirty="0" smtClean="0"/>
              <a:t>Roosevelt sign the first peace-time draft in to affect in 1940</a:t>
            </a:r>
          </a:p>
          <a:p>
            <a:r>
              <a:rPr lang="en-US" sz="2400" dirty="0" smtClean="0"/>
              <a:t>Must register at age 18</a:t>
            </a:r>
          </a:p>
          <a:p>
            <a:r>
              <a:rPr lang="en-US" sz="2400" dirty="0" smtClean="0"/>
              <a:t>Lottery to see who was drafted</a:t>
            </a:r>
          </a:p>
          <a:p>
            <a:r>
              <a:rPr lang="en-US" sz="2400" dirty="0" smtClean="0"/>
              <a:t>Draft was held when spots needed to be filled </a:t>
            </a:r>
          </a:p>
          <a:p>
            <a:r>
              <a:rPr lang="en-US" sz="2400" dirty="0" smtClean="0"/>
              <a:t>No choice of the </a:t>
            </a:r>
            <a:r>
              <a:rPr lang="en-US" sz="2400" dirty="0" smtClean="0"/>
              <a:t>branch </a:t>
            </a:r>
            <a:r>
              <a:rPr lang="en-US" sz="2400" dirty="0" smtClean="0"/>
              <a:t>you were drafted into</a:t>
            </a:r>
          </a:p>
          <a:p>
            <a:endParaRPr lang="en-US" dirty="0" smtClean="0"/>
          </a:p>
          <a:p>
            <a:endParaRPr lang="en-US" dirty="0"/>
          </a:p>
        </p:txBody>
      </p:sp>
      <p:pic>
        <p:nvPicPr>
          <p:cNvPr id="10242" name="Picture 2" descr="http://www.rootdig.com/uploaded_images/draft_registration_john_ufkes_born_1917-781009.JPG"/>
          <p:cNvPicPr>
            <a:picLocks noChangeAspect="1" noChangeArrowheads="1"/>
          </p:cNvPicPr>
          <p:nvPr/>
        </p:nvPicPr>
        <p:blipFill>
          <a:blip r:embed="rId2" cstate="print"/>
          <a:srcRect/>
          <a:stretch>
            <a:fillRect/>
          </a:stretch>
        </p:blipFill>
        <p:spPr bwMode="auto">
          <a:xfrm>
            <a:off x="2743200" y="3733800"/>
            <a:ext cx="3526969" cy="2495522"/>
          </a:xfrm>
          <a:prstGeom prst="rect">
            <a:avLst/>
          </a:prstGeom>
          <a:noFill/>
        </p:spPr>
      </p:pic>
      <p:sp>
        <p:nvSpPr>
          <p:cNvPr id="5" name="Rectangle 4"/>
          <p:cNvSpPr/>
          <p:nvPr/>
        </p:nvSpPr>
        <p:spPr>
          <a:xfrm>
            <a:off x="152400" y="6324600"/>
            <a:ext cx="1422184" cy="369332"/>
          </a:xfrm>
          <a:prstGeom prst="rect">
            <a:avLst/>
          </a:prstGeom>
        </p:spPr>
        <p:txBody>
          <a:bodyPr wrap="none">
            <a:spAutoFit/>
          </a:bodyPr>
          <a:lstStyle/>
          <a:p>
            <a:r>
              <a:rPr lang="en-US" dirty="0" smtClean="0"/>
              <a:t>rootdig.com</a:t>
            </a:r>
            <a:endParaRPr lang="en-US" dirty="0"/>
          </a:p>
        </p:txBody>
      </p:sp>
    </p:spTree>
  </p:cSld>
  <p:clrMapOvr>
    <a:masterClrMapping/>
  </p:clrMapOvr>
  <p:transition spd="slow">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a:t>
            </a:r>
            <a:endParaRPr lang="en-US" dirty="0"/>
          </a:p>
        </p:txBody>
      </p:sp>
      <p:pic>
        <p:nvPicPr>
          <p:cNvPr id="4" name="Content Placeholder 3" descr="recycled-frisbee1.jpg"/>
          <p:cNvPicPr>
            <a:picLocks noGrp="1" noChangeAspect="1"/>
          </p:cNvPicPr>
          <p:nvPr>
            <p:ph sz="quarter" idx="1"/>
          </p:nvPr>
        </p:nvPicPr>
        <p:blipFill>
          <a:blip r:embed="rId2" cstate="print"/>
          <a:stretch>
            <a:fillRect/>
          </a:stretch>
        </p:blipFill>
        <p:spPr>
          <a:xfrm>
            <a:off x="838200" y="1828800"/>
            <a:ext cx="2743200" cy="2743200"/>
          </a:xfrm>
        </p:spPr>
      </p:pic>
      <p:pic>
        <p:nvPicPr>
          <p:cNvPr id="5" name="Picture 4" descr="mark1.jpg"/>
          <p:cNvPicPr>
            <a:picLocks noChangeAspect="1"/>
          </p:cNvPicPr>
          <p:nvPr/>
        </p:nvPicPr>
        <p:blipFill>
          <a:blip r:embed="rId3" cstate="print"/>
          <a:stretch>
            <a:fillRect/>
          </a:stretch>
        </p:blipFill>
        <p:spPr>
          <a:xfrm>
            <a:off x="5257800" y="1676400"/>
            <a:ext cx="3472403" cy="2762250"/>
          </a:xfrm>
          <a:prstGeom prst="rect">
            <a:avLst/>
          </a:prstGeom>
        </p:spPr>
      </p:pic>
      <p:sp>
        <p:nvSpPr>
          <p:cNvPr id="7" name="TextBox 6"/>
          <p:cNvSpPr txBox="1"/>
          <p:nvPr/>
        </p:nvSpPr>
        <p:spPr>
          <a:xfrm>
            <a:off x="152400" y="4648200"/>
            <a:ext cx="4648200" cy="646331"/>
          </a:xfrm>
          <a:prstGeom prst="rect">
            <a:avLst/>
          </a:prstGeom>
          <a:noFill/>
        </p:spPr>
        <p:txBody>
          <a:bodyPr wrap="square" rtlCol="0">
            <a:spAutoFit/>
          </a:bodyPr>
          <a:lstStyle/>
          <a:p>
            <a:r>
              <a:rPr lang="en-US" dirty="0" smtClean="0"/>
              <a:t>Walter Morris invented the frisbee in 1948 to give kids a recreational activity during the war.</a:t>
            </a:r>
            <a:endParaRPr lang="en-US" dirty="0"/>
          </a:p>
        </p:txBody>
      </p:sp>
      <p:sp>
        <p:nvSpPr>
          <p:cNvPr id="8" name="TextBox 7"/>
          <p:cNvSpPr txBox="1"/>
          <p:nvPr/>
        </p:nvSpPr>
        <p:spPr>
          <a:xfrm>
            <a:off x="5334000" y="4572000"/>
            <a:ext cx="3276600" cy="923330"/>
          </a:xfrm>
          <a:prstGeom prst="rect">
            <a:avLst/>
          </a:prstGeom>
          <a:noFill/>
        </p:spPr>
        <p:txBody>
          <a:bodyPr wrap="square" rtlCol="0">
            <a:spAutoFit/>
          </a:bodyPr>
          <a:lstStyle/>
          <a:p>
            <a:r>
              <a:rPr lang="en-US" dirty="0" smtClean="0"/>
              <a:t>The world’s first computer was invented in 1946 at the University of Pennsylvania.  </a:t>
            </a:r>
            <a:endParaRPr lang="en-US" dirty="0"/>
          </a:p>
        </p:txBody>
      </p:sp>
      <p:sp>
        <p:nvSpPr>
          <p:cNvPr id="9" name="Rectangle 8"/>
          <p:cNvSpPr/>
          <p:nvPr/>
        </p:nvSpPr>
        <p:spPr>
          <a:xfrm>
            <a:off x="152400" y="6324600"/>
            <a:ext cx="2696572" cy="369332"/>
          </a:xfrm>
          <a:prstGeom prst="rect">
            <a:avLst/>
          </a:prstGeom>
        </p:spPr>
        <p:txBody>
          <a:bodyPr wrap="none">
            <a:spAutoFit/>
          </a:bodyPr>
          <a:lstStyle/>
          <a:p>
            <a:r>
              <a:rPr lang="en-US" dirty="0" smtClean="0"/>
              <a:t>freshpromotions.com.au</a:t>
            </a:r>
            <a:endParaRPr lang="en-US" dirty="0"/>
          </a:p>
        </p:txBody>
      </p:sp>
      <p:sp>
        <p:nvSpPr>
          <p:cNvPr id="10" name="Rectangle 9"/>
          <p:cNvSpPr/>
          <p:nvPr/>
        </p:nvSpPr>
        <p:spPr>
          <a:xfrm>
            <a:off x="5791200" y="6324600"/>
            <a:ext cx="3183885" cy="369332"/>
          </a:xfrm>
          <a:prstGeom prst="rect">
            <a:avLst/>
          </a:prstGeom>
        </p:spPr>
        <p:txBody>
          <a:bodyPr wrap="none">
            <a:spAutoFit/>
          </a:bodyPr>
          <a:lstStyle/>
          <a:p>
            <a:r>
              <a:rPr lang="en-US" dirty="0" smtClean="0"/>
              <a:t>reaktorplayer.wordpress.com</a:t>
            </a:r>
            <a:endParaRPr lang="en-US" dirty="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Discoveries</a:t>
            </a:r>
            <a:endParaRPr lang="en-US" dirty="0"/>
          </a:p>
        </p:txBody>
      </p:sp>
      <p:pic>
        <p:nvPicPr>
          <p:cNvPr id="4" name="Content Placeholder 3" descr="penicillin-core1.png"/>
          <p:cNvPicPr>
            <a:picLocks noGrp="1" noChangeAspect="1"/>
          </p:cNvPicPr>
          <p:nvPr>
            <p:ph sz="quarter" idx="1"/>
          </p:nvPr>
        </p:nvPicPr>
        <p:blipFill>
          <a:blip r:embed="rId2" cstate="print"/>
          <a:stretch>
            <a:fillRect/>
          </a:stretch>
        </p:blipFill>
        <p:spPr>
          <a:xfrm>
            <a:off x="2057400" y="1752600"/>
            <a:ext cx="5105400" cy="3495176"/>
          </a:xfrm>
          <a:prstGeom prst="rect">
            <a:avLst/>
          </a:prstGeom>
        </p:spPr>
      </p:pic>
      <p:sp>
        <p:nvSpPr>
          <p:cNvPr id="5" name="Rectangle 4"/>
          <p:cNvSpPr/>
          <p:nvPr/>
        </p:nvSpPr>
        <p:spPr>
          <a:xfrm>
            <a:off x="1371600" y="5257800"/>
            <a:ext cx="6858000" cy="1107996"/>
          </a:xfrm>
          <a:prstGeom prst="rect">
            <a:avLst/>
          </a:prstGeom>
        </p:spPr>
        <p:txBody>
          <a:bodyPr wrap="square">
            <a:spAutoFit/>
          </a:bodyPr>
          <a:lstStyle/>
          <a:p>
            <a:r>
              <a:rPr lang="en-US" sz="2200" dirty="0" smtClean="0"/>
              <a:t>Howard Florey </a:t>
            </a:r>
            <a:r>
              <a:rPr lang="en-US" sz="2200" dirty="0" smtClean="0"/>
              <a:t>discovered penicillin could be used as </a:t>
            </a:r>
            <a:r>
              <a:rPr lang="en-US" sz="2200" dirty="0" smtClean="0"/>
              <a:t>a </a:t>
            </a:r>
            <a:r>
              <a:rPr lang="en-US" sz="2200" dirty="0" smtClean="0"/>
              <a:t>practical </a:t>
            </a:r>
            <a:r>
              <a:rPr lang="en-US" sz="2200" dirty="0" smtClean="0"/>
              <a:t>antibiotic.</a:t>
            </a:r>
            <a:r>
              <a:rPr lang="en-US" sz="2200" dirty="0" smtClean="0"/>
              <a:t> </a:t>
            </a:r>
            <a:r>
              <a:rPr lang="en-US" sz="2200" dirty="0" smtClean="0"/>
              <a:t>It would kill germs in the body and could be used to treat battle wounds.</a:t>
            </a:r>
            <a:endParaRPr lang="en-US" sz="2200" dirty="0"/>
          </a:p>
        </p:txBody>
      </p:sp>
      <p:sp>
        <p:nvSpPr>
          <p:cNvPr id="6" name="Rectangle 5"/>
          <p:cNvSpPr/>
          <p:nvPr/>
        </p:nvSpPr>
        <p:spPr>
          <a:xfrm>
            <a:off x="152400" y="6324600"/>
            <a:ext cx="2178802" cy="369332"/>
          </a:xfrm>
          <a:prstGeom prst="rect">
            <a:avLst/>
          </a:prstGeom>
        </p:spPr>
        <p:txBody>
          <a:bodyPr wrap="none">
            <a:spAutoFit/>
          </a:bodyPr>
          <a:lstStyle/>
          <a:p>
            <a:r>
              <a:rPr lang="en-US" dirty="0" smtClean="0"/>
              <a:t>itech.dickinson.edu</a:t>
            </a:r>
            <a:endParaRPr lang="en-US" dirty="0"/>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1183</TotalTime>
  <Words>671</Words>
  <Application>Microsoft Office PowerPoint</Application>
  <PresentationFormat>On-screen Show (4:3)</PresentationFormat>
  <Paragraphs>115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A Separate Peace</vt:lpstr>
      <vt:lpstr>World War II</vt:lpstr>
      <vt:lpstr>South Pacific Battles</vt:lpstr>
      <vt:lpstr>Roosevelt</vt:lpstr>
      <vt:lpstr>Harry Truman</vt:lpstr>
      <vt:lpstr>American Propaganda</vt:lpstr>
      <vt:lpstr>The Draft</vt:lpstr>
      <vt:lpstr>Inventions</vt:lpstr>
      <vt:lpstr>Medical Discoveries</vt:lpstr>
      <vt:lpstr>Music</vt:lpstr>
      <vt:lpstr>Popular Movies</vt:lpstr>
      <vt:lpstr>Actors/Actresses</vt:lpstr>
      <vt:lpstr>Famous Author</vt:lpstr>
      <vt:lpstr>Fashion For Men</vt:lpstr>
      <vt:lpstr>Transportation</vt:lpstr>
      <vt:lpstr>New Foods Introduced at Home</vt:lpstr>
      <vt:lpstr>Works Cited</vt:lpstr>
      <vt:lpstr>Works Cited Continued</vt:lpstr>
    </vt:vector>
  </TitlesOfParts>
  <Company>Personal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Separate Peace</dc:title>
  <dc:creator>Clinger</dc:creator>
  <cp:lastModifiedBy>Clinger</cp:lastModifiedBy>
  <cp:revision>61</cp:revision>
  <dcterms:created xsi:type="dcterms:W3CDTF">2010-09-14T01:27:01Z</dcterms:created>
  <dcterms:modified xsi:type="dcterms:W3CDTF">2010-09-16T03:17:44Z</dcterms:modified>
</cp:coreProperties>
</file>